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12" r:id="rId2"/>
    <p:sldId id="282" r:id="rId3"/>
    <p:sldId id="324" r:id="rId4"/>
    <p:sldId id="325" r:id="rId5"/>
    <p:sldId id="320" r:id="rId6"/>
    <p:sldId id="314" r:id="rId7"/>
    <p:sldId id="321" r:id="rId8"/>
    <p:sldId id="316" r:id="rId9"/>
    <p:sldId id="317" r:id="rId10"/>
    <p:sldId id="322" r:id="rId11"/>
    <p:sldId id="315" r:id="rId12"/>
    <p:sldId id="318" r:id="rId13"/>
    <p:sldId id="319" r:id="rId14"/>
    <p:sldId id="295" r:id="rId15"/>
    <p:sldId id="287" r:id="rId16"/>
  </p:sldIdLst>
  <p:sldSz cx="9144000" cy="6858000" type="screen4x3"/>
  <p:notesSz cx="6735763" cy="9866313"/>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FF"/>
    <a:srgbClr val="00FF00"/>
    <a:srgbClr val="00CC00"/>
    <a:srgbClr val="0000CC"/>
    <a:srgbClr val="3333FF"/>
    <a:srgbClr val="CC0000"/>
    <a:srgbClr val="0000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599" autoAdjust="0"/>
  </p:normalViewPr>
  <p:slideViewPr>
    <p:cSldViewPr>
      <p:cViewPr varScale="1">
        <p:scale>
          <a:sx n="108" d="100"/>
          <a:sy n="108" d="100"/>
        </p:scale>
        <p:origin x="17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C3191CBC-937E-4A64-8CE9-C2D52EFFAAF3}" type="datetimeFigureOut">
              <a:rPr lang="el-GR"/>
              <a:pPr>
                <a:defRPr/>
              </a:pPr>
              <a:t>23/9/2021</a:t>
            </a:fld>
            <a:endParaRPr lang="el-GR"/>
          </a:p>
        </p:txBody>
      </p:sp>
      <p:sp>
        <p:nvSpPr>
          <p:cNvPr id="4" name="3 - Θέση υποσέλιδου"/>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el-GR"/>
          </a:p>
        </p:txBody>
      </p:sp>
      <p:sp>
        <p:nvSpPr>
          <p:cNvPr id="5" name="4 - Θέση αριθμού διαφάνειας"/>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2982C7B8-25A6-4CB9-941A-DA0660BBAC92}"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65A648FD-6458-442B-A98F-378ABB1C36BB}" type="datetimeFigureOut">
              <a:rPr lang="el-GR"/>
              <a:pPr>
                <a:defRPr/>
              </a:pPr>
              <a:t>23/9/2021</a:t>
            </a:fld>
            <a:endParaRPr lang="el-GR"/>
          </a:p>
        </p:txBody>
      </p:sp>
      <p:sp>
        <p:nvSpPr>
          <p:cNvPr id="4" name="3 - Θέση εικόνας διαφάνειας"/>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D8979183-B148-4709-8910-E9B0EEFF07D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6AE181-3EB2-4104-8108-75E8DD7EDF9D}"/>
              </a:ext>
            </a:extLst>
          </p:cNvPr>
          <p:cNvSpPr>
            <a:spLocks noGrp="1" noChangeArrowheads="1"/>
          </p:cNvSpPr>
          <p:nvPr>
            <p:ph type="sldNum" sz="quarter" idx="5"/>
          </p:nvPr>
        </p:nvSpPr>
        <p:spPr>
          <a:ln/>
        </p:spPr>
        <p:txBody>
          <a:bodyPr/>
          <a:lstStyle/>
          <a:p>
            <a:fld id="{D296F52D-55C3-4F0A-BC6A-A6B2F73B1930}" type="slidenum">
              <a:rPr lang="en-US" altLang="el-GR"/>
              <a:pPr/>
              <a:t>2</a:t>
            </a:fld>
            <a:endParaRPr lang="en-US" altLang="el-GR"/>
          </a:p>
        </p:txBody>
      </p:sp>
      <p:sp>
        <p:nvSpPr>
          <p:cNvPr id="112642" name="Rectangle 2">
            <a:extLst>
              <a:ext uri="{FF2B5EF4-FFF2-40B4-BE49-F238E27FC236}">
                <a16:creationId xmlns:a16="http://schemas.microsoft.com/office/drawing/2014/main" id="{11DAD7D5-FC82-4A14-84B0-3B1C19F6B7E4}"/>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4B5B46F-933C-480B-98A8-223CFBB6C53C}"/>
              </a:ext>
            </a:extLst>
          </p:cNvPr>
          <p:cNvSpPr>
            <a:spLocks noGrp="1" noChangeArrowheads="1"/>
          </p:cNvSpPr>
          <p:nvPr>
            <p:ph type="body" idx="1"/>
          </p:nvPr>
        </p:nvSpPr>
        <p:spPr/>
        <p:txBody>
          <a:bodyPr/>
          <a:lstStyle/>
          <a:p>
            <a:endParaRPr lang="ru-RU" altLang="el-GR"/>
          </a:p>
        </p:txBody>
      </p:sp>
    </p:spTree>
    <p:extLst>
      <p:ext uri="{BB962C8B-B14F-4D97-AF65-F5344CB8AC3E}">
        <p14:creationId xmlns:p14="http://schemas.microsoft.com/office/powerpoint/2010/main" val="292627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6AE181-3EB2-4104-8108-75E8DD7EDF9D}"/>
              </a:ext>
            </a:extLst>
          </p:cNvPr>
          <p:cNvSpPr>
            <a:spLocks noGrp="1" noChangeArrowheads="1"/>
          </p:cNvSpPr>
          <p:nvPr>
            <p:ph type="sldNum" sz="quarter" idx="5"/>
          </p:nvPr>
        </p:nvSpPr>
        <p:spPr>
          <a:ln/>
        </p:spPr>
        <p:txBody>
          <a:bodyPr/>
          <a:lstStyle/>
          <a:p>
            <a:fld id="{D296F52D-55C3-4F0A-BC6A-A6B2F73B1930}" type="slidenum">
              <a:rPr lang="en-US" altLang="el-GR"/>
              <a:pPr/>
              <a:t>5</a:t>
            </a:fld>
            <a:endParaRPr lang="en-US" altLang="el-GR"/>
          </a:p>
        </p:txBody>
      </p:sp>
      <p:sp>
        <p:nvSpPr>
          <p:cNvPr id="112642" name="Rectangle 2">
            <a:extLst>
              <a:ext uri="{FF2B5EF4-FFF2-40B4-BE49-F238E27FC236}">
                <a16:creationId xmlns:a16="http://schemas.microsoft.com/office/drawing/2014/main" id="{11DAD7D5-FC82-4A14-84B0-3B1C19F6B7E4}"/>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4B5B46F-933C-480B-98A8-223CFBB6C53C}"/>
              </a:ext>
            </a:extLst>
          </p:cNvPr>
          <p:cNvSpPr>
            <a:spLocks noGrp="1" noChangeArrowheads="1"/>
          </p:cNvSpPr>
          <p:nvPr>
            <p:ph type="body" idx="1"/>
          </p:nvPr>
        </p:nvSpPr>
        <p:spPr/>
        <p:txBody>
          <a:bodyPr/>
          <a:lstStyle/>
          <a:p>
            <a:endParaRPr lang="ru-RU" altLang="el-GR"/>
          </a:p>
        </p:txBody>
      </p:sp>
    </p:spTree>
    <p:extLst>
      <p:ext uri="{BB962C8B-B14F-4D97-AF65-F5344CB8AC3E}">
        <p14:creationId xmlns:p14="http://schemas.microsoft.com/office/powerpoint/2010/main" val="154835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84E819C6-8391-4C4E-870B-CC40C55D7942}"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B76B393-9006-4B44-93D0-FB63DCF3A52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435667D3-A754-4A9B-A053-107BB8C6E988}"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223BE2E-1FB1-4C6B-AEE4-AC1E3548252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162892E3-62E6-4A97-8C4F-0CA98605E9A0}"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295451C-DAE2-4ED9-B86F-958538352B1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28917B28-81B1-42A1-840F-73FD937E5D29}"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30F22C0-0ABE-4C65-8BD5-4660FDFBF0E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50B89633-D3B6-4677-934F-6DDF34086D38}"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437315B-CFE6-4A06-AC1F-9DF57D2DC32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22D7625C-76AE-475F-8DBE-78266C604945}" type="datetimeFigureOut">
              <a:rPr lang="el-GR"/>
              <a:pPr>
                <a:defRPr/>
              </a:pPr>
              <a:t>23/9/2021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4F7079F-48A5-43E7-BF8F-560155C13E6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FA5C80C9-FA98-4A61-A9A9-D68AB71FDBE8}" type="datetimeFigureOut">
              <a:rPr lang="el-GR"/>
              <a:pPr>
                <a:defRPr/>
              </a:pPr>
              <a:t>23/9/2021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9466370-35DD-4D09-8739-709022221B8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86E78428-D574-4387-B1F2-D7B3711C828C}" type="datetimeFigureOut">
              <a:rPr lang="el-GR"/>
              <a:pPr>
                <a:defRPr/>
              </a:pPr>
              <a:t>23/9/2021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F31B990-BC2B-4B38-8C8E-5FC665F7892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FCD0BEC-3F5C-46B4-ACAC-1239A4A3A7F5}" type="datetimeFigureOut">
              <a:rPr lang="el-GR"/>
              <a:pPr>
                <a:defRPr/>
              </a:pPr>
              <a:t>23/9/2021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FD5F75D1-05B3-496B-A5AF-D7F683C0B9A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10EF793-6D37-4D39-B2DD-4E5DCFA35817}" type="datetimeFigureOut">
              <a:rPr lang="el-GR"/>
              <a:pPr>
                <a:defRPr/>
              </a:pPr>
              <a:t>23/9/2021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B9B6D3E-ED53-467A-877E-EFDA9B4CC46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FEAD4AC-9243-4C87-8050-C9E05604C5C6}" type="datetimeFigureOut">
              <a:rPr lang="el-GR"/>
              <a:pPr>
                <a:defRPr/>
              </a:pPr>
              <a:t>23/9/2021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3025338-1644-4170-A1E3-D08FE3A00B7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1">
                <a:lumMod val="60000"/>
                <a:lumOff val="40000"/>
              </a:schemeClr>
            </a:gs>
            <a:gs pos="88000">
              <a:schemeClr val="tx2">
                <a:lumMod val="60000"/>
                <a:lumOff val="40000"/>
              </a:schemeClr>
            </a:gs>
            <a:gs pos="33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A1D02B-F51B-4E6C-9EF2-6376591449AC}" type="datetimeFigureOut">
              <a:rPr lang="el-GR"/>
              <a:pPr>
                <a:defRPr/>
              </a:pPr>
              <a:t>23/9/2021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FA0914-BED4-484C-BA7D-6181C8ED46F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578164"/>
            <a:ext cx="8229600" cy="400110"/>
          </a:xfrm>
          <a:scene3d>
            <a:camera prst="orthographicFront"/>
            <a:lightRig rig="threePt" dir="t"/>
          </a:scene3d>
          <a:sp3d extrusionH="76200" contourW="12700">
            <a:extrusionClr>
              <a:schemeClr val="tx1">
                <a:lumMod val="95000"/>
                <a:lumOff val="5000"/>
              </a:schemeClr>
            </a:extrusionClr>
            <a:contourClr>
              <a:schemeClr val="bg1">
                <a:lumMod val="65000"/>
              </a:schemeClr>
            </a:contourClr>
          </a:sp3d>
        </p:spPr>
        <p:txBody>
          <a:bodyPr>
            <a:spAutoFit/>
            <a:sp3d/>
          </a:bodyPr>
          <a:lstStyle/>
          <a:p>
            <a:pPr>
              <a:defRPr/>
            </a:pPr>
            <a:r>
              <a:rPr lang="el-GR" sz="2000" b="1" dirty="0">
                <a:solidFill>
                  <a:schemeClr val="accent6">
                    <a:lumMod val="50000"/>
                  </a:schemeClr>
                </a:solidFill>
              </a:rPr>
              <a:t>ΑΝΑΠΤΥΞΙΑΚΗ ΟΛΥΜΠΙΑΣ </a:t>
            </a:r>
            <a:r>
              <a:rPr lang="el-GR" sz="2000" b="1" dirty="0" err="1">
                <a:solidFill>
                  <a:schemeClr val="accent6">
                    <a:lumMod val="50000"/>
                  </a:schemeClr>
                </a:solidFill>
              </a:rPr>
              <a:t>Α.Α.Ε</a:t>
            </a:r>
            <a:r>
              <a:rPr lang="el-GR" sz="2000" b="1" dirty="0">
                <a:solidFill>
                  <a:schemeClr val="accent6">
                    <a:lumMod val="50000"/>
                  </a:schemeClr>
                </a:solidFill>
              </a:rPr>
              <a:t>. ΟΤΑ </a:t>
            </a:r>
          </a:p>
        </p:txBody>
      </p:sp>
      <p:sp>
        <p:nvSpPr>
          <p:cNvPr id="4" name="6 - Τίτλος"/>
          <p:cNvSpPr>
            <a:spLocks noGrp="1"/>
          </p:cNvSpPr>
          <p:nvPr>
            <p:ph idx="1"/>
          </p:nvPr>
        </p:nvSpPr>
        <p:spPr>
          <a:xfrm>
            <a:off x="457200" y="1296343"/>
            <a:ext cx="8229600" cy="4525963"/>
          </a:xfrm>
        </p:spPr>
        <p:txBody>
          <a:bodyPr/>
          <a:lstStyle/>
          <a:p>
            <a:pPr eaLnBrk="1" fontAlgn="auto" hangingPunct="1">
              <a:spcAft>
                <a:spcPts val="0"/>
              </a:spcAft>
              <a:buFont typeface="Arial" pitchFamily="34" charset="0"/>
              <a:buNone/>
              <a:defRPr/>
            </a:pPr>
            <a:endParaRPr lang="el-GR" sz="2800" b="1" i="1" dirty="0">
              <a:solidFill>
                <a:srgbClr val="0000CC"/>
              </a:solidFill>
            </a:endParaRPr>
          </a:p>
          <a:p>
            <a:pPr eaLnBrk="1" fontAlgn="auto" hangingPunct="1">
              <a:spcAft>
                <a:spcPts val="0"/>
              </a:spcAft>
              <a:buFont typeface="Arial" pitchFamily="34" charset="0"/>
              <a:buNone/>
              <a:defRPr/>
            </a:pPr>
            <a:endParaRPr lang="el-GR" sz="2800" b="1" i="1" dirty="0">
              <a:solidFill>
                <a:srgbClr val="0000CC"/>
              </a:solidFill>
            </a:endParaRPr>
          </a:p>
          <a:p>
            <a:pPr algn="ctr" eaLnBrk="1" fontAlgn="auto" hangingPunct="1">
              <a:spcAft>
                <a:spcPts val="0"/>
              </a:spcAft>
              <a:buFont typeface="Arial" pitchFamily="34" charset="0"/>
              <a:buNone/>
              <a:defRPr/>
            </a:pPr>
            <a:r>
              <a:rPr lang="el-GR" sz="3600" b="1" kern="1400" dirty="0">
                <a:solidFill>
                  <a:srgbClr val="0000CC"/>
                </a:solidFill>
                <a:latin typeface="+mj-lt"/>
              </a:rPr>
              <a:t>ΕΠΙΧΕΙΡΗΣΙΑΚΟ ΠΡΟΓΡΑΜΜΑ </a:t>
            </a:r>
          </a:p>
          <a:p>
            <a:pPr algn="ctr" eaLnBrk="1" fontAlgn="auto" hangingPunct="1">
              <a:spcAft>
                <a:spcPts val="0"/>
              </a:spcAft>
              <a:buFont typeface="Arial" pitchFamily="34" charset="0"/>
              <a:buNone/>
              <a:defRPr/>
            </a:pPr>
            <a:r>
              <a:rPr lang="el-GR" sz="3600" b="1" kern="1400" dirty="0">
                <a:solidFill>
                  <a:srgbClr val="0000CC"/>
                </a:solidFill>
                <a:latin typeface="+mj-lt"/>
              </a:rPr>
              <a:t>«ΑΛΙΕΙΑ &amp; ΘΑΛΑΣΣΑ 2014 -2020»</a:t>
            </a:r>
          </a:p>
          <a:p>
            <a:pPr algn="ctr" eaLnBrk="1" fontAlgn="auto" hangingPunct="1">
              <a:spcAft>
                <a:spcPts val="0"/>
              </a:spcAft>
              <a:buFont typeface="Arial" pitchFamily="34" charset="0"/>
              <a:buNone/>
              <a:defRPr/>
            </a:pPr>
            <a:r>
              <a:rPr lang="el-GR" sz="3000" b="1" kern="1400" dirty="0">
                <a:solidFill>
                  <a:srgbClr val="3333FF"/>
                </a:solidFill>
                <a:latin typeface="+mj-lt"/>
              </a:rPr>
              <a:t>ΠΡΟΤΕΡΑΙΟΤΗΤΑ 4 «ΑΥΞΗΣΗ ΤΗΣ ΑΠΑΣΧΟΛΗΣΗΣ ΚΑΙ ΤΗΣ ΕΔΑΦΙΚΗΣ ΣΥΝΟΧΗΣ»</a:t>
            </a:r>
          </a:p>
        </p:txBody>
      </p:sp>
      <p:pic>
        <p:nvPicPr>
          <p:cNvPr id="5" name="Picture 2" descr="\\192.168.1.11\data\0 ΑΞΟΝΑΣ 4  LEADER\LOGO ANOL\logo anol.JPG"/>
          <p:cNvPicPr>
            <a:picLocks noChangeAspect="1" noChangeArrowheads="1"/>
          </p:cNvPicPr>
          <p:nvPr/>
        </p:nvPicPr>
        <p:blipFill>
          <a:blip r:embed="rId2" cstate="print"/>
          <a:srcRect/>
          <a:stretch>
            <a:fillRect/>
          </a:stretch>
        </p:blipFill>
        <p:spPr bwMode="auto">
          <a:xfrm>
            <a:off x="323528" y="188640"/>
            <a:ext cx="1571625" cy="1628800"/>
          </a:xfrm>
          <a:prstGeom prst="rect">
            <a:avLst/>
          </a:prstGeom>
          <a:noFill/>
          <a:ln w="9525">
            <a:noFill/>
            <a:miter lim="800000"/>
            <a:headEnd/>
            <a:tailEnd/>
          </a:ln>
          <a:scene3d>
            <a:camera prst="orthographicFront"/>
            <a:lightRig rig="threePt" dir="t"/>
          </a:scene3d>
          <a:sp3d>
            <a:bevelT w="254000" h="127000" prst="coolSlant"/>
          </a:sp3d>
        </p:spPr>
      </p:pic>
      <p:pic>
        <p:nvPicPr>
          <p:cNvPr id="9" name="Picture 2" descr="C:\Users\giannis\Desktop\site\LEADER logo2.jpg"/>
          <p:cNvPicPr>
            <a:picLocks noChangeAspect="1" noChangeArrowheads="1"/>
          </p:cNvPicPr>
          <p:nvPr/>
        </p:nvPicPr>
        <p:blipFill>
          <a:blip r:embed="rId3" cstate="print"/>
          <a:srcRect/>
          <a:stretch>
            <a:fillRect/>
          </a:stretch>
        </p:blipFill>
        <p:spPr bwMode="auto">
          <a:xfrm>
            <a:off x="6732240" y="0"/>
            <a:ext cx="2133600" cy="2146300"/>
          </a:xfrm>
          <a:prstGeom prst="rect">
            <a:avLst/>
          </a:prstGeom>
          <a:noFill/>
          <a:ln w="9525">
            <a:noFill/>
            <a:miter lim="800000"/>
            <a:headEnd/>
            <a:tailEnd/>
          </a:ln>
          <a:scene3d>
            <a:camera prst="orthographicFront"/>
            <a:lightRig rig="threePt" dir="t"/>
          </a:scene3d>
          <a:sp3d>
            <a:bevelT w="254000" h="127000" prst="coolSlant"/>
          </a:sp3d>
        </p:spPr>
      </p:pic>
      <p:pic>
        <p:nvPicPr>
          <p:cNvPr id="3" name="Εικόνα 2">
            <a:extLst>
              <a:ext uri="{FF2B5EF4-FFF2-40B4-BE49-F238E27FC236}">
                <a16:creationId xmlns:a16="http://schemas.microsoft.com/office/drawing/2014/main" id="{4436220A-3B6A-4F4E-9669-C7A0BA3E6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511725"/>
            <a:ext cx="8639175" cy="1257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1066130"/>
          </a:xfrm>
        </p:spPr>
        <p:txBody>
          <a:bodyPr/>
          <a:lstStyle/>
          <a:p>
            <a:r>
              <a:rPr lang="el-GR" sz="3200" cap="all" dirty="0"/>
              <a:t>προΥποΘΕσεις ΔΙΕΝΕΡΓΕΙΑΣ αλιευτικΟΥ τουρισμΟΥ</a:t>
            </a:r>
          </a:p>
        </p:txBody>
      </p:sp>
      <p:pic>
        <p:nvPicPr>
          <p:cNvPr id="7" name="Θέση περιεχομένου 6">
            <a:extLst>
              <a:ext uri="{FF2B5EF4-FFF2-40B4-BE49-F238E27FC236}">
                <a16:creationId xmlns:a16="http://schemas.microsoft.com/office/drawing/2014/main" id="{78A77962-09B7-4A63-8F88-92D79F9AB8FB}"/>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4932040" y="3429244"/>
            <a:ext cx="3643431" cy="3240360"/>
          </a:xfrm>
          <a:effectLst>
            <a:outerShdw blurRad="812800" dist="50800" dir="5400000" algn="ctr" rotWithShape="0">
              <a:srgbClr val="000000">
                <a:alpha val="43137"/>
              </a:srgbClr>
            </a:outerShdw>
            <a:softEdge rad="88900"/>
          </a:effectLst>
        </p:spPr>
      </p:pic>
      <p:sp>
        <p:nvSpPr>
          <p:cNvPr id="5" name="Σύμβολο κράτησης θέσης περιεχομένου 13">
            <a:extLst>
              <a:ext uri="{FF2B5EF4-FFF2-40B4-BE49-F238E27FC236}">
                <a16:creationId xmlns:a16="http://schemas.microsoft.com/office/drawing/2014/main" id="{8C0B85F2-59D2-4CB1-9FEA-700ED0D06CDA}"/>
              </a:ext>
            </a:extLst>
          </p:cNvPr>
          <p:cNvSpPr txBox="1">
            <a:spLocks/>
          </p:cNvSpPr>
          <p:nvPr/>
        </p:nvSpPr>
        <p:spPr>
          <a:xfrm>
            <a:off x="899592" y="1556793"/>
            <a:ext cx="7056784" cy="2160239"/>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l-GR" sz="1600" dirty="0"/>
              <a:t>δ) Οι επιβαίνοντες τουρίστες, ( &lt; 12 άτομα) , επιτρέπεται να αλιεύουν μόνο με:</a:t>
            </a:r>
          </a:p>
          <a:p>
            <a:r>
              <a:rPr lang="el-GR" sz="1600" dirty="0"/>
              <a:t>πετονιά,</a:t>
            </a:r>
          </a:p>
          <a:p>
            <a:r>
              <a:rPr lang="el-GR" sz="1600" dirty="0"/>
              <a:t>συρτή και </a:t>
            </a:r>
          </a:p>
          <a:p>
            <a:r>
              <a:rPr lang="el-GR" sz="1600" dirty="0"/>
              <a:t>καθετή. </a:t>
            </a:r>
          </a:p>
          <a:p>
            <a:pPr marL="0" indent="0">
              <a:buFont typeface="Arial" charset="0"/>
              <a:buNone/>
            </a:pPr>
            <a:r>
              <a:rPr lang="el-GR" sz="1600" dirty="0"/>
              <a:t>Ο χειρισμός των εργαλείων πραγματοποιείται </a:t>
            </a:r>
            <a:r>
              <a:rPr lang="el-GR" sz="1600" b="1" dirty="0"/>
              <a:t>χειροκίνητα</a:t>
            </a:r>
            <a:r>
              <a:rPr lang="el-GR" sz="1600" dirty="0"/>
              <a:t> και όχι με μηχανική υποβοήθηση,</a:t>
            </a:r>
          </a:p>
          <a:p>
            <a:pPr marL="0" indent="0">
              <a:buFont typeface="Arial" charset="0"/>
              <a:buNone/>
            </a:pPr>
            <a:endParaRPr lang="el-GR" dirty="0"/>
          </a:p>
          <a:p>
            <a:pPr marL="0" indent="0">
              <a:buFont typeface="Arial" charset="0"/>
              <a:buNone/>
            </a:pPr>
            <a:endParaRPr lang="el-GR" dirty="0"/>
          </a:p>
          <a:p>
            <a:pPr marL="0" indent="0">
              <a:buFont typeface="Arial" charset="0"/>
              <a:buNone/>
            </a:pPr>
            <a:endParaRPr lang="el-GR" dirty="0"/>
          </a:p>
          <a:p>
            <a:pPr marL="0" indent="0">
              <a:buFont typeface="Arial" charset="0"/>
              <a:buNone/>
            </a:pPr>
            <a:endParaRPr lang="el-GR" dirty="0"/>
          </a:p>
          <a:p>
            <a:pPr marL="0" indent="0">
              <a:buFont typeface="Arial" charset="0"/>
              <a:buNone/>
            </a:pPr>
            <a:endParaRPr lang="el-GR" dirty="0"/>
          </a:p>
          <a:p>
            <a:pPr marL="0" indent="0">
              <a:buFont typeface="Arial" charset="0"/>
              <a:buNone/>
            </a:pPr>
            <a:endParaRPr lang="el-GR" dirty="0"/>
          </a:p>
        </p:txBody>
      </p:sp>
      <p:cxnSp>
        <p:nvCxnSpPr>
          <p:cNvPr id="6" name="Ευθύγραμμο βέλος σύνδεσης 5">
            <a:extLst>
              <a:ext uri="{FF2B5EF4-FFF2-40B4-BE49-F238E27FC236}">
                <a16:creationId xmlns:a16="http://schemas.microsoft.com/office/drawing/2014/main" id="{B881C760-6416-4802-B117-84FF2E5536DC}"/>
              </a:ext>
            </a:extLst>
          </p:cNvPr>
          <p:cNvCxnSpPr/>
          <p:nvPr/>
        </p:nvCxnSpPr>
        <p:spPr>
          <a:xfrm>
            <a:off x="2627784" y="2420888"/>
            <a:ext cx="690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Σύμβολο κράτησης θέσης περιεχομένου 13">
            <a:extLst>
              <a:ext uri="{FF2B5EF4-FFF2-40B4-BE49-F238E27FC236}">
                <a16:creationId xmlns:a16="http://schemas.microsoft.com/office/drawing/2014/main" id="{5D82D3D1-2B0C-4BEC-A1EF-016938CFAEE7}"/>
              </a:ext>
            </a:extLst>
          </p:cNvPr>
          <p:cNvSpPr txBox="1">
            <a:spLocks/>
          </p:cNvSpPr>
          <p:nvPr/>
        </p:nvSpPr>
        <p:spPr>
          <a:xfrm>
            <a:off x="3458865" y="2069505"/>
            <a:ext cx="4281487" cy="63100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a:lstStyle>
          <a:p>
            <a:pPr marL="0" lvl="0" indent="0">
              <a:buNone/>
            </a:pPr>
            <a:r>
              <a:rPr lang="el-GR" sz="6400" dirty="0"/>
              <a:t>πρέπει να είναι καταχωρισμένα στην</a:t>
            </a:r>
          </a:p>
          <a:p>
            <a:pPr marL="0" lvl="0" indent="0">
              <a:buNone/>
            </a:pPr>
            <a:r>
              <a:rPr lang="el-GR" sz="6400" dirty="0"/>
              <a:t> αλιευτική άδεια του σκάφους</a:t>
            </a:r>
          </a:p>
          <a:p>
            <a:pPr marL="0" indent="0">
              <a:buFont typeface="Arial" pitchFamily="34" charset="0"/>
              <a:buNone/>
            </a:pPr>
            <a:endParaRPr lang="el-GR" b="1" dirty="0"/>
          </a:p>
        </p:txBody>
      </p:sp>
    </p:spTree>
    <p:extLst>
      <p:ext uri="{BB962C8B-B14F-4D97-AF65-F5344CB8AC3E}">
        <p14:creationId xmlns:p14="http://schemas.microsoft.com/office/powerpoint/2010/main" val="362919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994122"/>
          </a:xfrm>
        </p:spPr>
        <p:txBody>
          <a:bodyPr/>
          <a:lstStyle/>
          <a:p>
            <a:r>
              <a:rPr lang="el-GR" altLang="el-GR" sz="3200" dirty="0">
                <a:solidFill>
                  <a:schemeClr val="bg1"/>
                </a:solidFill>
                <a:latin typeface="Century" pitchFamily="18" charset="0"/>
              </a:rPr>
              <a:t>Αλιευτικός Τουρισμός</a:t>
            </a:r>
            <a:endParaRPr lang="el-GR" sz="3200" cap="all" dirty="0"/>
          </a:p>
        </p:txBody>
      </p:sp>
      <p:sp>
        <p:nvSpPr>
          <p:cNvPr id="8" name="TextBox 7">
            <a:extLst>
              <a:ext uri="{FF2B5EF4-FFF2-40B4-BE49-F238E27FC236}">
                <a16:creationId xmlns:a16="http://schemas.microsoft.com/office/drawing/2014/main" id="{851F7637-B38B-4E29-980D-271C1F133144}"/>
              </a:ext>
            </a:extLst>
          </p:cNvPr>
          <p:cNvSpPr txBox="1"/>
          <p:nvPr/>
        </p:nvSpPr>
        <p:spPr>
          <a:xfrm>
            <a:off x="323528" y="1869018"/>
            <a:ext cx="8229600" cy="1302921"/>
          </a:xfrm>
          <a:prstGeom prst="rect">
            <a:avLst/>
          </a:prstGeom>
          <a:noFill/>
        </p:spPr>
        <p:txBody>
          <a:bodyPr wrap="square" rtlCol="0">
            <a:spAutoFit/>
          </a:bodyPr>
          <a:lstStyle/>
          <a:p>
            <a:pPr lvl="0" eaLnBrk="0" hangingPunct="0">
              <a:spcBef>
                <a:spcPts val="800"/>
              </a:spcBef>
            </a:pPr>
            <a:r>
              <a:rPr lang="el-GR" b="1" dirty="0">
                <a:solidFill>
                  <a:schemeClr val="accent5">
                    <a:lumMod val="50000"/>
                  </a:schemeClr>
                </a:solidFill>
                <a:latin typeface="+mn-lt"/>
                <a:cs typeface="Arial" pitchFamily="34" charset="0"/>
              </a:rPr>
              <a:t>Μπορούν να χρησιμοποιούνται και τα σκάφη υποστήριξης των εγκαταστάσεων υδατοκαλλιέργειας.</a:t>
            </a:r>
          </a:p>
          <a:p>
            <a:pPr lvl="0" eaLnBrk="0" hangingPunct="0">
              <a:spcBef>
                <a:spcPts val="800"/>
              </a:spcBef>
            </a:pPr>
            <a:r>
              <a:rPr lang="el-GR" sz="1800" b="1" dirty="0">
                <a:solidFill>
                  <a:schemeClr val="accent5">
                    <a:lumMod val="50000"/>
                  </a:schemeClr>
                </a:solidFill>
                <a:latin typeface="+mn-lt"/>
                <a:ea typeface="Calibri" pitchFamily="34" charset="0"/>
                <a:cs typeface="Arial" pitchFamily="34" charset="0"/>
              </a:rPr>
              <a:t>Για περιοχές ιχθυοτροφικών εκμεταλλεύσεων απαιτείται έγκριση της άδειας (</a:t>
            </a:r>
            <a:r>
              <a:rPr lang="el-GR" sz="1800" b="1" dirty="0">
                <a:solidFill>
                  <a:schemeClr val="accent5">
                    <a:lumMod val="50000"/>
                  </a:schemeClr>
                </a:solidFill>
                <a:latin typeface="+mn-lt"/>
              </a:rPr>
              <a:t>Δ/</a:t>
            </a:r>
            <a:r>
              <a:rPr lang="el-GR" sz="1800" b="1" dirty="0" err="1">
                <a:solidFill>
                  <a:schemeClr val="accent5">
                    <a:lumMod val="50000"/>
                  </a:schemeClr>
                </a:solidFill>
                <a:latin typeface="+mn-lt"/>
              </a:rPr>
              <a:t>νση</a:t>
            </a:r>
            <a:r>
              <a:rPr lang="el-GR" sz="1800" b="1" dirty="0">
                <a:solidFill>
                  <a:schemeClr val="accent5">
                    <a:lumMod val="50000"/>
                  </a:schemeClr>
                </a:solidFill>
                <a:latin typeface="+mn-lt"/>
              </a:rPr>
              <a:t> Αγροτικών Υποθέσεων της Αποκεντρωμένης Διοίκησης)</a:t>
            </a:r>
            <a:r>
              <a:rPr lang="el-GR" sz="1800" b="1" dirty="0">
                <a:solidFill>
                  <a:schemeClr val="accent5">
                    <a:lumMod val="50000"/>
                  </a:schemeClr>
                </a:solidFill>
                <a:latin typeface="+mn-lt"/>
                <a:ea typeface="Calibri" pitchFamily="34" charset="0"/>
                <a:cs typeface="Arial" pitchFamily="34" charset="0"/>
              </a:rPr>
              <a:t>.</a:t>
            </a:r>
          </a:p>
        </p:txBody>
      </p:sp>
      <p:pic>
        <p:nvPicPr>
          <p:cNvPr id="18" name="Θέση περιεχομένου 17">
            <a:extLst>
              <a:ext uri="{FF2B5EF4-FFF2-40B4-BE49-F238E27FC236}">
                <a16:creationId xmlns:a16="http://schemas.microsoft.com/office/drawing/2014/main" id="{97578412-E306-4AF7-9C51-660AF7AE08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5" y="3445514"/>
            <a:ext cx="5904656" cy="2863806"/>
          </a:xfrm>
        </p:spPr>
      </p:pic>
    </p:spTree>
    <p:extLst>
      <p:ext uri="{BB962C8B-B14F-4D97-AF65-F5344CB8AC3E}">
        <p14:creationId xmlns:p14="http://schemas.microsoft.com/office/powerpoint/2010/main" val="332271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994122"/>
          </a:xfrm>
        </p:spPr>
        <p:txBody>
          <a:bodyPr/>
          <a:lstStyle/>
          <a:p>
            <a:r>
              <a:rPr lang="el-GR" altLang="el-GR" sz="3200" dirty="0">
                <a:solidFill>
                  <a:schemeClr val="bg1"/>
                </a:solidFill>
                <a:latin typeface="Century" pitchFamily="18" charset="0"/>
              </a:rPr>
              <a:t>Αλιευτικός Τουρισμός </a:t>
            </a:r>
            <a:endParaRPr lang="el-GR" sz="3200" cap="all" dirty="0"/>
          </a:p>
        </p:txBody>
      </p:sp>
      <p:sp>
        <p:nvSpPr>
          <p:cNvPr id="4" name="Θέση περιεχομένου 3">
            <a:extLst>
              <a:ext uri="{FF2B5EF4-FFF2-40B4-BE49-F238E27FC236}">
                <a16:creationId xmlns:a16="http://schemas.microsoft.com/office/drawing/2014/main" id="{D10C8DD7-E608-4E99-B6FA-6E080CF7F1DC}"/>
              </a:ext>
            </a:extLst>
          </p:cNvPr>
          <p:cNvSpPr>
            <a:spLocks noGrp="1"/>
          </p:cNvSpPr>
          <p:nvPr>
            <p:ph idx="1"/>
          </p:nvPr>
        </p:nvSpPr>
        <p:spPr>
          <a:xfrm>
            <a:off x="457200" y="1268760"/>
            <a:ext cx="8229600" cy="4857403"/>
          </a:xfrm>
        </p:spPr>
        <p:txBody>
          <a:bodyPr/>
          <a:lstStyle/>
          <a:p>
            <a:r>
              <a:rPr lang="el-GR" b="1" u="sng" dirty="0">
                <a:solidFill>
                  <a:srgbClr val="C00000"/>
                </a:solidFill>
                <a:ea typeface="Times New Roman" pitchFamily="18" charset="0"/>
                <a:cs typeface="Arial" pitchFamily="34" charset="0"/>
              </a:rPr>
              <a:t>Για έκδοση άδειας αλιευτικού τουρισμού η επιχείρηση πρέπει: </a:t>
            </a:r>
          </a:p>
          <a:p>
            <a:pPr marL="0" marR="0" lvl="0" indent="0" algn="ctr" defTabSz="914400" rtl="0" eaLnBrk="0" fontAlgn="base" latinLnBrk="0" hangingPunct="0">
              <a:lnSpc>
                <a:spcPct val="100000"/>
              </a:lnSpc>
              <a:spcBef>
                <a:spcPts val="1600"/>
              </a:spcBef>
              <a:spcAft>
                <a:spcPct val="0"/>
              </a:spcAft>
              <a:buClrTx/>
              <a:buSzTx/>
              <a:buFont typeface="Wingdings" pitchFamily="2" charset="2"/>
              <a:buChar char="ü"/>
              <a:tabLst/>
              <a:defRPr/>
            </a:pPr>
            <a:r>
              <a:rPr kumimoji="0" lang="el-GR" sz="2000" b="1" i="0" u="none" strike="noStrike" kern="1200" cap="none" spc="0" normalizeH="0" baseline="0" noProof="0" dirty="0">
                <a:ln>
                  <a:noFill/>
                </a:ln>
                <a:solidFill>
                  <a:srgbClr val="4D4D4D"/>
                </a:solidFill>
                <a:effectLst/>
                <a:uLnTx/>
                <a:uFillTx/>
                <a:ea typeface="Times New Roman" pitchFamily="18" charset="0"/>
                <a:cs typeface="Arial" pitchFamily="34" charset="0"/>
              </a:rPr>
              <a:t>Να ανήκει σε επαγγελματία αλιέα ή επαγγελματίες αλιείς. </a:t>
            </a:r>
          </a:p>
          <a:p>
            <a:pPr marL="0" marR="0" lvl="0" indent="0" algn="ctr" defTabSz="914400" rtl="0" eaLnBrk="0" fontAlgn="base" latinLnBrk="0" hangingPunct="0">
              <a:lnSpc>
                <a:spcPct val="100000"/>
              </a:lnSpc>
              <a:spcBef>
                <a:spcPts val="1600"/>
              </a:spcBef>
              <a:spcAft>
                <a:spcPct val="0"/>
              </a:spcAft>
              <a:buClrTx/>
              <a:buSzTx/>
              <a:buFont typeface="Wingdings" pitchFamily="2" charset="2"/>
              <a:buChar char="ü"/>
              <a:tabLst/>
              <a:defRPr/>
            </a:pPr>
            <a:r>
              <a:rPr kumimoji="0" lang="el-GR" sz="2000" b="1" i="0" u="none" strike="noStrike" kern="1200" cap="none" spc="0" normalizeH="0" baseline="0" noProof="0" dirty="0">
                <a:ln>
                  <a:noFill/>
                </a:ln>
                <a:solidFill>
                  <a:srgbClr val="4D4D4D"/>
                </a:solidFill>
                <a:effectLst/>
                <a:uLnTx/>
                <a:uFillTx/>
                <a:ea typeface="Times New Roman" pitchFamily="18" charset="0"/>
                <a:cs typeface="Arial" pitchFamily="34" charset="0"/>
              </a:rPr>
              <a:t>Συνεταιρισμούς αυτών. </a:t>
            </a:r>
          </a:p>
          <a:p>
            <a:pPr marL="0" marR="0" lvl="0" indent="0" algn="ctr" defTabSz="914400" rtl="0" eaLnBrk="0" fontAlgn="base" latinLnBrk="0" hangingPunct="0">
              <a:lnSpc>
                <a:spcPct val="100000"/>
              </a:lnSpc>
              <a:spcBef>
                <a:spcPts val="1600"/>
              </a:spcBef>
              <a:spcAft>
                <a:spcPct val="0"/>
              </a:spcAft>
              <a:buClrTx/>
              <a:buSzTx/>
              <a:buFont typeface="Wingdings" pitchFamily="2" charset="2"/>
              <a:buChar char="ü"/>
              <a:tabLst/>
              <a:defRPr/>
            </a:pPr>
            <a:r>
              <a:rPr kumimoji="0" lang="el-GR" sz="2000" b="1" i="0" u="none" strike="noStrike" kern="1200" cap="none" spc="0" normalizeH="0" baseline="0" noProof="0" dirty="0">
                <a:ln>
                  <a:noFill/>
                </a:ln>
                <a:solidFill>
                  <a:srgbClr val="4D4D4D"/>
                </a:solidFill>
                <a:effectLst/>
                <a:uLnTx/>
                <a:uFillTx/>
                <a:ea typeface="Times New Roman" pitchFamily="18" charset="0"/>
                <a:cs typeface="Arial" pitchFamily="34" charset="0"/>
              </a:rPr>
              <a:t>Υδατοκαλλιεργητές. </a:t>
            </a:r>
          </a:p>
          <a:p>
            <a:pPr marL="0" marR="0" lvl="0" indent="0" algn="ctr" defTabSz="914400" rtl="0" eaLnBrk="0" fontAlgn="base" latinLnBrk="0" hangingPunct="0">
              <a:lnSpc>
                <a:spcPct val="100000"/>
              </a:lnSpc>
              <a:spcBef>
                <a:spcPts val="1600"/>
              </a:spcBef>
              <a:spcAft>
                <a:spcPct val="0"/>
              </a:spcAft>
              <a:buClrTx/>
              <a:buSzTx/>
              <a:buFont typeface="Wingdings" pitchFamily="2" charset="2"/>
              <a:buChar char="ü"/>
              <a:tabLst/>
              <a:defRPr/>
            </a:pPr>
            <a:r>
              <a:rPr kumimoji="0" lang="el-GR" sz="2000" b="1" i="0" u="none" strike="noStrike" kern="1200" cap="none" spc="0" normalizeH="0" baseline="0" noProof="0" dirty="0">
                <a:ln>
                  <a:noFill/>
                </a:ln>
                <a:solidFill>
                  <a:srgbClr val="4D4D4D"/>
                </a:solidFill>
                <a:effectLst/>
                <a:uLnTx/>
                <a:uFillTx/>
                <a:ea typeface="Times New Roman" pitchFamily="18" charset="0"/>
                <a:cs typeface="Arial" pitchFamily="34" charset="0"/>
              </a:rPr>
              <a:t>Το κεφάλαιό της να ανήκει τουλάχιστον κατά 50% σε επαγγελματίες.</a:t>
            </a:r>
          </a:p>
          <a:p>
            <a:pPr marL="0" marR="0" lvl="0" indent="0" algn="ctr" defTabSz="914400" rtl="0" eaLnBrk="0" fontAlgn="base" latinLnBrk="0" hangingPunct="0">
              <a:lnSpc>
                <a:spcPct val="100000"/>
              </a:lnSpc>
              <a:spcBef>
                <a:spcPts val="1600"/>
              </a:spcBef>
              <a:spcAft>
                <a:spcPct val="0"/>
              </a:spcAft>
              <a:buClrTx/>
              <a:buSzTx/>
              <a:buFont typeface="Wingdings" pitchFamily="2" charset="2"/>
              <a:buChar char="ü"/>
              <a:tabLst/>
              <a:defRPr/>
            </a:pPr>
            <a:r>
              <a:rPr kumimoji="0" lang="el-GR" sz="2000" b="1" i="0" u="none" strike="noStrike" kern="1200" cap="none" spc="0" normalizeH="0" baseline="0" noProof="0" dirty="0">
                <a:ln>
                  <a:noFill/>
                </a:ln>
                <a:solidFill>
                  <a:srgbClr val="4D4D4D"/>
                </a:solidFill>
                <a:effectLst/>
                <a:uLnTx/>
                <a:uFillTx/>
                <a:ea typeface="Times New Roman" pitchFamily="18" charset="0"/>
                <a:cs typeface="Arial" pitchFamily="34" charset="0"/>
              </a:rPr>
              <a:t>Να χρησιμοποιεί επαγγελματικά αλιευτικά ή και σπογγαλιευτικά σκάφη επίσημα καταχωρισμένα στο Εθνικό Αλιευτικό Μητρώο ή στο Μητρώο Αλιευτικών σκαφών Εσωτερικών Υδάτων.</a:t>
            </a:r>
            <a:endParaRPr kumimoji="0" lang="el-GR" sz="1800" b="0" i="0" u="none" strike="noStrike" kern="1200" cap="none" spc="0" normalizeH="0" baseline="0" noProof="0" dirty="0">
              <a:ln>
                <a:noFill/>
              </a:ln>
              <a:solidFill>
                <a:srgbClr val="4D4D4D"/>
              </a:solidFill>
              <a:effectLst/>
              <a:uLnTx/>
              <a:uFillTx/>
              <a:ea typeface="+mn-ea"/>
              <a:cs typeface="+mn-cs"/>
            </a:endParaRPr>
          </a:p>
          <a:p>
            <a:endParaRPr lang="el-GR" dirty="0"/>
          </a:p>
        </p:txBody>
      </p:sp>
    </p:spTree>
    <p:extLst>
      <p:ext uri="{BB962C8B-B14F-4D97-AF65-F5344CB8AC3E}">
        <p14:creationId xmlns:p14="http://schemas.microsoft.com/office/powerpoint/2010/main" val="29061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994122"/>
          </a:xfrm>
        </p:spPr>
        <p:txBody>
          <a:bodyPr/>
          <a:lstStyle/>
          <a:p>
            <a:r>
              <a:rPr lang="el-GR" altLang="el-GR" sz="3200" dirty="0">
                <a:solidFill>
                  <a:schemeClr val="bg1"/>
                </a:solidFill>
                <a:latin typeface="Century" pitchFamily="18" charset="0"/>
              </a:rPr>
              <a:t>Αλιευτικός Τουρισμός </a:t>
            </a:r>
            <a:endParaRPr lang="el-GR" sz="3200" cap="all" dirty="0"/>
          </a:p>
        </p:txBody>
      </p:sp>
      <p:sp>
        <p:nvSpPr>
          <p:cNvPr id="4" name="Θέση περιεχομένου 3">
            <a:extLst>
              <a:ext uri="{FF2B5EF4-FFF2-40B4-BE49-F238E27FC236}">
                <a16:creationId xmlns:a16="http://schemas.microsoft.com/office/drawing/2014/main" id="{D10C8DD7-E608-4E99-B6FA-6E080CF7F1DC}"/>
              </a:ext>
            </a:extLst>
          </p:cNvPr>
          <p:cNvSpPr>
            <a:spLocks noGrp="1"/>
          </p:cNvSpPr>
          <p:nvPr>
            <p:ph idx="1"/>
          </p:nvPr>
        </p:nvSpPr>
        <p:spPr>
          <a:xfrm>
            <a:off x="323528" y="980728"/>
            <a:ext cx="8229600" cy="5760640"/>
          </a:xfrm>
        </p:spPr>
        <p:txBody>
          <a:bodyPr/>
          <a:lstStyle/>
          <a:p>
            <a:pPr marL="0" marR="0" lvl="0" indent="0" algn="l" defTabSz="914400" rtl="0" eaLnBrk="1" fontAlgn="auto" latinLnBrk="0" hangingPunct="1">
              <a:lnSpc>
                <a:spcPct val="170000"/>
              </a:lnSpc>
              <a:spcBef>
                <a:spcPct val="20000"/>
              </a:spcBef>
              <a:spcAft>
                <a:spcPts val="600"/>
              </a:spcAft>
              <a:buClr>
                <a:srgbClr val="44546A">
                  <a:lumMod val="50000"/>
                </a:srgbClr>
              </a:buClr>
              <a:buSzTx/>
              <a:buFont typeface="Arial" pitchFamily="34" charset="0"/>
              <a:buNone/>
              <a:tabLst/>
              <a:defRPr/>
            </a:pPr>
            <a:r>
              <a:rPr lang="el-GR" sz="2800" spc="30" dirty="0">
                <a:solidFill>
                  <a:srgbClr val="FF3300"/>
                </a:solidFill>
              </a:rPr>
              <a:t>Προσοχή : </a:t>
            </a:r>
          </a:p>
          <a:p>
            <a:pPr marL="0" marR="0" lvl="0" indent="0" algn="l" defTabSz="914400" rtl="0" eaLnBrk="1" fontAlgn="auto" latinLnBrk="0" hangingPunct="1">
              <a:lnSpc>
                <a:spcPct val="170000"/>
              </a:lnSpc>
              <a:spcBef>
                <a:spcPct val="20000"/>
              </a:spcBef>
              <a:spcAft>
                <a:spcPts val="600"/>
              </a:spcAft>
              <a:buClr>
                <a:srgbClr val="44546A">
                  <a:lumMod val="50000"/>
                </a:srgbClr>
              </a:buClr>
              <a:buSzTx/>
              <a:buFont typeface="Arial" pitchFamily="34" charset="0"/>
              <a:buNone/>
              <a:tabLst/>
              <a:defRPr/>
            </a:pPr>
            <a:r>
              <a:rPr lang="el-GR" sz="1800" spc="30" dirty="0">
                <a:solidFill>
                  <a:srgbClr val="44546A">
                    <a:lumMod val="50000"/>
                  </a:srgbClr>
                </a:solidFill>
              </a:rPr>
              <a:t>Το αίτημα </a:t>
            </a:r>
            <a:r>
              <a:rPr kumimoji="0" lang="el-GR" sz="1800" b="0" i="0" u="none" strike="noStrike" kern="1200" cap="none" spc="30" normalizeH="0" baseline="0" noProof="0" dirty="0">
                <a:ln>
                  <a:noFill/>
                </a:ln>
                <a:solidFill>
                  <a:srgbClr val="44546A">
                    <a:lumMod val="50000"/>
                  </a:srgbClr>
                </a:solidFill>
                <a:effectLst/>
                <a:uLnTx/>
                <a:uFillTx/>
                <a:ea typeface="+mn-ea"/>
                <a:cs typeface="+mn-cs"/>
              </a:rPr>
              <a:t>για την αναγγελία έναρξης διενέργειας αλιευτικού τουρισμού υποβάλλεται στην </a:t>
            </a:r>
            <a:r>
              <a:rPr kumimoji="0" lang="el-GR" sz="1800" b="1" i="0" u="none" strike="noStrike" kern="1200" cap="none" spc="30" normalizeH="0" baseline="0" noProof="0" dirty="0">
                <a:ln>
                  <a:noFill/>
                </a:ln>
                <a:solidFill>
                  <a:srgbClr val="44546A">
                    <a:lumMod val="50000"/>
                  </a:srgbClr>
                </a:solidFill>
                <a:effectLst/>
                <a:uLnTx/>
                <a:uFillTx/>
                <a:ea typeface="+mn-ea"/>
                <a:cs typeface="+mn-cs"/>
              </a:rPr>
              <a:t>Υπηρεσία Αλιείας της Περιφερειακής Ενότητας </a:t>
            </a:r>
            <a:r>
              <a:rPr kumimoji="0" lang="el-GR" sz="1800" b="0" i="0" u="none" strike="noStrike" kern="1200" cap="none" spc="30" normalizeH="0" baseline="0" noProof="0" dirty="0">
                <a:ln>
                  <a:noFill/>
                </a:ln>
                <a:solidFill>
                  <a:srgbClr val="44546A">
                    <a:lumMod val="50000"/>
                  </a:srgbClr>
                </a:solidFill>
                <a:effectLst/>
                <a:uLnTx/>
                <a:uFillTx/>
                <a:ea typeface="+mn-ea"/>
                <a:cs typeface="+mn-cs"/>
              </a:rPr>
              <a:t>που τηρεί τον φάκελο του σκάφους.</a:t>
            </a:r>
          </a:p>
          <a:p>
            <a:pPr marL="0" marR="0" lvl="0" indent="0" algn="l" defTabSz="914400" rtl="0" eaLnBrk="1" fontAlgn="auto" latinLnBrk="0" hangingPunct="1">
              <a:lnSpc>
                <a:spcPct val="170000"/>
              </a:lnSpc>
              <a:spcBef>
                <a:spcPct val="20000"/>
              </a:spcBef>
              <a:spcAft>
                <a:spcPts val="600"/>
              </a:spcAft>
              <a:buClr>
                <a:srgbClr val="44546A">
                  <a:lumMod val="50000"/>
                </a:srgbClr>
              </a:buClr>
              <a:buSzTx/>
              <a:buFont typeface="Arial" pitchFamily="34" charset="0"/>
              <a:buNone/>
              <a:tabLst/>
              <a:defRPr/>
            </a:pPr>
            <a:r>
              <a:rPr lang="el-GR" sz="1800" b="1" dirty="0"/>
              <a:t>Πριν την έναρξη της διενέργειας αλιευτικού τουρισμού, οι ενδιαφερόμενοι αλιείς ενημερώνουν εγγράφως την κατά τόπο αρμόδια Λιμενική Αρχή σχετικά με την πρόθεση τους να διενεργήσουν τέτοιου είδους τουρισμό στην περιφέρεια δικαιοδοσίας τους</a:t>
            </a:r>
          </a:p>
          <a:p>
            <a:pPr marL="0" marR="0" lvl="0" indent="0" algn="l" defTabSz="914400" rtl="0" eaLnBrk="1" fontAlgn="auto" latinLnBrk="0" hangingPunct="1">
              <a:lnSpc>
                <a:spcPct val="170000"/>
              </a:lnSpc>
              <a:spcBef>
                <a:spcPct val="20000"/>
              </a:spcBef>
              <a:spcAft>
                <a:spcPts val="600"/>
              </a:spcAft>
              <a:buClr>
                <a:srgbClr val="44546A">
                  <a:lumMod val="50000"/>
                </a:srgbClr>
              </a:buClr>
              <a:buSzTx/>
              <a:buFont typeface="Arial" pitchFamily="34" charset="0"/>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a:ea typeface="+mn-ea"/>
                <a:cs typeface="+mn-cs"/>
              </a:rPr>
              <a:t>Οποιοδήποτε εισόδημα προέρχεται από τον αλιευτικό τουρισμό δηλώνεται και φορολογείται ως αλιευτικό εισόδημα, σύμφωνα με τις ειδικές φορολογικές διατάξεις</a:t>
            </a:r>
            <a:endParaRPr kumimoji="0" lang="el-GR" sz="1800" b="0" i="0" u="none" strike="noStrike" kern="1200" cap="none" spc="30" normalizeH="0" baseline="0" noProof="0" dirty="0">
              <a:ln>
                <a:noFill/>
              </a:ln>
              <a:solidFill>
                <a:srgbClr val="44546A">
                  <a:lumMod val="50000"/>
                </a:srgbClr>
              </a:solidFill>
              <a:effectLst/>
              <a:uLnTx/>
              <a:uFillTx/>
              <a:ea typeface="+mn-ea"/>
              <a:cs typeface="+mn-cs"/>
            </a:endParaRPr>
          </a:p>
          <a:p>
            <a:pPr marL="0" indent="0">
              <a:buNone/>
            </a:pPr>
            <a:endParaRPr lang="el-GR" sz="1800" dirty="0"/>
          </a:p>
        </p:txBody>
      </p:sp>
    </p:spTree>
    <p:extLst>
      <p:ext uri="{BB962C8B-B14F-4D97-AF65-F5344CB8AC3E}">
        <p14:creationId xmlns:p14="http://schemas.microsoft.com/office/powerpoint/2010/main" val="240216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8E5763B-C3DE-42A1-9F40-12C902A67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4638"/>
            <a:ext cx="9144000" cy="5237087"/>
          </a:xfrm>
          <a:prstGeom prst="rect">
            <a:avLst/>
          </a:prstGeom>
        </p:spPr>
      </p:pic>
      <p:sp>
        <p:nvSpPr>
          <p:cNvPr id="31746" name="1 - Τίτλος"/>
          <p:cNvSpPr>
            <a:spLocks noGrp="1"/>
          </p:cNvSpPr>
          <p:nvPr>
            <p:ph type="title"/>
          </p:nvPr>
        </p:nvSpPr>
        <p:spPr/>
        <p:txBody>
          <a:bodyPr/>
          <a:lstStyle/>
          <a:p>
            <a:r>
              <a:rPr lang="el-GR" altLang="el-GR" sz="4400" dirty="0">
                <a:solidFill>
                  <a:schemeClr val="bg1"/>
                </a:solidFill>
                <a:latin typeface="Century" pitchFamily="18" charset="0"/>
              </a:rPr>
              <a:t>Αλιευτικός Τουρισμός </a:t>
            </a:r>
            <a:endParaRPr lang="el-GR" dirty="0"/>
          </a:p>
        </p:txBody>
      </p:sp>
      <p:sp>
        <p:nvSpPr>
          <p:cNvPr id="31747" name="2 - Θέση περιεχομένου"/>
          <p:cNvSpPr>
            <a:spLocks noGrp="1"/>
          </p:cNvSpPr>
          <p:nvPr>
            <p:ph idx="1"/>
          </p:nvPr>
        </p:nvSpPr>
        <p:spPr/>
        <p:txBody>
          <a:bodyPr/>
          <a:lstStyle/>
          <a:p>
            <a:endParaRPr lang="en-US" dirty="0"/>
          </a:p>
          <a:p>
            <a:endParaRPr lang="en-US" dirty="0"/>
          </a:p>
          <a:p>
            <a:endParaRPr lang="en-US" dirty="0"/>
          </a:p>
          <a:p>
            <a:pPr marL="0" indent="0" algn="ctr">
              <a:buNone/>
            </a:pPr>
            <a:endParaRPr lang="el-GR" b="1" dirty="0">
              <a:solidFill>
                <a:schemeClr val="accent6">
                  <a:lumMod val="40000"/>
                  <a:lumOff val="60000"/>
                </a:schemeClr>
              </a:solidFill>
            </a:endParaRPr>
          </a:p>
          <a:p>
            <a:pPr algn="ctr"/>
            <a:endParaRPr lang="el-GR" b="1" dirty="0">
              <a:solidFill>
                <a:schemeClr val="accent6">
                  <a:lumMod val="40000"/>
                  <a:lumOff val="60000"/>
                </a:schemeClr>
              </a:solidFill>
            </a:endParaRPr>
          </a:p>
          <a:p>
            <a:pPr algn="ctr"/>
            <a:r>
              <a:rPr lang="el-GR" b="1" dirty="0">
                <a:solidFill>
                  <a:schemeClr val="accent6">
                    <a:lumMod val="40000"/>
                    <a:lumOff val="60000"/>
                  </a:schemeClr>
                </a:solidFill>
              </a:rPr>
              <a:t>ΕΥΧΑΡΙΣΤΟΥΜΕ  ΠΟΛΥ </a:t>
            </a:r>
            <a:r>
              <a:rPr lang="el-GR" dirty="0">
                <a:solidFill>
                  <a:schemeClr val="accent6">
                    <a:lumMod val="40000"/>
                    <a:lumOff val="60000"/>
                  </a:schemeClr>
                </a:solidFill>
              </a:rPr>
              <a:t>!</a:t>
            </a:r>
          </a:p>
        </p:txBody>
      </p:sp>
      <p:pic>
        <p:nvPicPr>
          <p:cNvPr id="5" name="Εικόνα 4">
            <a:extLst>
              <a:ext uri="{FF2B5EF4-FFF2-40B4-BE49-F238E27FC236}">
                <a16:creationId xmlns:a16="http://schemas.microsoft.com/office/drawing/2014/main" id="{BE598941-C0E4-4DE6-98D6-F6463880D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511725"/>
            <a:ext cx="8639175" cy="1257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192.168.1.11\data\0 ΑΞΟΝΑΣ 4  LEADER\LOGO ANOL\logo anol.JPG"/>
          <p:cNvPicPr>
            <a:picLocks noChangeAspect="1" noChangeArrowheads="1"/>
          </p:cNvPicPr>
          <p:nvPr/>
        </p:nvPicPr>
        <p:blipFill>
          <a:blip r:embed="rId2" cstate="print"/>
          <a:srcRect/>
          <a:stretch>
            <a:fillRect/>
          </a:stretch>
        </p:blipFill>
        <p:spPr bwMode="auto">
          <a:xfrm>
            <a:off x="2700338" y="2781300"/>
            <a:ext cx="1571625" cy="1571625"/>
          </a:xfrm>
          <a:prstGeom prst="rect">
            <a:avLst/>
          </a:prstGeom>
          <a:noFill/>
          <a:ln w="9525">
            <a:noFill/>
            <a:miter lim="800000"/>
            <a:headEnd/>
            <a:tailEnd/>
          </a:ln>
          <a:scene3d>
            <a:camera prst="orthographicFront"/>
            <a:lightRig rig="threePt" dir="t"/>
          </a:scene3d>
          <a:sp3d>
            <a:bevelT w="254000" h="127000" prst="coolSlant"/>
          </a:sp3d>
        </p:spPr>
      </p:pic>
      <p:sp>
        <p:nvSpPr>
          <p:cNvPr id="9" name="1 - Τίτλος"/>
          <p:cNvSpPr txBox="1">
            <a:spLocks/>
          </p:cNvSpPr>
          <p:nvPr/>
        </p:nvSpPr>
        <p:spPr bwMode="auto">
          <a:xfrm>
            <a:off x="3456360" y="352624"/>
            <a:ext cx="5468938" cy="1584325"/>
          </a:xfrm>
          <a:prstGeom prst="rect">
            <a:avLst/>
          </a:prstGeom>
          <a:noFill/>
          <a:ln w="9525">
            <a:noFill/>
            <a:miter lim="800000"/>
            <a:headEnd/>
            <a:tailEnd/>
          </a:ln>
          <a:effectLst>
            <a:outerShdw blurRad="50800" dist="38100" dir="8100000" algn="tr" rotWithShape="0">
              <a:prstClr val="black">
                <a:alpha val="40000"/>
              </a:prstClr>
            </a:outerShdw>
          </a:effectLst>
          <a:sp3d>
            <a:bevelB w="254000" prst="convex"/>
          </a:sp3d>
        </p:spPr>
        <p:txBody>
          <a:bodyPr anchor="ctr">
            <a:normAutofit fontScale="97500"/>
            <a:scene3d>
              <a:camera prst="orthographicFront"/>
              <a:lightRig rig="threePt" dir="t"/>
            </a:scene3d>
            <a:sp3d>
              <a:bevelB w="38100" h="38100" prst="angle"/>
            </a:sp3d>
          </a:bodyPr>
          <a:lstStyle/>
          <a:p>
            <a:r>
              <a:rPr lang="el-GR" b="1" dirty="0"/>
              <a:t>ΕΠΙΧΕΙΡΗΣΙΑΚΟ ΠΡΟΓΡΑΜΜΑ «ΑΛΙΕΙΑ &amp; ΘΑΛΑΣΣΑ 2014 -2020»</a:t>
            </a:r>
            <a:endParaRPr lang="el-GR" dirty="0"/>
          </a:p>
        </p:txBody>
      </p:sp>
      <p:sp>
        <p:nvSpPr>
          <p:cNvPr id="10" name="9 - Ορθογώνιο"/>
          <p:cNvSpPr/>
          <p:nvPr/>
        </p:nvSpPr>
        <p:spPr>
          <a:xfrm>
            <a:off x="4284663" y="3213100"/>
            <a:ext cx="4859337" cy="400050"/>
          </a:xfrm>
          <a:prstGeom prst="rect">
            <a:avLst/>
          </a:prstGeom>
          <a:scene3d>
            <a:camera prst="orthographicFront"/>
            <a:lightRig rig="threePt" dir="t"/>
          </a:scene3d>
          <a:sp3d extrusionH="76200" contourW="12700">
            <a:extrusionClr>
              <a:schemeClr val="tx1">
                <a:lumMod val="95000"/>
                <a:lumOff val="5000"/>
              </a:schemeClr>
            </a:extrusionClr>
            <a:contourClr>
              <a:schemeClr val="bg1">
                <a:lumMod val="65000"/>
              </a:schemeClr>
            </a:contourClr>
          </a:sp3d>
        </p:spPr>
        <p:txBody>
          <a:bodyPr>
            <a:spAutoFit/>
            <a:sp3d/>
          </a:bodyPr>
          <a:lstStyle/>
          <a:p>
            <a:pPr>
              <a:defRPr/>
            </a:pPr>
            <a:r>
              <a:rPr lang="el-GR" sz="2000" b="1" dirty="0">
                <a:solidFill>
                  <a:schemeClr val="accent6">
                    <a:lumMod val="50000"/>
                  </a:schemeClr>
                </a:solidFill>
              </a:rPr>
              <a:t>ΑΝΑΠΤΥΞΙΑΚΗ ΟΛΥΜΠΙΑΣ </a:t>
            </a:r>
            <a:r>
              <a:rPr lang="el-GR" sz="2000" b="1" dirty="0" err="1">
                <a:solidFill>
                  <a:schemeClr val="accent6">
                    <a:lumMod val="50000"/>
                  </a:schemeClr>
                </a:solidFill>
              </a:rPr>
              <a:t>Α.Α.Ε</a:t>
            </a:r>
            <a:r>
              <a:rPr lang="el-GR" sz="2000" b="1" dirty="0">
                <a:solidFill>
                  <a:schemeClr val="accent6">
                    <a:lumMod val="50000"/>
                  </a:schemeClr>
                </a:solidFill>
              </a:rPr>
              <a:t>. ΟΤΑ </a:t>
            </a:r>
          </a:p>
        </p:txBody>
      </p:sp>
      <p:sp>
        <p:nvSpPr>
          <p:cNvPr id="11" name="2 - Υπότιτλος"/>
          <p:cNvSpPr txBox="1">
            <a:spLocks/>
          </p:cNvSpPr>
          <p:nvPr/>
        </p:nvSpPr>
        <p:spPr bwMode="auto">
          <a:xfrm>
            <a:off x="683568" y="4581128"/>
            <a:ext cx="7488832" cy="1079500"/>
          </a:xfrm>
          <a:prstGeom prst="rect">
            <a:avLst/>
          </a:prstGeom>
          <a:noFill/>
          <a:ln w="9525">
            <a:noFill/>
            <a:miter lim="800000"/>
            <a:headEnd/>
            <a:tailEnd/>
          </a:ln>
          <a:effectLst>
            <a:outerShdw blurRad="50800" dist="38100" dir="16200000" rotWithShape="0">
              <a:prstClr val="black">
                <a:alpha val="40000"/>
              </a:prstClr>
            </a:outerShdw>
            <a:reflection blurRad="6350" stA="50000" endA="295" endPos="92000" dist="101600" dir="5400000" sy="-100000" algn="bl" rotWithShape="0"/>
          </a:effectLst>
        </p:spPr>
        <p:txBody>
          <a:bodyPr>
            <a:normAutofit/>
          </a:bodyPr>
          <a:lstStyle/>
          <a:p>
            <a:pPr marL="342900" indent="-342900" fontAlgn="auto">
              <a:spcBef>
                <a:spcPct val="20000"/>
              </a:spcBef>
              <a:spcAft>
                <a:spcPts val="0"/>
              </a:spcAft>
              <a:buFont typeface="Arial" pitchFamily="34" charset="0"/>
              <a:buNone/>
              <a:defRPr/>
            </a:pPr>
            <a:r>
              <a:rPr lang="el-GR" sz="2000" b="1" dirty="0"/>
              <a:t>«ΙΔΙΩΤΙΚΕΣ  ΕΠΕΝΔΥΣΕΙΣ ΓΙΑ ΤΗΝ ΑΕΙΦΟΡΟ ΑΝΑΠΤΥΞΗ ΤΩΝ ΑΛΙΕΥΤΙΚΩΝ ΠΕΡΙΟΧΩΝ» </a:t>
            </a:r>
            <a:endParaRPr lang="en-US" sz="2000" b="1" i="1" dirty="0">
              <a:solidFill>
                <a:srgbClr val="0000CC"/>
              </a:solidFill>
              <a:latin typeface="+mn-lt"/>
              <a:cs typeface="+mn-cs"/>
            </a:endParaRPr>
          </a:p>
        </p:txBody>
      </p:sp>
      <p:pic>
        <p:nvPicPr>
          <p:cNvPr id="8" name="Εικόνα 7">
            <a:extLst>
              <a:ext uri="{FF2B5EF4-FFF2-40B4-BE49-F238E27FC236}">
                <a16:creationId xmlns:a16="http://schemas.microsoft.com/office/drawing/2014/main" id="{A5BDEF67-569D-4417-AB71-F6F8A77429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7584" y="429803"/>
            <a:ext cx="2257425" cy="12388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109CAB36-CA23-4CE4-BAC8-B9C122981691}"/>
              </a:ext>
            </a:extLst>
          </p:cNvPr>
          <p:cNvSpPr>
            <a:spLocks noGrp="1" noChangeArrowheads="1"/>
          </p:cNvSpPr>
          <p:nvPr>
            <p:ph type="title"/>
          </p:nvPr>
        </p:nvSpPr>
        <p:spPr>
          <a:xfrm>
            <a:off x="1078705" y="194469"/>
            <a:ext cx="6986588" cy="715963"/>
          </a:xfrm>
        </p:spPr>
        <p:txBody>
          <a:bodyPr/>
          <a:lstStyle/>
          <a:p>
            <a:pPr algn="ctr"/>
            <a:r>
              <a:rPr lang="el-GR" altLang="el-GR" sz="4000" dirty="0">
                <a:solidFill>
                  <a:schemeClr val="bg1"/>
                </a:solidFill>
                <a:latin typeface="Century" pitchFamily="18" charset="0"/>
              </a:rPr>
              <a:t>Αλιευτικός Τουρισμός</a:t>
            </a:r>
            <a:endParaRPr lang="ru-RU" altLang="el-GR" sz="4000" dirty="0">
              <a:solidFill>
                <a:schemeClr val="bg1"/>
              </a:solidFill>
              <a:latin typeface="Century" pitchFamily="18" charset="0"/>
            </a:endParaRPr>
          </a:p>
        </p:txBody>
      </p:sp>
      <p:sp>
        <p:nvSpPr>
          <p:cNvPr id="6145" name="Rectangle 1"/>
          <p:cNvSpPr>
            <a:spLocks noChangeArrowheads="1"/>
          </p:cNvSpPr>
          <p:nvPr/>
        </p:nvSpPr>
        <p:spPr bwMode="auto">
          <a:xfrm>
            <a:off x="167543" y="899364"/>
            <a:ext cx="8808913"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b="1" i="0" strike="noStrike" cap="none" normalizeH="0" baseline="0" dirty="0">
                <a:ln>
                  <a:noFill/>
                </a:ln>
                <a:solidFill>
                  <a:schemeClr val="accent6">
                    <a:lumMod val="75000"/>
                  </a:schemeClr>
                </a:solidFill>
                <a:effectLst/>
                <a:latin typeface="+mn-lt"/>
                <a:ea typeface="Calibri" pitchFamily="34" charset="0"/>
                <a:cs typeface="Arial" pitchFamily="34" charset="0"/>
              </a:rPr>
              <a:t>Ορισμός: </a:t>
            </a:r>
          </a:p>
          <a:p>
            <a:pPr marL="0" marR="0" lvl="0" indent="0" defTabSz="914400" rtl="0" eaLnBrk="1" fontAlgn="base" latinLnBrk="0" hangingPunct="1">
              <a:lnSpc>
                <a:spcPct val="100000"/>
              </a:lnSpc>
              <a:spcBef>
                <a:spcPct val="0"/>
              </a:spcBef>
              <a:spcAft>
                <a:spcPct val="0"/>
              </a:spcAft>
              <a:buClrTx/>
              <a:buSzTx/>
              <a:buFontTx/>
              <a:buNone/>
              <a:tabLst/>
            </a:pPr>
            <a:r>
              <a:rPr kumimoji="0" lang="el-GR" sz="2000" b="1" i="0" strike="noStrike" cap="none" normalizeH="0" baseline="0" dirty="0">
                <a:ln>
                  <a:noFill/>
                </a:ln>
                <a:solidFill>
                  <a:schemeClr val="accent5">
                    <a:lumMod val="50000"/>
                  </a:schemeClr>
                </a:solidFill>
                <a:effectLst/>
                <a:latin typeface="+mn-lt"/>
                <a:ea typeface="Calibri" pitchFamily="34" charset="0"/>
                <a:cs typeface="Arial" pitchFamily="34" charset="0"/>
              </a:rPr>
              <a:t>Η φιλοξενία ατόμων, </a:t>
            </a:r>
            <a:r>
              <a:rPr lang="el-GR" sz="2000" b="1" dirty="0">
                <a:solidFill>
                  <a:schemeClr val="accent5">
                    <a:lumMod val="50000"/>
                  </a:schemeClr>
                </a:solidFill>
                <a:latin typeface="+mn-lt"/>
                <a:ea typeface="Calibri" pitchFamily="34" charset="0"/>
                <a:cs typeface="Arial" pitchFamily="34" charset="0"/>
              </a:rPr>
              <a:t>που </a:t>
            </a:r>
            <a:r>
              <a:rPr kumimoji="0" lang="el-GR" sz="2000" b="1" i="0" strike="noStrike" cap="none" normalizeH="0" baseline="0" dirty="0">
                <a:ln>
                  <a:noFill/>
                </a:ln>
                <a:solidFill>
                  <a:schemeClr val="accent5">
                    <a:lumMod val="50000"/>
                  </a:schemeClr>
                </a:solidFill>
                <a:effectLst/>
                <a:latin typeface="+mn-lt"/>
                <a:ea typeface="Calibri" pitchFamily="34" charset="0"/>
                <a:cs typeface="Arial" pitchFamily="34" charset="0"/>
              </a:rPr>
              <a:t>δεν ανήκουν στο πλήρωμα του σκάφους,</a:t>
            </a:r>
            <a:r>
              <a:rPr kumimoji="0" lang="el-GR" sz="2000" b="1" i="0" strike="noStrike" cap="none" normalizeH="0" dirty="0">
                <a:ln>
                  <a:noFill/>
                </a:ln>
                <a:solidFill>
                  <a:schemeClr val="accent5">
                    <a:lumMod val="50000"/>
                  </a:schemeClr>
                </a:solidFill>
                <a:effectLst/>
                <a:latin typeface="+mn-lt"/>
                <a:ea typeface="Calibri" pitchFamily="34" charset="0"/>
                <a:cs typeface="Arial" pitchFamily="34" charset="0"/>
              </a:rPr>
              <a:t> </a:t>
            </a:r>
            <a:r>
              <a:rPr kumimoji="0" lang="el-GR" sz="2000" b="1" i="0" strike="noStrike" cap="none" normalizeH="0" baseline="0" dirty="0">
                <a:ln>
                  <a:noFill/>
                </a:ln>
                <a:solidFill>
                  <a:schemeClr val="accent5">
                    <a:lumMod val="50000"/>
                  </a:schemeClr>
                </a:solidFill>
                <a:effectLst/>
                <a:latin typeface="+mn-lt"/>
                <a:ea typeface="Calibri" pitchFamily="34" charset="0"/>
                <a:cs typeface="Arial" pitchFamily="34" charset="0"/>
              </a:rPr>
              <a:t>σε επαγγελματικά αλιευτικά σκάφη με σκοπό την αναψυχή, την επίδειξη αλιευτικών μεθόδων, τη σίτιση και γενικά την παροχή τουριστικών υπηρεσιών που συνδέονται με την αλιεία</a:t>
            </a:r>
            <a:endParaRPr kumimoji="0" lang="el-GR" sz="2000" b="1" i="0" strike="noStrike" cap="none" normalizeH="0" baseline="0" dirty="0">
              <a:ln>
                <a:noFill/>
              </a:ln>
              <a:solidFill>
                <a:schemeClr val="accent5">
                  <a:lumMod val="50000"/>
                </a:schemeClr>
              </a:solidFill>
              <a:effectLst/>
              <a:latin typeface="+mn-lt"/>
              <a:cs typeface="Arial" pitchFamily="34" charset="0"/>
            </a:endParaRPr>
          </a:p>
        </p:txBody>
      </p:sp>
      <p:sp>
        <p:nvSpPr>
          <p:cNvPr id="8" name="7 - Ορθογώνιο"/>
          <p:cNvSpPr/>
          <p:nvPr/>
        </p:nvSpPr>
        <p:spPr>
          <a:xfrm>
            <a:off x="546773" y="5337973"/>
            <a:ext cx="8429683" cy="984885"/>
          </a:xfrm>
          <a:prstGeom prst="rect">
            <a:avLst/>
          </a:prstGeom>
        </p:spPr>
        <p:txBody>
          <a:bodyPr wrap="square">
            <a:spAutoFit/>
          </a:bodyPr>
          <a:lstStyle/>
          <a:p>
            <a:r>
              <a:rPr lang="el-GR" b="1" dirty="0">
                <a:solidFill>
                  <a:srgbClr val="C00000"/>
                </a:solidFill>
                <a:latin typeface="+mn-lt"/>
                <a:cs typeface="Arial" pitchFamily="34" charset="0"/>
              </a:rPr>
              <a:t>Τι δεν επιτρέπεται:</a:t>
            </a:r>
          </a:p>
          <a:p>
            <a:pPr marL="342900" indent="-342900">
              <a:buFont typeface="+mj-lt"/>
              <a:buAutoNum type="arabicPeriod"/>
            </a:pPr>
            <a:r>
              <a:rPr lang="el-GR" sz="2000" b="1" dirty="0">
                <a:solidFill>
                  <a:schemeClr val="accent5">
                    <a:lumMod val="50000"/>
                  </a:schemeClr>
                </a:solidFill>
                <a:latin typeface="+mn-lt"/>
                <a:cs typeface="Arial" pitchFamily="34" charset="0"/>
              </a:rPr>
              <a:t>Η παραλαβή επιβατών για απλή εκδρομή - μετακίνηση</a:t>
            </a:r>
          </a:p>
          <a:p>
            <a:pPr marL="342900" indent="-342900">
              <a:buFont typeface="+mj-lt"/>
              <a:buAutoNum type="arabicPeriod"/>
            </a:pPr>
            <a:r>
              <a:rPr lang="el-GR" sz="2000" b="1" dirty="0">
                <a:solidFill>
                  <a:schemeClr val="accent5">
                    <a:lumMod val="50000"/>
                  </a:schemeClr>
                </a:solidFill>
                <a:latin typeface="+mn-lt"/>
                <a:cs typeface="Arial" pitchFamily="34" charset="0"/>
              </a:rPr>
              <a:t>Η παραλαβή επιβατών μόνο για θαλάσσιο λουτρό</a:t>
            </a:r>
          </a:p>
        </p:txBody>
      </p:sp>
      <p:sp>
        <p:nvSpPr>
          <p:cNvPr id="11266" name="AutoShape 2" descr="Αποτέλεσμα εικόνας για pescaturis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 name="Εικόνα 2">
            <a:extLst>
              <a:ext uri="{FF2B5EF4-FFF2-40B4-BE49-F238E27FC236}">
                <a16:creationId xmlns:a16="http://schemas.microsoft.com/office/drawing/2014/main" id="{99E07F17-C3D2-4DC7-83DA-DCEE7E382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512394"/>
            <a:ext cx="4104456" cy="2825579"/>
          </a:xfrm>
          <a:prstGeom prst="rect">
            <a:avLst/>
          </a:prstGeom>
        </p:spPr>
      </p:pic>
    </p:spTree>
    <p:extLst>
      <p:ext uri="{BB962C8B-B14F-4D97-AF65-F5344CB8AC3E}">
        <p14:creationId xmlns:p14="http://schemas.microsoft.com/office/powerpoint/2010/main" val="565676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Effect transition="in" filter="fade">
                                      <p:cBhvr>
                                        <p:cTn id="7" dur="2000"/>
                                        <p:tgtEl>
                                          <p:spTgt spid="6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5">
                                            <p:txEl>
                                              <p:pRg st="1" end="1"/>
                                            </p:txEl>
                                          </p:spTgt>
                                        </p:tgtEl>
                                        <p:attrNameLst>
                                          <p:attrName>style.visibility</p:attrName>
                                        </p:attrNameLst>
                                      </p:cBhvr>
                                      <p:to>
                                        <p:strVal val="visible"/>
                                      </p:to>
                                    </p:set>
                                    <p:animEffect transition="in" filter="fade">
                                      <p:cBhvr>
                                        <p:cTn id="12" dur="2000"/>
                                        <p:tgtEl>
                                          <p:spTgt spid="6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2000"/>
                                        <p:tgtEl>
                                          <p:spTgt spid="8">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p:bldP spid="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156C50-6F24-42B0-907D-45FCF093E42E}"/>
              </a:ext>
            </a:extLst>
          </p:cNvPr>
          <p:cNvSpPr>
            <a:spLocks noGrp="1"/>
          </p:cNvSpPr>
          <p:nvPr>
            <p:ph type="title"/>
          </p:nvPr>
        </p:nvSpPr>
        <p:spPr/>
        <p:txBody>
          <a:bodyPr/>
          <a:lstStyle/>
          <a:p>
            <a:r>
              <a:rPr lang="el-GR" altLang="el-GR" sz="4400" dirty="0">
                <a:solidFill>
                  <a:schemeClr val="bg1"/>
                </a:solidFill>
                <a:latin typeface="Century" pitchFamily="18" charset="0"/>
              </a:rPr>
              <a:t>Αλιευτικός Τουρισμός</a:t>
            </a:r>
            <a:endParaRPr lang="el-GR" dirty="0"/>
          </a:p>
        </p:txBody>
      </p:sp>
      <p:sp>
        <p:nvSpPr>
          <p:cNvPr id="3" name="Θέση περιεχομένου 2">
            <a:extLst>
              <a:ext uri="{FF2B5EF4-FFF2-40B4-BE49-F238E27FC236}">
                <a16:creationId xmlns:a16="http://schemas.microsoft.com/office/drawing/2014/main" id="{AD1F24EA-4EE2-4B8F-ADDA-2DDC06ADC3E7}"/>
              </a:ext>
            </a:extLst>
          </p:cNvPr>
          <p:cNvSpPr>
            <a:spLocks noGrp="1"/>
          </p:cNvSpPr>
          <p:nvPr>
            <p:ph idx="1"/>
          </p:nvPr>
        </p:nvSpPr>
        <p:spPr/>
        <p:txBody>
          <a:bodyPr/>
          <a:lstStyle/>
          <a:p>
            <a:pPr marL="0" indent="0" algn="just">
              <a:buNone/>
            </a:pPr>
            <a:r>
              <a:rPr lang="el-GR" sz="2400" dirty="0"/>
              <a:t>Ο Αλιευτικός Τουρισμός περιλαμβάνει επίσης: </a:t>
            </a:r>
          </a:p>
          <a:p>
            <a:pPr marL="0" indent="0" algn="just">
              <a:buNone/>
            </a:pPr>
            <a:r>
              <a:rPr lang="el-GR" sz="2400" dirty="0"/>
              <a:t>α. την επίδειξη τεχνικών αλιείας, σπογγαλιείας, και μεθόδων εκτροφής και καλλιέργειας υδρόβιων οργανισμών και της χρήσης συγκεκριμένων μεθόδων και εργαλείων από τους ίδιους τους τουρίστες-επισκέπτες ή και την άμεση και ενεργό συμμετοχή των τουριστών-επισκεπτών σε αυτές τις δραστηριότητες και πρακτικές, τόσο στον υδάτινο χώρο όσο και σε κατάλληλα διαμορφωμένους χώρους στην παράκτια, παρόχθια και παραλίμνια ζώνη, </a:t>
            </a:r>
          </a:p>
          <a:p>
            <a:pPr marL="0" indent="0" algn="just">
              <a:buNone/>
            </a:pPr>
            <a:r>
              <a:rPr lang="el-GR" sz="2400" dirty="0"/>
              <a:t>β. την παροχή υπηρεσιών φιλοξενίας, εστίασης σε παράκτιες, παρόχθιες και παραλίμνιες περιοχές αλιευτικών κοινοτήτων </a:t>
            </a:r>
          </a:p>
        </p:txBody>
      </p:sp>
    </p:spTree>
    <p:extLst>
      <p:ext uri="{BB962C8B-B14F-4D97-AF65-F5344CB8AC3E}">
        <p14:creationId xmlns:p14="http://schemas.microsoft.com/office/powerpoint/2010/main" val="190353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48FA70-DCD5-458D-B811-43A0E4911BA6}"/>
              </a:ext>
            </a:extLst>
          </p:cNvPr>
          <p:cNvSpPr>
            <a:spLocks noGrp="1"/>
          </p:cNvSpPr>
          <p:nvPr>
            <p:ph idx="1"/>
          </p:nvPr>
        </p:nvSpPr>
        <p:spPr/>
        <p:txBody>
          <a:bodyPr/>
          <a:lstStyle/>
          <a:p>
            <a:pPr marL="0" indent="0" algn="just">
              <a:buNone/>
            </a:pPr>
            <a:r>
              <a:rPr lang="el-GR" sz="2000" dirty="0"/>
              <a:t> γ) </a:t>
            </a:r>
            <a:r>
              <a:rPr lang="el-GR" sz="2400" dirty="0"/>
              <a:t>την παροχή υπηρεσιών ενημέρωσης, παρακολούθησης ή συμμετοχής σε δράσεις, ενέργειες ή δραστηριότητες που μπορούν να αναπτυχθούν με στόχο την ψυχαγωγία και την απόκτηση γνώσεων και εμπειριών του επισκέπτη-τουρίστα μέσω της επαφής του με την αλιεία και την σπογγαλιεία και το φυσικό, κοινωνικό και πολιτιστικό περιβάλλον της και τέλος την διοργάνωση εκπαιδευτικών και επιμορφωτικών σεμιναρίων για όλα τα ανωτέρω.</a:t>
            </a:r>
          </a:p>
        </p:txBody>
      </p:sp>
      <p:sp>
        <p:nvSpPr>
          <p:cNvPr id="4" name="Rectangle 4">
            <a:extLst>
              <a:ext uri="{FF2B5EF4-FFF2-40B4-BE49-F238E27FC236}">
                <a16:creationId xmlns:a16="http://schemas.microsoft.com/office/drawing/2014/main" id="{436B73FF-5A5B-4DE0-B3EC-C813ED01DA1C}"/>
              </a:ext>
            </a:extLst>
          </p:cNvPr>
          <p:cNvSpPr>
            <a:spLocks noGrp="1" noChangeArrowheads="1"/>
          </p:cNvSpPr>
          <p:nvPr>
            <p:ph type="title"/>
          </p:nvPr>
        </p:nvSpPr>
        <p:spPr>
          <a:xfrm>
            <a:off x="457200" y="274638"/>
            <a:ext cx="8229600" cy="1143000"/>
          </a:xfrm>
        </p:spPr>
        <p:txBody>
          <a:bodyPr/>
          <a:lstStyle/>
          <a:p>
            <a:pPr algn="ctr"/>
            <a:r>
              <a:rPr lang="el-GR" altLang="el-GR" sz="4000" dirty="0">
                <a:solidFill>
                  <a:schemeClr val="bg1"/>
                </a:solidFill>
                <a:latin typeface="Century" pitchFamily="18" charset="0"/>
              </a:rPr>
              <a:t>Αλιευτικός Τουρισμός</a:t>
            </a:r>
            <a:endParaRPr lang="ru-RU" altLang="el-GR" sz="4000" dirty="0">
              <a:solidFill>
                <a:schemeClr val="bg1"/>
              </a:solidFill>
              <a:latin typeface="Century" pitchFamily="18" charset="0"/>
            </a:endParaRPr>
          </a:p>
        </p:txBody>
      </p:sp>
    </p:spTree>
    <p:extLst>
      <p:ext uri="{BB962C8B-B14F-4D97-AF65-F5344CB8AC3E}">
        <p14:creationId xmlns:p14="http://schemas.microsoft.com/office/powerpoint/2010/main" val="377866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9E07F17-C3D2-4DC7-83DA-DCEE7E382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360" y="4198743"/>
            <a:ext cx="3505279" cy="2448272"/>
          </a:xfrm>
          <a:prstGeom prst="rect">
            <a:avLst/>
          </a:prstGeom>
          <a:effectLst>
            <a:outerShdw blurRad="419100" dir="5400000" algn="ctr" rotWithShape="0">
              <a:srgbClr val="000000">
                <a:alpha val="91000"/>
              </a:srgbClr>
            </a:outerShdw>
            <a:softEdge rad="215900"/>
          </a:effectLst>
        </p:spPr>
      </p:pic>
      <p:sp>
        <p:nvSpPr>
          <p:cNvPr id="17412" name="Rectangle 4">
            <a:extLst>
              <a:ext uri="{FF2B5EF4-FFF2-40B4-BE49-F238E27FC236}">
                <a16:creationId xmlns:a16="http://schemas.microsoft.com/office/drawing/2014/main" id="{109CAB36-CA23-4CE4-BAC8-B9C122981691}"/>
              </a:ext>
            </a:extLst>
          </p:cNvPr>
          <p:cNvSpPr>
            <a:spLocks noGrp="1" noChangeArrowheads="1"/>
          </p:cNvSpPr>
          <p:nvPr>
            <p:ph type="title"/>
          </p:nvPr>
        </p:nvSpPr>
        <p:spPr>
          <a:xfrm>
            <a:off x="1078705" y="194469"/>
            <a:ext cx="6986588" cy="715963"/>
          </a:xfrm>
        </p:spPr>
        <p:txBody>
          <a:bodyPr/>
          <a:lstStyle/>
          <a:p>
            <a:pPr algn="ctr"/>
            <a:r>
              <a:rPr lang="el-GR" altLang="el-GR" sz="4000" dirty="0">
                <a:solidFill>
                  <a:schemeClr val="bg1"/>
                </a:solidFill>
                <a:latin typeface="Century" pitchFamily="18" charset="0"/>
              </a:rPr>
              <a:t>Αλιευτικός Τουρισμός</a:t>
            </a:r>
            <a:endParaRPr lang="ru-RU" altLang="el-GR" sz="4000" dirty="0">
              <a:solidFill>
                <a:schemeClr val="bg1"/>
              </a:solidFill>
              <a:latin typeface="Century" pitchFamily="18" charset="0"/>
            </a:endParaRPr>
          </a:p>
        </p:txBody>
      </p:sp>
      <p:sp>
        <p:nvSpPr>
          <p:cNvPr id="11266" name="AutoShape 2" descr="Αποτέλεσμα εικόνας για pescaturis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Τίτλος 12">
            <a:extLst>
              <a:ext uri="{FF2B5EF4-FFF2-40B4-BE49-F238E27FC236}">
                <a16:creationId xmlns:a16="http://schemas.microsoft.com/office/drawing/2014/main" id="{E7533043-2DD7-441F-93F2-A01EBB6CAE9E}"/>
              </a:ext>
            </a:extLst>
          </p:cNvPr>
          <p:cNvSpPr txBox="1">
            <a:spLocks/>
          </p:cNvSpPr>
          <p:nvPr/>
        </p:nvSpPr>
        <p:spPr bwMode="auto">
          <a:xfrm>
            <a:off x="971600" y="956009"/>
            <a:ext cx="6696744" cy="7159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l-GR" sz="2800" dirty="0"/>
              <a:t>ΝΟΜΟΘΕΣΙΑ</a:t>
            </a:r>
          </a:p>
        </p:txBody>
      </p:sp>
      <p:sp>
        <p:nvSpPr>
          <p:cNvPr id="9" name="Σύμβολο κράτησης θέσης περιεχομένου 13">
            <a:extLst>
              <a:ext uri="{FF2B5EF4-FFF2-40B4-BE49-F238E27FC236}">
                <a16:creationId xmlns:a16="http://schemas.microsoft.com/office/drawing/2014/main" id="{C37BB98C-CAFC-4170-9782-B97072362131}"/>
              </a:ext>
            </a:extLst>
          </p:cNvPr>
          <p:cNvSpPr txBox="1">
            <a:spLocks/>
          </p:cNvSpPr>
          <p:nvPr/>
        </p:nvSpPr>
        <p:spPr>
          <a:xfrm>
            <a:off x="812800" y="1600200"/>
            <a:ext cx="7791648" cy="2764904"/>
          </a:xfrm>
          <a:prstGeom prst="rect">
            <a:avLst/>
          </a:prstGeom>
        </p:spPr>
        <p:txBody>
          <a:bodyPr rtlCol="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Η πρώτη εφαρμογή του "Αλιευτικού τουρισμού" έγινε με το ΦΕΚ (97/20-1-2015, </a:t>
            </a:r>
            <a:r>
              <a:rPr lang="el-GR" sz="2000" dirty="0" err="1"/>
              <a:t>τ.Β</a:t>
            </a:r>
            <a:r>
              <a:rPr lang="el-GR" sz="2000" dirty="0"/>
              <a:t>)</a:t>
            </a:r>
          </a:p>
          <a:p>
            <a:r>
              <a:rPr lang="el-GR" sz="2000" dirty="0"/>
              <a:t>Με την ΚΥΑ αριθ. 414/2354/12.1.2015 καθορίζονται οι «Προϋποθέσεις, όροι και διαδικασία για τη διενέργεια αλιευτικού τουρισμού από επαγγελματίες αλιείς»</a:t>
            </a:r>
          </a:p>
          <a:p>
            <a:r>
              <a:rPr lang="el-GR" sz="2000" dirty="0"/>
              <a:t>Ν.4070/2012 ΦΕΚ 82Α</a:t>
            </a:r>
            <a:r>
              <a:rPr lang="el-GR" sz="2000" baseline="30000" dirty="0"/>
              <a:t> </a:t>
            </a:r>
            <a:r>
              <a:rPr lang="el-GR" sz="2000" dirty="0"/>
              <a:t>/2012 όπως τροποποιήθηκε με το Ν.4179/2013 και το </a:t>
            </a:r>
          </a:p>
          <a:p>
            <a:pPr marL="0" indent="0">
              <a:buFont typeface="Arial" charset="0"/>
              <a:buNone/>
            </a:pPr>
            <a:r>
              <a:rPr lang="el-GR" sz="2000" dirty="0"/>
              <a:t>     ΦΕΚ 208Α/2018 (Αφορά την περιγραφή του Αλιευτικού τουρισμού) </a:t>
            </a:r>
          </a:p>
        </p:txBody>
      </p:sp>
    </p:spTree>
    <p:extLst>
      <p:ext uri="{BB962C8B-B14F-4D97-AF65-F5344CB8AC3E}">
        <p14:creationId xmlns:p14="http://schemas.microsoft.com/office/powerpoint/2010/main" val="376678644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3A4FBFD-8D77-4CE2-A712-C42BCCC996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907" y="3645024"/>
            <a:ext cx="4200681" cy="3080320"/>
          </a:xfrm>
        </p:spPr>
      </p:pic>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1066130"/>
          </a:xfrm>
        </p:spPr>
        <p:txBody>
          <a:bodyPr/>
          <a:lstStyle/>
          <a:p>
            <a:r>
              <a:rPr lang="el-GR" sz="3200" cap="all" dirty="0"/>
              <a:t>προΥποΘΕσεις ΔΙΕΝΕΡΓΕΙΑΣ αλιευτικΟΥ τουρισμΟΥ</a:t>
            </a:r>
          </a:p>
        </p:txBody>
      </p:sp>
      <p:sp>
        <p:nvSpPr>
          <p:cNvPr id="6" name="Σύμβολο κράτησης θέσης περιεχομένου 13">
            <a:extLst>
              <a:ext uri="{FF2B5EF4-FFF2-40B4-BE49-F238E27FC236}">
                <a16:creationId xmlns:a16="http://schemas.microsoft.com/office/drawing/2014/main" id="{33184842-BBCB-4820-AABC-81F6A3C6EA37}"/>
              </a:ext>
            </a:extLst>
          </p:cNvPr>
          <p:cNvSpPr txBox="1">
            <a:spLocks/>
          </p:cNvSpPr>
          <p:nvPr/>
        </p:nvSpPr>
        <p:spPr>
          <a:xfrm>
            <a:off x="812800" y="1600200"/>
            <a:ext cx="6063456" cy="480527"/>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l-GR" sz="1800" b="1" i="1" dirty="0">
                <a:solidFill>
                  <a:schemeClr val="accent5">
                    <a:lumMod val="50000"/>
                  </a:schemeClr>
                </a:solidFill>
              </a:rPr>
              <a:t>α) </a:t>
            </a:r>
            <a:r>
              <a:rPr lang="el-GR" sz="1800" i="1" dirty="0">
                <a:solidFill>
                  <a:schemeClr val="accent5">
                    <a:lumMod val="50000"/>
                  </a:schemeClr>
                </a:solidFill>
              </a:rPr>
              <a:t>Να έχουν ολικό μήκος μέχρι </a:t>
            </a:r>
            <a:r>
              <a:rPr lang="el-GR" sz="1800" b="1" i="1" dirty="0">
                <a:solidFill>
                  <a:schemeClr val="accent5">
                    <a:lumMod val="50000"/>
                  </a:schemeClr>
                </a:solidFill>
              </a:rPr>
              <a:t>15 μέτρα</a:t>
            </a:r>
          </a:p>
        </p:txBody>
      </p:sp>
      <p:sp>
        <p:nvSpPr>
          <p:cNvPr id="7" name="Σύμβολο κράτησης θέσης περιεχομένου 13">
            <a:extLst>
              <a:ext uri="{FF2B5EF4-FFF2-40B4-BE49-F238E27FC236}">
                <a16:creationId xmlns:a16="http://schemas.microsoft.com/office/drawing/2014/main" id="{9D60B700-AF0A-45FE-99BC-AE934CCB585D}"/>
              </a:ext>
            </a:extLst>
          </p:cNvPr>
          <p:cNvSpPr txBox="1">
            <a:spLocks/>
          </p:cNvSpPr>
          <p:nvPr/>
        </p:nvSpPr>
        <p:spPr>
          <a:xfrm>
            <a:off x="812800" y="2080727"/>
            <a:ext cx="7143576" cy="824338"/>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a:lstStyle>
          <a:p>
            <a:pPr marL="0" indent="0">
              <a:buNone/>
            </a:pPr>
            <a:r>
              <a:rPr lang="el-GR" sz="1800" b="1" dirty="0">
                <a:solidFill>
                  <a:schemeClr val="accent5">
                    <a:lumMod val="50000"/>
                  </a:schemeClr>
                </a:solidFill>
              </a:rPr>
              <a:t>β)</a:t>
            </a:r>
            <a:r>
              <a:rPr lang="el-GR" sz="1800" dirty="0">
                <a:solidFill>
                  <a:schemeClr val="accent5">
                    <a:lumMod val="50000"/>
                  </a:schemeClr>
                </a:solidFill>
              </a:rPr>
              <a:t> Να είναι εφοδιασμένα με επαγγελματική άδεια αλιείας με εργαλεία εκτός της τράτας βυθού με δίχτυα (μηχανότρατα) και του γρίπου που σύρεται από σκάφος (</a:t>
            </a:r>
            <a:r>
              <a:rPr lang="el-GR" sz="1800" dirty="0" err="1">
                <a:solidFill>
                  <a:schemeClr val="accent5">
                    <a:lumMod val="50000"/>
                  </a:schemeClr>
                </a:solidFill>
              </a:rPr>
              <a:t>βιντζότρατα</a:t>
            </a:r>
            <a:r>
              <a:rPr lang="el-GR" sz="1800" dirty="0">
                <a:solidFill>
                  <a:schemeClr val="accent5">
                    <a:lumMod val="50000"/>
                  </a:schemeClr>
                </a:solidFill>
              </a:rPr>
              <a:t>).</a:t>
            </a:r>
          </a:p>
        </p:txBody>
      </p:sp>
      <p:sp>
        <p:nvSpPr>
          <p:cNvPr id="9" name="Σύμβολο κράτησης θέσης περιεχομένου 13">
            <a:extLst>
              <a:ext uri="{FF2B5EF4-FFF2-40B4-BE49-F238E27FC236}">
                <a16:creationId xmlns:a16="http://schemas.microsoft.com/office/drawing/2014/main" id="{269BBC57-C5D0-49D7-BB2F-3EB31B6F0D13}"/>
              </a:ext>
            </a:extLst>
          </p:cNvPr>
          <p:cNvSpPr txBox="1">
            <a:spLocks/>
          </p:cNvSpPr>
          <p:nvPr/>
        </p:nvSpPr>
        <p:spPr>
          <a:xfrm>
            <a:off x="4712552" y="3109195"/>
            <a:ext cx="3960441" cy="82433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l-GR" sz="1800" b="1" dirty="0">
                <a:solidFill>
                  <a:schemeClr val="accent5">
                    <a:lumMod val="50000"/>
                  </a:schemeClr>
                </a:solidFill>
              </a:rPr>
              <a:t>γ) </a:t>
            </a:r>
            <a:r>
              <a:rPr lang="el-GR" sz="1800" dirty="0">
                <a:solidFill>
                  <a:schemeClr val="accent5">
                    <a:lumMod val="50000"/>
                  </a:schemeClr>
                </a:solidFill>
              </a:rPr>
              <a:t>Να πληρούν τις προϋποθέσεις των επαγγελματικών τουριστικών πλοίων</a:t>
            </a:r>
            <a:r>
              <a:rPr lang="el-GR" sz="1800" i="1" dirty="0">
                <a:solidFill>
                  <a:schemeClr val="accent5">
                    <a:lumMod val="50000"/>
                  </a:schemeClr>
                </a:solidFill>
              </a:rPr>
              <a:t>.</a:t>
            </a:r>
          </a:p>
          <a:p>
            <a:pPr marL="0" indent="0">
              <a:buFont typeface="Arial" charset="0"/>
              <a:buNone/>
            </a:pPr>
            <a:endParaRPr lang="el-GR" sz="1800" b="1" i="1" dirty="0">
              <a:solidFill>
                <a:schemeClr val="accent5">
                  <a:lumMod val="50000"/>
                </a:schemeClr>
              </a:solidFill>
            </a:endParaRPr>
          </a:p>
        </p:txBody>
      </p:sp>
      <p:sp>
        <p:nvSpPr>
          <p:cNvPr id="8" name="Σύμβολο κράτησης θέσης περιεχομένου 13">
            <a:extLst>
              <a:ext uri="{FF2B5EF4-FFF2-40B4-BE49-F238E27FC236}">
                <a16:creationId xmlns:a16="http://schemas.microsoft.com/office/drawing/2014/main" id="{FB28D412-3F1B-442B-8592-7C5D125E535D}"/>
              </a:ext>
            </a:extLst>
          </p:cNvPr>
          <p:cNvSpPr txBox="1">
            <a:spLocks/>
          </p:cNvSpPr>
          <p:nvPr/>
        </p:nvSpPr>
        <p:spPr>
          <a:xfrm>
            <a:off x="5292080" y="5013176"/>
            <a:ext cx="5137010" cy="1293598"/>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a:lstStyle>
          <a:p>
            <a:pPr marL="0" lvl="0" indent="0">
              <a:buNone/>
            </a:pPr>
            <a:r>
              <a:rPr lang="el-GR" sz="3400" b="1" dirty="0">
                <a:solidFill>
                  <a:srgbClr val="EAEAEA"/>
                </a:solidFill>
              </a:rPr>
              <a:t>Για πλόες κατηγορίας </a:t>
            </a:r>
            <a:r>
              <a:rPr lang="en-US" sz="3400" b="1" dirty="0">
                <a:solidFill>
                  <a:srgbClr val="EAEAEA"/>
                </a:solidFill>
              </a:rPr>
              <a:t>IV </a:t>
            </a:r>
            <a:endParaRPr lang="el-GR" sz="3400" b="1" dirty="0">
              <a:solidFill>
                <a:srgbClr val="EAEAEA"/>
              </a:solidFill>
            </a:endParaRPr>
          </a:p>
          <a:p>
            <a:pPr marL="0" lvl="0" indent="0">
              <a:buNone/>
            </a:pPr>
            <a:r>
              <a:rPr lang="el-GR" sz="3400" b="1" dirty="0">
                <a:solidFill>
                  <a:srgbClr val="EAEAEA"/>
                </a:solidFill>
              </a:rPr>
              <a:t>«Τοπικοί και περιορισμένης έκτασης Πλόες»</a:t>
            </a:r>
          </a:p>
          <a:p>
            <a:pPr marL="0" lvl="0" indent="0">
              <a:buNone/>
            </a:pPr>
            <a:r>
              <a:rPr lang="el-GR" sz="3400" b="1" dirty="0">
                <a:solidFill>
                  <a:srgbClr val="EAEAEA"/>
                </a:solidFill>
              </a:rPr>
              <a:t>Και διάρκειας &gt; 1</a:t>
            </a:r>
            <a:r>
              <a:rPr lang="en-US" sz="3400" b="1" dirty="0">
                <a:solidFill>
                  <a:srgbClr val="EAEAEA"/>
                </a:solidFill>
              </a:rPr>
              <a:t>h </a:t>
            </a:r>
          </a:p>
          <a:p>
            <a:pPr marL="0" lvl="0" indent="0">
              <a:buNone/>
            </a:pPr>
            <a:r>
              <a:rPr lang="el-GR" sz="3400" b="1" dirty="0">
                <a:solidFill>
                  <a:srgbClr val="EAEAEA"/>
                </a:solidFill>
              </a:rPr>
              <a:t>ΥΠΑΡΧΕΙ ΑΠΑΙΤΗΣΗ  ΓΙΑ 1 ΧΩΡΟ ΥΓΙΕΙΝΗΣ</a:t>
            </a:r>
          </a:p>
          <a:p>
            <a:pPr marL="0" indent="0">
              <a:buFont typeface="Arial" pitchFamily="34" charset="0"/>
              <a:buNone/>
            </a:pPr>
            <a:endParaRPr lang="el-GR" b="1" dirty="0"/>
          </a:p>
        </p:txBody>
      </p:sp>
    </p:spTree>
    <p:extLst>
      <p:ext uri="{BB962C8B-B14F-4D97-AF65-F5344CB8AC3E}">
        <p14:creationId xmlns:p14="http://schemas.microsoft.com/office/powerpoint/2010/main" val="31418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3A4FBFD-8D77-4CE2-A712-C42BCCC996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907" y="3645024"/>
            <a:ext cx="4200681" cy="3080320"/>
          </a:xfrm>
          <a:effectLst>
            <a:softEdge rad="431800"/>
          </a:effectLst>
        </p:spPr>
      </p:pic>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1066130"/>
          </a:xfrm>
        </p:spPr>
        <p:txBody>
          <a:bodyPr/>
          <a:lstStyle/>
          <a:p>
            <a:r>
              <a:rPr lang="el-GR" sz="3200" cap="all" dirty="0"/>
              <a:t>προΥποΘΕσεις ΔΙΕΝΕΡΓΕΙΑΣ αλιευτικΟΥ τουρισμΟΥ</a:t>
            </a:r>
          </a:p>
        </p:txBody>
      </p:sp>
      <p:sp>
        <p:nvSpPr>
          <p:cNvPr id="11" name="Σύμβολο κράτησης θέσης περιεχομένου 13">
            <a:extLst>
              <a:ext uri="{FF2B5EF4-FFF2-40B4-BE49-F238E27FC236}">
                <a16:creationId xmlns:a16="http://schemas.microsoft.com/office/drawing/2014/main" id="{FAC5F264-4FEC-4FE1-AE65-D89BDC5A02DD}"/>
              </a:ext>
            </a:extLst>
          </p:cNvPr>
          <p:cNvSpPr txBox="1">
            <a:spLocks/>
          </p:cNvSpPr>
          <p:nvPr/>
        </p:nvSpPr>
        <p:spPr>
          <a:xfrm>
            <a:off x="395536" y="1550119"/>
            <a:ext cx="8034817" cy="2090123"/>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l-GR" sz="1800" b="1" dirty="0">
                <a:solidFill>
                  <a:schemeClr val="accent5">
                    <a:lumMod val="50000"/>
                  </a:schemeClr>
                </a:solidFill>
              </a:rPr>
              <a:t>δ) </a:t>
            </a:r>
            <a:r>
              <a:rPr lang="el-GR" sz="1800" dirty="0">
                <a:solidFill>
                  <a:schemeClr val="accent5">
                    <a:lumMod val="50000"/>
                  </a:schemeClr>
                </a:solidFill>
              </a:rPr>
              <a:t>Να τηρείται η ισχύουσα νομοθεσία σχετικά με την:</a:t>
            </a:r>
          </a:p>
          <a:p>
            <a:r>
              <a:rPr lang="el-GR" sz="1800" dirty="0">
                <a:solidFill>
                  <a:schemeClr val="accent5">
                    <a:lumMod val="50000"/>
                  </a:schemeClr>
                </a:solidFill>
              </a:rPr>
              <a:t>ασφάλεια ναυσιπλοΐας, </a:t>
            </a:r>
          </a:p>
          <a:p>
            <a:r>
              <a:rPr lang="el-GR" sz="1800" dirty="0">
                <a:solidFill>
                  <a:schemeClr val="accent5">
                    <a:lumMod val="50000"/>
                  </a:schemeClr>
                </a:solidFill>
              </a:rPr>
              <a:t>τη στελέχωση, </a:t>
            </a:r>
          </a:p>
          <a:p>
            <a:r>
              <a:rPr lang="el-GR" sz="1800" dirty="0">
                <a:solidFill>
                  <a:schemeClr val="accent5">
                    <a:lumMod val="50000"/>
                  </a:schemeClr>
                </a:solidFill>
              </a:rPr>
              <a:t>την </a:t>
            </a:r>
            <a:r>
              <a:rPr lang="el-GR" sz="1800" dirty="0" err="1">
                <a:solidFill>
                  <a:schemeClr val="accent5">
                    <a:lumMod val="50000"/>
                  </a:schemeClr>
                </a:solidFill>
              </a:rPr>
              <a:t>καταλληλότητα</a:t>
            </a:r>
            <a:r>
              <a:rPr lang="el-GR" sz="1800" dirty="0">
                <a:solidFill>
                  <a:schemeClr val="accent5">
                    <a:lumMod val="50000"/>
                  </a:schemeClr>
                </a:solidFill>
              </a:rPr>
              <a:t> του αλιευτικού σκάφους,</a:t>
            </a:r>
          </a:p>
          <a:p>
            <a:r>
              <a:rPr lang="el-GR" sz="1800" dirty="0">
                <a:solidFill>
                  <a:schemeClr val="accent5">
                    <a:lumMod val="50000"/>
                  </a:schemeClr>
                </a:solidFill>
              </a:rPr>
              <a:t>την υγιεινή.</a:t>
            </a:r>
            <a:endParaRPr lang="en-US" sz="1800" dirty="0">
              <a:solidFill>
                <a:schemeClr val="accent5">
                  <a:lumMod val="50000"/>
                </a:schemeClr>
              </a:solidFill>
            </a:endParaRPr>
          </a:p>
        </p:txBody>
      </p:sp>
      <p:sp>
        <p:nvSpPr>
          <p:cNvPr id="8" name="Σύμβολο κράτησης θέσης περιεχομένου 13">
            <a:extLst>
              <a:ext uri="{FF2B5EF4-FFF2-40B4-BE49-F238E27FC236}">
                <a16:creationId xmlns:a16="http://schemas.microsoft.com/office/drawing/2014/main" id="{FB28D412-3F1B-442B-8592-7C5D125E535D}"/>
              </a:ext>
            </a:extLst>
          </p:cNvPr>
          <p:cNvSpPr txBox="1">
            <a:spLocks/>
          </p:cNvSpPr>
          <p:nvPr/>
        </p:nvSpPr>
        <p:spPr>
          <a:xfrm>
            <a:off x="4932040" y="3717031"/>
            <a:ext cx="3754760" cy="1590849"/>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a:lstStyle>
          <a:p>
            <a:pPr marL="0" lvl="0" indent="0">
              <a:buNone/>
            </a:pPr>
            <a:r>
              <a:rPr lang="el-GR" sz="3400" b="1" dirty="0">
                <a:solidFill>
                  <a:srgbClr val="EAEAEA"/>
                </a:solidFill>
              </a:rPr>
              <a:t>Για πλόες κατηγορίας </a:t>
            </a:r>
            <a:r>
              <a:rPr lang="en-US" sz="3400" b="1" dirty="0">
                <a:solidFill>
                  <a:srgbClr val="EAEAEA"/>
                </a:solidFill>
              </a:rPr>
              <a:t>IV </a:t>
            </a:r>
            <a:endParaRPr lang="el-GR" sz="3400" b="1" dirty="0">
              <a:solidFill>
                <a:srgbClr val="EAEAEA"/>
              </a:solidFill>
            </a:endParaRPr>
          </a:p>
          <a:p>
            <a:pPr marL="0" lvl="0" indent="0">
              <a:buNone/>
            </a:pPr>
            <a:r>
              <a:rPr lang="el-GR" sz="3400" b="1" dirty="0">
                <a:solidFill>
                  <a:srgbClr val="EAEAEA"/>
                </a:solidFill>
              </a:rPr>
              <a:t>«Τοπικοί και περιορισμένης έκτασης Πλόες»</a:t>
            </a:r>
          </a:p>
          <a:p>
            <a:pPr marL="0" lvl="0" indent="0">
              <a:buNone/>
            </a:pPr>
            <a:r>
              <a:rPr lang="el-GR" sz="3400" b="1" dirty="0">
                <a:solidFill>
                  <a:srgbClr val="EAEAEA"/>
                </a:solidFill>
              </a:rPr>
              <a:t>Και διάρκειας &gt; 1</a:t>
            </a:r>
            <a:r>
              <a:rPr lang="en-US" sz="3400" b="1" dirty="0">
                <a:solidFill>
                  <a:srgbClr val="EAEAEA"/>
                </a:solidFill>
              </a:rPr>
              <a:t>h </a:t>
            </a:r>
          </a:p>
          <a:p>
            <a:pPr marL="0" lvl="0" indent="0">
              <a:buNone/>
            </a:pPr>
            <a:r>
              <a:rPr lang="el-GR" sz="3400" b="1" dirty="0">
                <a:solidFill>
                  <a:srgbClr val="FFFF00"/>
                </a:solidFill>
              </a:rPr>
              <a:t>ΥΠΑΡΧΕΙ ΑΠΑΙΤΗΣΗ  ΓΙΑ 1 ΧΩΡΟ ΥΓΙΕΙΝΗΣ</a:t>
            </a:r>
          </a:p>
          <a:p>
            <a:pPr marL="0" indent="0">
              <a:buFont typeface="Arial" pitchFamily="34" charset="0"/>
              <a:buNone/>
            </a:pPr>
            <a:endParaRPr lang="el-GR" b="1" dirty="0"/>
          </a:p>
        </p:txBody>
      </p:sp>
    </p:spTree>
    <p:extLst>
      <p:ext uri="{BB962C8B-B14F-4D97-AF65-F5344CB8AC3E}">
        <p14:creationId xmlns:p14="http://schemas.microsoft.com/office/powerpoint/2010/main" val="27180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1066130"/>
          </a:xfrm>
        </p:spPr>
        <p:txBody>
          <a:bodyPr/>
          <a:lstStyle/>
          <a:p>
            <a:r>
              <a:rPr lang="el-GR" sz="3200" cap="all" dirty="0"/>
              <a:t>προΥποΘΕσεις ΔΙΕΝΕΡΓΕΙΑΣ αλιευτικΟΥ τουρισμΟΥ</a:t>
            </a:r>
          </a:p>
        </p:txBody>
      </p:sp>
      <p:sp>
        <p:nvSpPr>
          <p:cNvPr id="10" name="Σύμβολο κράτησης θέσης περιεχομένου 13">
            <a:extLst>
              <a:ext uri="{FF2B5EF4-FFF2-40B4-BE49-F238E27FC236}">
                <a16:creationId xmlns:a16="http://schemas.microsoft.com/office/drawing/2014/main" id="{200D60AC-8019-40BB-A518-FEC6F143BB7F}"/>
              </a:ext>
            </a:extLst>
          </p:cNvPr>
          <p:cNvSpPr txBox="1">
            <a:spLocks/>
          </p:cNvSpPr>
          <p:nvPr/>
        </p:nvSpPr>
        <p:spPr>
          <a:xfrm>
            <a:off x="457200" y="1337606"/>
            <a:ext cx="7949490" cy="1220333"/>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l-GR" sz="1800" b="1" i="1" dirty="0">
                <a:solidFill>
                  <a:schemeClr val="accent5">
                    <a:lumMod val="50000"/>
                  </a:schemeClr>
                </a:solidFill>
              </a:rPr>
              <a:t>ε) Να είναι εφοδιασμένα με πιστοποιητικό αξιοπλοΐας </a:t>
            </a:r>
          </a:p>
          <a:p>
            <a:pPr marL="0" lvl="0" indent="0">
              <a:buNone/>
            </a:pPr>
            <a:r>
              <a:rPr lang="el-GR" sz="1600" b="1" dirty="0">
                <a:solidFill>
                  <a:schemeClr val="accent5">
                    <a:lumMod val="50000"/>
                  </a:schemeClr>
                </a:solidFill>
              </a:rPr>
              <a:t>(Πιστοποιητικό Ασφαλείας, Πρωτόκολλο Γενικής Επιθεώρησης, Άδεια Εκτέλεσης </a:t>
            </a:r>
            <a:r>
              <a:rPr lang="el-GR" sz="1600" b="1" dirty="0" err="1">
                <a:solidFill>
                  <a:schemeClr val="accent5">
                    <a:lumMod val="50000"/>
                  </a:schemeClr>
                </a:solidFill>
              </a:rPr>
              <a:t>Πλόων</a:t>
            </a:r>
            <a:r>
              <a:rPr lang="el-GR" sz="1600" b="1" dirty="0">
                <a:solidFill>
                  <a:schemeClr val="accent5">
                    <a:lumMod val="50000"/>
                  </a:schemeClr>
                </a:solidFill>
              </a:rPr>
              <a:t> κατά περίπτωση)  </a:t>
            </a:r>
            <a:r>
              <a:rPr lang="el-GR" sz="1800" b="1" dirty="0">
                <a:solidFill>
                  <a:schemeClr val="accent5">
                    <a:lumMod val="50000"/>
                  </a:schemeClr>
                </a:solidFill>
              </a:rPr>
              <a:t>όπου αναγράφονται:</a:t>
            </a:r>
          </a:p>
          <a:p>
            <a:pPr marL="0" indent="0">
              <a:buFont typeface="Arial" charset="0"/>
              <a:buNone/>
            </a:pPr>
            <a:endParaRPr lang="el-GR" sz="1800" dirty="0">
              <a:solidFill>
                <a:schemeClr val="accent5">
                  <a:lumMod val="50000"/>
                </a:schemeClr>
              </a:solidFill>
            </a:endParaRPr>
          </a:p>
          <a:p>
            <a:pPr marL="0" indent="0">
              <a:buFont typeface="Arial" charset="0"/>
              <a:buNone/>
            </a:pPr>
            <a:endParaRPr lang="el-GR" sz="1800" dirty="0">
              <a:solidFill>
                <a:schemeClr val="accent5">
                  <a:lumMod val="50000"/>
                </a:schemeClr>
              </a:solidFill>
            </a:endParaRPr>
          </a:p>
        </p:txBody>
      </p:sp>
      <p:sp>
        <p:nvSpPr>
          <p:cNvPr id="3" name="TextBox 2">
            <a:extLst>
              <a:ext uri="{FF2B5EF4-FFF2-40B4-BE49-F238E27FC236}">
                <a16:creationId xmlns:a16="http://schemas.microsoft.com/office/drawing/2014/main" id="{63D2F61D-EB8D-4760-A999-42172174A488}"/>
              </a:ext>
            </a:extLst>
          </p:cNvPr>
          <p:cNvSpPr txBox="1"/>
          <p:nvPr/>
        </p:nvSpPr>
        <p:spPr>
          <a:xfrm>
            <a:off x="4763771" y="2177488"/>
            <a:ext cx="3240289" cy="2585323"/>
          </a:xfrm>
          <a:prstGeom prst="rect">
            <a:avLst/>
          </a:prstGeom>
          <a:noFill/>
        </p:spPr>
        <p:txBody>
          <a:bodyPr wrap="square" rtlCol="0">
            <a:spAutoFit/>
          </a:bodyPr>
          <a:lstStyle/>
          <a:p>
            <a:pPr marL="0" lvl="0" indent="0">
              <a:buNone/>
            </a:pPr>
            <a:endParaRPr lang="el-GR" dirty="0">
              <a:solidFill>
                <a:schemeClr val="accent5">
                  <a:lumMod val="50000"/>
                </a:schemeClr>
              </a:solidFill>
              <a:latin typeface="+mn-lt"/>
            </a:endParaRPr>
          </a:p>
          <a:p>
            <a:pPr marL="0" indent="0">
              <a:buNone/>
            </a:pPr>
            <a:br>
              <a:rPr lang="el-GR" dirty="0">
                <a:solidFill>
                  <a:schemeClr val="accent5">
                    <a:lumMod val="50000"/>
                  </a:schemeClr>
                </a:solidFill>
                <a:latin typeface="+mn-lt"/>
              </a:rPr>
            </a:br>
            <a:r>
              <a:rPr lang="el-GR" dirty="0">
                <a:solidFill>
                  <a:schemeClr val="accent5">
                    <a:lumMod val="50000"/>
                  </a:schemeClr>
                </a:solidFill>
                <a:latin typeface="+mn-lt"/>
              </a:rPr>
              <a:t>-</a:t>
            </a:r>
            <a:r>
              <a:rPr lang="el-GR" b="1" dirty="0">
                <a:solidFill>
                  <a:schemeClr val="accent5">
                    <a:lumMod val="50000"/>
                  </a:schemeClr>
                </a:solidFill>
                <a:latin typeface="+mn-lt"/>
              </a:rPr>
              <a:t> </a:t>
            </a:r>
            <a:r>
              <a:rPr lang="el-GR" dirty="0">
                <a:solidFill>
                  <a:schemeClr val="accent5">
                    <a:lumMod val="50000"/>
                  </a:schemeClr>
                </a:solidFill>
                <a:latin typeface="+mn-lt"/>
              </a:rPr>
              <a:t>αριθμός των επιβατών </a:t>
            </a:r>
            <a:r>
              <a:rPr lang="el-GR" b="1" dirty="0">
                <a:solidFill>
                  <a:schemeClr val="accent5">
                    <a:lumMod val="50000"/>
                  </a:schemeClr>
                </a:solidFill>
                <a:latin typeface="+mn-lt"/>
              </a:rPr>
              <a:t>έως 12</a:t>
            </a:r>
          </a:p>
          <a:p>
            <a:pPr marL="0" indent="0">
              <a:buNone/>
            </a:pPr>
            <a:endParaRPr lang="el-GR" dirty="0">
              <a:solidFill>
                <a:schemeClr val="accent5">
                  <a:lumMod val="50000"/>
                </a:schemeClr>
              </a:solidFill>
              <a:latin typeface="+mn-lt"/>
            </a:endParaRPr>
          </a:p>
          <a:p>
            <a:pPr marL="0" indent="0">
              <a:buNone/>
            </a:pPr>
            <a:br>
              <a:rPr lang="el-GR" dirty="0">
                <a:solidFill>
                  <a:schemeClr val="accent5">
                    <a:lumMod val="50000"/>
                  </a:schemeClr>
                </a:solidFill>
                <a:latin typeface="+mn-lt"/>
              </a:rPr>
            </a:br>
            <a:r>
              <a:rPr lang="el-GR" dirty="0">
                <a:solidFill>
                  <a:schemeClr val="accent5">
                    <a:lumMod val="50000"/>
                  </a:schemeClr>
                </a:solidFill>
                <a:latin typeface="+mn-lt"/>
              </a:rPr>
              <a:t>- έκταση των </a:t>
            </a:r>
            <a:r>
              <a:rPr lang="el-GR" dirty="0" err="1">
                <a:solidFill>
                  <a:schemeClr val="accent5">
                    <a:lumMod val="50000"/>
                  </a:schemeClr>
                </a:solidFill>
                <a:latin typeface="+mn-lt"/>
              </a:rPr>
              <a:t>πλόων</a:t>
            </a:r>
            <a:endParaRPr lang="el-GR" dirty="0">
              <a:solidFill>
                <a:schemeClr val="accent5">
                  <a:lumMod val="50000"/>
                </a:schemeClr>
              </a:solidFill>
              <a:latin typeface="+mn-lt"/>
            </a:endParaRPr>
          </a:p>
          <a:p>
            <a:pPr marL="0" indent="0">
              <a:buNone/>
            </a:pPr>
            <a:endParaRPr lang="el-GR" dirty="0">
              <a:solidFill>
                <a:schemeClr val="accent5">
                  <a:lumMod val="50000"/>
                </a:schemeClr>
              </a:solidFill>
              <a:latin typeface="+mn-lt"/>
            </a:endParaRPr>
          </a:p>
          <a:p>
            <a:pPr marL="0" indent="0">
              <a:buNone/>
            </a:pPr>
            <a:br>
              <a:rPr lang="el-GR" dirty="0">
                <a:solidFill>
                  <a:schemeClr val="accent5">
                    <a:lumMod val="50000"/>
                  </a:schemeClr>
                </a:solidFill>
                <a:latin typeface="+mn-lt"/>
              </a:rPr>
            </a:br>
            <a:endParaRPr lang="el-GR" dirty="0">
              <a:solidFill>
                <a:schemeClr val="accent5">
                  <a:lumMod val="50000"/>
                </a:schemeClr>
              </a:solidFill>
              <a:latin typeface="+mn-lt"/>
            </a:endParaRPr>
          </a:p>
        </p:txBody>
      </p:sp>
      <p:pic>
        <p:nvPicPr>
          <p:cNvPr id="13" name="Θέση περιεχομένου 12">
            <a:extLst>
              <a:ext uri="{FF2B5EF4-FFF2-40B4-BE49-F238E27FC236}">
                <a16:creationId xmlns:a16="http://schemas.microsoft.com/office/drawing/2014/main" id="{A523A445-9169-4FF3-9A2E-6E2869440E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853" y="2924944"/>
            <a:ext cx="4410268" cy="3384376"/>
          </a:xfrm>
        </p:spPr>
      </p:pic>
      <p:sp>
        <p:nvSpPr>
          <p:cNvPr id="4" name="Βέλος: Κάτω 3">
            <a:extLst>
              <a:ext uri="{FF2B5EF4-FFF2-40B4-BE49-F238E27FC236}">
                <a16:creationId xmlns:a16="http://schemas.microsoft.com/office/drawing/2014/main" id="{0AD7E9A6-BFEF-498B-8E0A-101B2AD06785}"/>
              </a:ext>
            </a:extLst>
          </p:cNvPr>
          <p:cNvSpPr/>
          <p:nvPr/>
        </p:nvSpPr>
        <p:spPr>
          <a:xfrm>
            <a:off x="6300192" y="3897052"/>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1EA8571C-CB22-4F14-A495-BD0B83847477}"/>
              </a:ext>
            </a:extLst>
          </p:cNvPr>
          <p:cNvSpPr txBox="1"/>
          <p:nvPr/>
        </p:nvSpPr>
        <p:spPr>
          <a:xfrm>
            <a:off x="4660588" y="5056114"/>
            <a:ext cx="4248472" cy="1508105"/>
          </a:xfrm>
          <a:prstGeom prst="rect">
            <a:avLst/>
          </a:prstGeom>
          <a:noFill/>
          <a:ln>
            <a:noFill/>
          </a:ln>
        </p:spPr>
        <p:txBody>
          <a:bodyPr wrap="square" rtlCol="0" anchor="ctr" anchorCtr="1">
            <a:spAutoFit/>
          </a:bodyPr>
          <a:lstStyle/>
          <a:p>
            <a:pPr lvl="0" algn="ctr"/>
            <a:r>
              <a:rPr lang="el-GR" sz="1000" b="1" dirty="0">
                <a:solidFill>
                  <a:srgbClr val="EAEAEA"/>
                </a:solidFill>
                <a:latin typeface="+mn-lt"/>
              </a:rPr>
              <a:t>**ΚΑΤΗΓΟΡΙΕΣ ΠΛΟΩΝ</a:t>
            </a:r>
          </a:p>
          <a:p>
            <a:pPr lvl="0" algn="ctr"/>
            <a:endParaRPr lang="el-GR" sz="1000" b="1" dirty="0">
              <a:solidFill>
                <a:srgbClr val="EAEAEA"/>
              </a:solidFill>
              <a:latin typeface="+mn-lt"/>
            </a:endParaRPr>
          </a:p>
          <a:p>
            <a:pPr lvl="0"/>
            <a:r>
              <a:rPr lang="el-GR" sz="1000" dirty="0">
                <a:solidFill>
                  <a:srgbClr val="EAEAEA"/>
                </a:solidFill>
                <a:latin typeface="+mn-lt"/>
              </a:rPr>
              <a:t>ΚΑΤΗΓΟΡΙΑ Ι: ΔΙΕΘΝΕΙΣ ΠΛΟΕΣ</a:t>
            </a:r>
          </a:p>
          <a:p>
            <a:pPr lvl="0"/>
            <a:r>
              <a:rPr lang="el-GR" sz="1000" dirty="0">
                <a:solidFill>
                  <a:srgbClr val="EAEAEA"/>
                </a:solidFill>
                <a:latin typeface="+mn-lt"/>
              </a:rPr>
              <a:t>ΚΑΤΗΓΟΡΙΑ ΙΙ: ΠΛΟΕΣ ΑΠΟ ΤΟΠΙΚΟΙ ΜΕΧΡΙ ΚΑΙ ΜΕΓΑΛΗΣ ΑΚΤΟΠΛΟΪΑΣ</a:t>
            </a:r>
          </a:p>
          <a:p>
            <a:pPr lvl="0"/>
            <a:r>
              <a:rPr lang="el-GR" sz="1000" dirty="0">
                <a:solidFill>
                  <a:srgbClr val="EAEAEA"/>
                </a:solidFill>
                <a:latin typeface="+mn-lt"/>
              </a:rPr>
              <a:t>ΚΑΤΗΓΟΡΙΑ ΙΙΙ: ΠΛΟΕΣ ΑΠΟ ΤΟΠΙΚΟΙ ΜΕΧΡΙ ΚΑΙ ΜΙΚΡΗΣ ΑΚΤΟΠΛΟΪΑΣ</a:t>
            </a:r>
          </a:p>
          <a:p>
            <a:pPr lvl="0"/>
            <a:r>
              <a:rPr lang="el-GR" sz="1200" b="1" dirty="0">
                <a:solidFill>
                  <a:srgbClr val="FFFF00"/>
                </a:solidFill>
                <a:latin typeface="+mn-lt"/>
              </a:rPr>
              <a:t>ΚΑΤΗΓΟΡΙΑ </a:t>
            </a:r>
            <a:r>
              <a:rPr lang="en-US" sz="1200" b="1" dirty="0">
                <a:solidFill>
                  <a:srgbClr val="FFFF00"/>
                </a:solidFill>
                <a:latin typeface="+mn-lt"/>
              </a:rPr>
              <a:t>IV: </a:t>
            </a:r>
            <a:r>
              <a:rPr lang="el-GR" sz="1200" b="1" dirty="0">
                <a:solidFill>
                  <a:srgbClr val="FFFF00"/>
                </a:solidFill>
                <a:latin typeface="+mn-lt"/>
              </a:rPr>
              <a:t>ΠΛΟΕΣ ΤΟΠΙΚΟΙ ΚΑΙ ΠΕΡΙΟΡΙΣΜΕΝΗΣ ΕΚΤΑΣΗΣ</a:t>
            </a:r>
          </a:p>
          <a:p>
            <a:pPr lvl="0"/>
            <a:r>
              <a:rPr lang="el-GR" sz="1000" dirty="0">
                <a:solidFill>
                  <a:srgbClr val="EAEAEA"/>
                </a:solidFill>
                <a:latin typeface="+mn-lt"/>
              </a:rPr>
              <a:t>ΗΜΕΡΙΝΟΣ ΠΛΟΥΣ: ΧΕΙΜΕΡΙΝΗ ΠΕΡΙΟΔΟΣ  06:00 ΕΩΣ 22:00, ΘΕΡΙΝΗ 05:00 ΕΩΣ 23:00 </a:t>
            </a:r>
            <a:br>
              <a:rPr lang="el-GR" sz="1000" dirty="0">
                <a:solidFill>
                  <a:srgbClr val="EAEAEA"/>
                </a:solidFill>
                <a:latin typeface="+mn-lt"/>
              </a:rPr>
            </a:br>
            <a:endParaRPr lang="el-GR" sz="1000" b="1" dirty="0">
              <a:solidFill>
                <a:srgbClr val="EAEAEA"/>
              </a:solidFill>
              <a:latin typeface="+mn-lt"/>
            </a:endParaRPr>
          </a:p>
        </p:txBody>
      </p:sp>
    </p:spTree>
    <p:extLst>
      <p:ext uri="{BB962C8B-B14F-4D97-AF65-F5344CB8AC3E}">
        <p14:creationId xmlns:p14="http://schemas.microsoft.com/office/powerpoint/2010/main" val="37142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AC5C5-5B66-4A73-A2BC-B25BB46D7DEF}"/>
              </a:ext>
            </a:extLst>
          </p:cNvPr>
          <p:cNvSpPr>
            <a:spLocks noGrp="1"/>
          </p:cNvSpPr>
          <p:nvPr>
            <p:ph type="title"/>
          </p:nvPr>
        </p:nvSpPr>
        <p:spPr>
          <a:xfrm>
            <a:off x="457200" y="274638"/>
            <a:ext cx="8229600" cy="1066130"/>
          </a:xfrm>
        </p:spPr>
        <p:txBody>
          <a:bodyPr/>
          <a:lstStyle/>
          <a:p>
            <a:r>
              <a:rPr lang="el-GR" sz="3200" cap="all" dirty="0"/>
              <a:t>προΥποΘΕσεις ΔΙΕΝΕΡΓΕΙΑΣ αλιευτικΟΥ τουρισμΟΥ</a:t>
            </a:r>
          </a:p>
        </p:txBody>
      </p:sp>
      <p:pic>
        <p:nvPicPr>
          <p:cNvPr id="7" name="Θέση περιεχομένου 6">
            <a:extLst>
              <a:ext uri="{FF2B5EF4-FFF2-40B4-BE49-F238E27FC236}">
                <a16:creationId xmlns:a16="http://schemas.microsoft.com/office/drawing/2014/main" id="{78A77962-09B7-4A63-8F88-92D79F9AB8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3369" y="2636912"/>
            <a:ext cx="3643431" cy="3240360"/>
          </a:xfrm>
        </p:spPr>
      </p:pic>
      <p:sp>
        <p:nvSpPr>
          <p:cNvPr id="11" name="Σύμβολο κράτησης θέσης περιεχομένου 13">
            <a:extLst>
              <a:ext uri="{FF2B5EF4-FFF2-40B4-BE49-F238E27FC236}">
                <a16:creationId xmlns:a16="http://schemas.microsoft.com/office/drawing/2014/main" id="{CFDCD1E7-61C6-4F4D-893B-6EC9552287D2}"/>
              </a:ext>
            </a:extLst>
          </p:cNvPr>
          <p:cNvSpPr txBox="1">
            <a:spLocks/>
          </p:cNvSpPr>
          <p:nvPr/>
        </p:nvSpPr>
        <p:spPr>
          <a:xfrm>
            <a:off x="107504" y="1412776"/>
            <a:ext cx="8400979" cy="5002527"/>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l-GR" sz="1900" b="1" i="1" dirty="0" err="1">
                <a:solidFill>
                  <a:schemeClr val="accent5">
                    <a:lumMod val="50000"/>
                  </a:schemeClr>
                </a:solidFill>
              </a:rPr>
              <a:t>στ</a:t>
            </a:r>
            <a:r>
              <a:rPr lang="el-GR" sz="1900" b="1" i="1" dirty="0">
                <a:solidFill>
                  <a:schemeClr val="accent5">
                    <a:lumMod val="50000"/>
                  </a:schemeClr>
                </a:solidFill>
              </a:rPr>
              <a:t>) Να υπάρχει ειδικός χώρος παραμονής για το σύνολο των επιβατών, ώστε να είναι ασφαλείς κατά την διάρκεια της αλιευτικής δραστηριότητας ενώ ταυτόχρονα να μην την παρεμποδίζουν.</a:t>
            </a:r>
          </a:p>
          <a:p>
            <a:pPr marL="0" indent="0">
              <a:buFont typeface="Arial" charset="0"/>
              <a:buNone/>
            </a:pPr>
            <a:endParaRPr lang="el-GR" sz="1900" dirty="0"/>
          </a:p>
          <a:p>
            <a:r>
              <a:rPr lang="el-GR" sz="1900" dirty="0">
                <a:solidFill>
                  <a:schemeClr val="accent5">
                    <a:lumMod val="50000"/>
                  </a:schemeClr>
                </a:solidFill>
              </a:rPr>
              <a:t>Χώροι απαλλαγμένοι από εμπόδια και καλυμμένοι με</a:t>
            </a:r>
          </a:p>
          <a:p>
            <a:pPr marL="0" indent="0">
              <a:buFont typeface="Arial" charset="0"/>
              <a:buNone/>
            </a:pPr>
            <a:r>
              <a:rPr lang="el-GR" sz="1900" dirty="0">
                <a:solidFill>
                  <a:schemeClr val="accent5">
                    <a:lumMod val="50000"/>
                  </a:schemeClr>
                </a:solidFill>
              </a:rPr>
              <a:t> μουσαμά ή άλλο μέσο </a:t>
            </a:r>
          </a:p>
          <a:p>
            <a:pPr marL="0" indent="0">
              <a:buFont typeface="Arial" charset="0"/>
              <a:buNone/>
            </a:pPr>
            <a:endParaRPr lang="el-GR" sz="1900" dirty="0">
              <a:solidFill>
                <a:schemeClr val="accent5">
                  <a:lumMod val="50000"/>
                </a:schemeClr>
              </a:solidFill>
            </a:endParaRPr>
          </a:p>
          <a:p>
            <a:r>
              <a:rPr lang="el-GR" sz="1900" dirty="0">
                <a:solidFill>
                  <a:schemeClr val="accent5">
                    <a:lumMod val="50000"/>
                  </a:schemeClr>
                </a:solidFill>
              </a:rPr>
              <a:t>Χώροι καθαροί</a:t>
            </a:r>
          </a:p>
          <a:p>
            <a:endParaRPr lang="el-GR" sz="1900" dirty="0">
              <a:solidFill>
                <a:schemeClr val="accent5">
                  <a:lumMod val="50000"/>
                </a:schemeClr>
              </a:solidFill>
            </a:endParaRPr>
          </a:p>
          <a:p>
            <a:r>
              <a:rPr lang="el-GR" sz="1900" dirty="0">
                <a:solidFill>
                  <a:schemeClr val="accent5">
                    <a:lumMod val="50000"/>
                  </a:schemeClr>
                </a:solidFill>
              </a:rPr>
              <a:t>Τα σέλματα και καθίσματα </a:t>
            </a:r>
          </a:p>
          <a:p>
            <a:pPr marL="0" indent="0">
              <a:buNone/>
            </a:pPr>
            <a:endParaRPr lang="el-GR" sz="1900" dirty="0">
              <a:solidFill>
                <a:schemeClr val="accent5">
                  <a:lumMod val="50000"/>
                </a:schemeClr>
              </a:solidFill>
            </a:endParaRPr>
          </a:p>
          <a:p>
            <a:pPr marL="0" indent="0">
              <a:buFont typeface="Arial" charset="0"/>
              <a:buNone/>
            </a:pPr>
            <a:r>
              <a:rPr lang="el-GR" sz="1900" dirty="0">
                <a:solidFill>
                  <a:schemeClr val="accent5">
                    <a:lumMod val="50000"/>
                  </a:schemeClr>
                </a:solidFill>
              </a:rPr>
              <a:t>α) να μην δυσχεραίνουν τον </a:t>
            </a:r>
            <a:r>
              <a:rPr lang="el-GR" sz="1900" dirty="0" err="1">
                <a:solidFill>
                  <a:schemeClr val="accent5">
                    <a:lumMod val="50000"/>
                  </a:schemeClr>
                </a:solidFill>
              </a:rPr>
              <a:t>πλού</a:t>
            </a:r>
            <a:r>
              <a:rPr lang="el-GR" sz="1900" dirty="0">
                <a:solidFill>
                  <a:schemeClr val="accent5">
                    <a:lumMod val="50000"/>
                  </a:schemeClr>
                </a:solidFill>
              </a:rPr>
              <a:t> και </a:t>
            </a:r>
          </a:p>
          <a:p>
            <a:pPr marL="0" indent="0">
              <a:buFont typeface="Arial" charset="0"/>
              <a:buNone/>
            </a:pPr>
            <a:r>
              <a:rPr lang="el-GR" sz="1900" dirty="0">
                <a:solidFill>
                  <a:schemeClr val="accent5">
                    <a:lumMod val="50000"/>
                  </a:schemeClr>
                </a:solidFill>
              </a:rPr>
              <a:t>την μετακίνηση προς την πλώρη ή την πρύμνη</a:t>
            </a:r>
          </a:p>
          <a:p>
            <a:pPr marL="0" indent="0">
              <a:buFont typeface="Arial" charset="0"/>
              <a:buNone/>
            </a:pPr>
            <a:r>
              <a:rPr lang="el-GR" sz="1900" dirty="0">
                <a:solidFill>
                  <a:schemeClr val="accent5">
                    <a:lumMod val="50000"/>
                  </a:schemeClr>
                </a:solidFill>
              </a:rPr>
              <a:t>β) πλάτος </a:t>
            </a:r>
            <a:r>
              <a:rPr lang="en-US" sz="1900" dirty="0">
                <a:solidFill>
                  <a:schemeClr val="accent5">
                    <a:lumMod val="50000"/>
                  </a:schemeClr>
                </a:solidFill>
              </a:rPr>
              <a:t>min 0.25m </a:t>
            </a:r>
            <a:r>
              <a:rPr lang="el-GR" sz="1900" dirty="0">
                <a:solidFill>
                  <a:schemeClr val="accent5">
                    <a:lumMod val="50000"/>
                  </a:schemeClr>
                </a:solidFill>
              </a:rPr>
              <a:t>και να είναι κατάλληλα επενδυμένα</a:t>
            </a:r>
          </a:p>
          <a:p>
            <a:endParaRPr lang="en-US" sz="1800" dirty="0">
              <a:solidFill>
                <a:schemeClr val="accent5">
                  <a:lumMod val="50000"/>
                </a:schemeClr>
              </a:solidFill>
            </a:endParaRPr>
          </a:p>
        </p:txBody>
      </p:sp>
    </p:spTree>
    <p:extLst>
      <p:ext uri="{BB962C8B-B14F-4D97-AF65-F5344CB8AC3E}">
        <p14:creationId xmlns:p14="http://schemas.microsoft.com/office/powerpoint/2010/main" val="256768422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2941</TotalTime>
  <Words>875</Words>
  <Application>Microsoft Office PowerPoint</Application>
  <PresentationFormat>Προβολή στην οθόνη (4:3)</PresentationFormat>
  <Paragraphs>110</Paragraphs>
  <Slides>15</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Century</vt:lpstr>
      <vt:lpstr>Wingdings</vt:lpstr>
      <vt:lpstr>Θέμα του Office</vt:lpstr>
      <vt:lpstr>ΑΝΑΠΤΥΞΙΑΚΗ ΟΛΥΜΠΙΑΣ Α.Α.Ε. ΟΤΑ </vt:lpstr>
      <vt:lpstr>Αλιευτικός Τουρισμός</vt:lpstr>
      <vt:lpstr>Αλιευτικός Τουρισμός</vt:lpstr>
      <vt:lpstr>Αλιευτικός Τουρισμός</vt:lpstr>
      <vt:lpstr>Αλιευτικός Τουρισμός</vt:lpstr>
      <vt:lpstr>προΥποΘΕσεις ΔΙΕΝΕΡΓΕΙΑΣ αλιευτικΟΥ τουρισμΟΥ</vt:lpstr>
      <vt:lpstr>προΥποΘΕσεις ΔΙΕΝΕΡΓΕΙΑΣ αλιευτικΟΥ τουρισμΟΥ</vt:lpstr>
      <vt:lpstr>προΥποΘΕσεις ΔΙΕΝΕΡΓΕΙΑΣ αλιευτικΟΥ τουρισμΟΥ</vt:lpstr>
      <vt:lpstr>προΥποΘΕσεις ΔΙΕΝΕΡΓΕΙΑΣ αλιευτικΟΥ τουρισμΟΥ</vt:lpstr>
      <vt:lpstr>προΥποΘΕσεις ΔΙΕΝΕΡΓΕΙΑΣ αλιευτικΟΥ τουρισμΟΥ</vt:lpstr>
      <vt:lpstr>Αλιευτικός Τουρισμός</vt:lpstr>
      <vt:lpstr>Αλιευτικός Τουρισμός </vt:lpstr>
      <vt:lpstr>Αλιευτικός Τουρισμός </vt:lpstr>
      <vt:lpstr>Αλιευτικός Τουρισμός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giannis</dc:creator>
  <cp:lastModifiedBy>Γκαβου Α</cp:lastModifiedBy>
  <cp:revision>290</cp:revision>
  <dcterms:created xsi:type="dcterms:W3CDTF">2016-03-17T09:24:38Z</dcterms:created>
  <dcterms:modified xsi:type="dcterms:W3CDTF">2021-09-23T08:30:16Z</dcterms:modified>
</cp:coreProperties>
</file>