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0" r:id="rId2"/>
    <p:sldId id="260" r:id="rId3"/>
    <p:sldId id="257" r:id="rId4"/>
    <p:sldId id="275" r:id="rId5"/>
    <p:sldId id="263" r:id="rId6"/>
    <p:sldId id="264" r:id="rId7"/>
    <p:sldId id="292" r:id="rId8"/>
    <p:sldId id="265" r:id="rId9"/>
    <p:sldId id="293" r:id="rId10"/>
    <p:sldId id="294" r:id="rId11"/>
    <p:sldId id="277" r:id="rId12"/>
    <p:sldId id="300" r:id="rId13"/>
    <p:sldId id="261" r:id="rId14"/>
    <p:sldId id="291" r:id="rId15"/>
    <p:sldId id="296" r:id="rId16"/>
    <p:sldId id="290" r:id="rId17"/>
    <p:sldId id="299" r:id="rId18"/>
    <p:sldId id="288" r:id="rId19"/>
    <p:sldId id="281" r:id="rId20"/>
    <p:sldId id="297" r:id="rId21"/>
    <p:sldId id="278"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Ραλλη" initials="Ρ" lastIdx="1" clrIdx="0">
    <p:extLst>
      <p:ext uri="{19B8F6BF-5375-455C-9EA6-DF929625EA0E}">
        <p15:presenceInfo xmlns:p15="http://schemas.microsoft.com/office/powerpoint/2012/main" userId="Ραλλη"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7DC8"/>
    <a:srgbClr val="AAD54B"/>
    <a:srgbClr val="32CEB0"/>
    <a:srgbClr val="02A4BA"/>
    <a:srgbClr val="DACD26"/>
    <a:srgbClr val="11B0E9"/>
    <a:srgbClr val="0F9DCF"/>
    <a:srgbClr val="A1D137"/>
    <a:srgbClr val="02B2CA"/>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6374" autoAdjust="0"/>
  </p:normalViewPr>
  <p:slideViewPr>
    <p:cSldViewPr>
      <p:cViewPr varScale="1">
        <p:scale>
          <a:sx n="114" d="100"/>
          <a:sy n="114" d="100"/>
        </p:scale>
        <p:origin x="474" y="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ABBD62-3874-43E6-884B-F3AEA0916977}" type="datetimeFigureOut">
              <a:rPr lang="el-GR" smtClean="0"/>
              <a:pPr/>
              <a:t>23/9/2021</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B912C6-FEBF-4259-9E93-03AF3EF7CA41}"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381000" y="685800"/>
            <a:ext cx="6096000" cy="34290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6B912C6-FEBF-4259-9E93-03AF3EF7CA41}" type="slidenum">
              <a:rPr lang="el-GR" smtClean="0"/>
              <a:pPr/>
              <a:t>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6B912C6-FEBF-4259-9E93-03AF3EF7CA41}" type="slidenum">
              <a:rPr lang="el-GR" smtClean="0"/>
              <a:pPr/>
              <a:t>15</a:t>
            </a:fld>
            <a:endParaRPr lang="el-GR"/>
          </a:p>
        </p:txBody>
      </p:sp>
    </p:spTree>
    <p:extLst>
      <p:ext uri="{BB962C8B-B14F-4D97-AF65-F5344CB8AC3E}">
        <p14:creationId xmlns:p14="http://schemas.microsoft.com/office/powerpoint/2010/main" val="67382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6B912C6-FEBF-4259-9E93-03AF3EF7CA41}" type="slidenum">
              <a:rPr lang="el-GR" smtClean="0"/>
              <a:pPr/>
              <a:t>16</a:t>
            </a:fld>
            <a:endParaRPr lang="el-GR"/>
          </a:p>
        </p:txBody>
      </p:sp>
    </p:spTree>
    <p:extLst>
      <p:ext uri="{BB962C8B-B14F-4D97-AF65-F5344CB8AC3E}">
        <p14:creationId xmlns:p14="http://schemas.microsoft.com/office/powerpoint/2010/main" val="2510519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6B912C6-FEBF-4259-9E93-03AF3EF7CA41}" type="slidenum">
              <a:rPr lang="el-GR" smtClean="0"/>
              <a:pPr/>
              <a:t>17</a:t>
            </a:fld>
            <a:endParaRPr lang="el-GR"/>
          </a:p>
        </p:txBody>
      </p:sp>
    </p:spTree>
    <p:extLst>
      <p:ext uri="{BB962C8B-B14F-4D97-AF65-F5344CB8AC3E}">
        <p14:creationId xmlns:p14="http://schemas.microsoft.com/office/powerpoint/2010/main" val="2438542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6B912C6-FEBF-4259-9E93-03AF3EF7CA41}" type="slidenum">
              <a:rPr lang="el-GR" smtClean="0"/>
              <a:pPr/>
              <a:t>18</a:t>
            </a:fld>
            <a:endParaRPr lang="el-GR"/>
          </a:p>
        </p:txBody>
      </p:sp>
    </p:spTree>
    <p:extLst>
      <p:ext uri="{BB962C8B-B14F-4D97-AF65-F5344CB8AC3E}">
        <p14:creationId xmlns:p14="http://schemas.microsoft.com/office/powerpoint/2010/main" val="2624496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6B912C6-FEBF-4259-9E93-03AF3EF7CA41}" type="slidenum">
              <a:rPr lang="el-GR" smtClean="0"/>
              <a:pPr/>
              <a:t>19</a:t>
            </a:fld>
            <a:endParaRPr lang="el-GR"/>
          </a:p>
        </p:txBody>
      </p:sp>
    </p:spTree>
    <p:extLst>
      <p:ext uri="{BB962C8B-B14F-4D97-AF65-F5344CB8AC3E}">
        <p14:creationId xmlns:p14="http://schemas.microsoft.com/office/powerpoint/2010/main" val="2346588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6B912C6-FEBF-4259-9E93-03AF3EF7CA41}" type="slidenum">
              <a:rPr lang="el-GR" smtClean="0"/>
              <a:pPr/>
              <a:t>20</a:t>
            </a:fld>
            <a:endParaRPr lang="el-GR"/>
          </a:p>
        </p:txBody>
      </p:sp>
    </p:spTree>
    <p:extLst>
      <p:ext uri="{BB962C8B-B14F-4D97-AF65-F5344CB8AC3E}">
        <p14:creationId xmlns:p14="http://schemas.microsoft.com/office/powerpoint/2010/main" val="1713036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C124A548-4E8C-4D6E-ACE1-3894BA140711}" type="datetimeFigureOut">
              <a:rPr lang="el-GR" smtClean="0"/>
              <a:pPr/>
              <a:t>23/9/2021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B66F0A-A600-473E-8065-274DFE547F3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C124A548-4E8C-4D6E-ACE1-3894BA140711}" type="datetimeFigureOut">
              <a:rPr lang="el-GR" smtClean="0"/>
              <a:pPr/>
              <a:t>23/9/2021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B66F0A-A600-473E-8065-274DFE547F3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C124A548-4E8C-4D6E-ACE1-3894BA140711}" type="datetimeFigureOut">
              <a:rPr lang="el-GR" smtClean="0"/>
              <a:pPr/>
              <a:t>23/9/2021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B66F0A-A600-473E-8065-274DFE547F3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C124A548-4E8C-4D6E-ACE1-3894BA140711}" type="datetimeFigureOut">
              <a:rPr lang="el-GR" smtClean="0"/>
              <a:pPr/>
              <a:t>23/9/2021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B66F0A-A600-473E-8065-274DFE547F3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124A548-4E8C-4D6E-ACE1-3894BA140711}" type="datetimeFigureOut">
              <a:rPr lang="el-GR" smtClean="0"/>
              <a:pPr/>
              <a:t>23/9/2021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B66F0A-A600-473E-8065-274DFE547F3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C124A548-4E8C-4D6E-ACE1-3894BA140711}" type="datetimeFigureOut">
              <a:rPr lang="el-GR" smtClean="0"/>
              <a:pPr/>
              <a:t>23/9/2021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B66F0A-A600-473E-8065-274DFE547F3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C124A548-4E8C-4D6E-ACE1-3894BA140711}" type="datetimeFigureOut">
              <a:rPr lang="el-GR" smtClean="0"/>
              <a:pPr/>
              <a:t>23/9/2021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CB66F0A-A600-473E-8065-274DFE547F3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C124A548-4E8C-4D6E-ACE1-3894BA140711}" type="datetimeFigureOut">
              <a:rPr lang="el-GR" smtClean="0"/>
              <a:pPr/>
              <a:t>23/9/2021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CB66F0A-A600-473E-8065-274DFE547F3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124A548-4E8C-4D6E-ACE1-3894BA140711}" type="datetimeFigureOut">
              <a:rPr lang="el-GR" smtClean="0"/>
              <a:pPr/>
              <a:t>23/9/2021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CB66F0A-A600-473E-8065-274DFE547F3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124A548-4E8C-4D6E-ACE1-3894BA140711}" type="datetimeFigureOut">
              <a:rPr lang="el-GR" smtClean="0"/>
              <a:pPr/>
              <a:t>23/9/2021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B66F0A-A600-473E-8065-274DFE547F3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124A548-4E8C-4D6E-ACE1-3894BA140711}" type="datetimeFigureOut">
              <a:rPr lang="el-GR" smtClean="0"/>
              <a:pPr/>
              <a:t>23/9/2021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B66F0A-A600-473E-8065-274DFE547F3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4A548-4E8C-4D6E-ACE1-3894BA140711}" type="datetimeFigureOut">
              <a:rPr lang="el-GR" smtClean="0"/>
              <a:pPr/>
              <a:t>23/9/2021</a:t>
            </a:fld>
            <a:endParaRPr lang="el-G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66F0A-A600-473E-8065-274DFE547F3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hyperlink" Target="http://www.study4exams.gr/anc_greek/mod/resource/view.php?id=986" TargetMode="External"/><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study4exams.gr/anc_greek/mod/resource/view.php?id=986" TargetMode="External"/><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5.jpe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hyperlink" Target="http://www.study4exams.gr/anc_greek/mod/resource/view.php?id=986"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7.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hyperlink" Target="http://www.study4exams.gr/anc_greek/mod/resource/view.php?id=986" TargetMode="External"/><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2">
            <a:extLst>
              <a:ext uri="{FF2B5EF4-FFF2-40B4-BE49-F238E27FC236}">
                <a16:creationId xmlns:a16="http://schemas.microsoft.com/office/drawing/2014/main" id="{E00CE819-290A-40CF-8FD0-20A8BEC17F2A}"/>
              </a:ext>
            </a:extLst>
          </p:cNvPr>
          <p:cNvSpPr/>
          <p:nvPr/>
        </p:nvSpPr>
        <p:spPr>
          <a:xfrm rot="10800000">
            <a:off x="1512888" y="1730848"/>
            <a:ext cx="10666412" cy="4171002"/>
          </a:xfrm>
          <a:custGeom>
            <a:avLst/>
            <a:gdLst>
              <a:gd name="connsiteX0" fmla="*/ 0 w 9144000"/>
              <a:gd name="connsiteY0" fmla="*/ 0 h 4171002"/>
              <a:gd name="connsiteX1" fmla="*/ 9144000 w 9144000"/>
              <a:gd name="connsiteY1" fmla="*/ 0 h 4171002"/>
              <a:gd name="connsiteX2" fmla="*/ 9144000 w 9144000"/>
              <a:gd name="connsiteY2" fmla="*/ 4171002 h 4171002"/>
              <a:gd name="connsiteX3" fmla="*/ 0 w 9144000"/>
              <a:gd name="connsiteY3" fmla="*/ 4171002 h 4171002"/>
              <a:gd name="connsiteX4" fmla="*/ 0 w 9144000"/>
              <a:gd name="connsiteY4" fmla="*/ 0 h 4171002"/>
              <a:gd name="connsiteX0" fmla="*/ 0 w 9144000"/>
              <a:gd name="connsiteY0" fmla="*/ 0 h 4171002"/>
              <a:gd name="connsiteX1" fmla="*/ 9144000 w 9144000"/>
              <a:gd name="connsiteY1" fmla="*/ 0 h 4171002"/>
              <a:gd name="connsiteX2" fmla="*/ 6183086 w 9144000"/>
              <a:gd name="connsiteY2" fmla="*/ 4171002 h 4171002"/>
              <a:gd name="connsiteX3" fmla="*/ 0 w 9144000"/>
              <a:gd name="connsiteY3" fmla="*/ 4171002 h 4171002"/>
              <a:gd name="connsiteX4" fmla="*/ 0 w 9144000"/>
              <a:gd name="connsiteY4" fmla="*/ 0 h 417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171002">
                <a:moveTo>
                  <a:pt x="0" y="0"/>
                </a:moveTo>
                <a:lnTo>
                  <a:pt x="9144000" y="0"/>
                </a:lnTo>
                <a:lnTo>
                  <a:pt x="6183086" y="4171002"/>
                </a:lnTo>
                <a:lnTo>
                  <a:pt x="0" y="4171002"/>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6" name="Rectangle 8">
            <a:extLst>
              <a:ext uri="{FF2B5EF4-FFF2-40B4-BE49-F238E27FC236}">
                <a16:creationId xmlns:a16="http://schemas.microsoft.com/office/drawing/2014/main" id="{E2F57016-399F-4A84-9467-8127031D5D79}"/>
              </a:ext>
            </a:extLst>
          </p:cNvPr>
          <p:cNvSpPr/>
          <p:nvPr/>
        </p:nvSpPr>
        <p:spPr>
          <a:xfrm>
            <a:off x="1524000" y="4702025"/>
            <a:ext cx="10668000" cy="805025"/>
          </a:xfrm>
          <a:prstGeom prst="rect">
            <a:avLst/>
          </a:prstGeom>
          <a:solidFill>
            <a:srgbClr val="047DC8"/>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Subtitle 2"/>
          <p:cNvSpPr txBox="1">
            <a:spLocks/>
          </p:cNvSpPr>
          <p:nvPr/>
        </p:nvSpPr>
        <p:spPr>
          <a:xfrm>
            <a:off x="2139718" y="1886927"/>
            <a:ext cx="4964395" cy="173000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l-GR" b="1" dirty="0">
                <a:solidFill>
                  <a:srgbClr val="0F9DCF"/>
                </a:solidFill>
              </a:rPr>
              <a:t>ΑΛΙΕΙΑ &amp; ΘΑΛΑΣΣΑ 2014 -2020</a:t>
            </a:r>
            <a:endParaRPr lang="en-US" b="1" dirty="0">
              <a:solidFill>
                <a:srgbClr val="0F9DCF"/>
              </a:solidFill>
            </a:endParaRPr>
          </a:p>
          <a:p>
            <a:pPr algn="l">
              <a:lnSpc>
                <a:spcPct val="100000"/>
              </a:lnSpc>
            </a:pPr>
            <a:r>
              <a:rPr lang="el-GR" sz="1800" dirty="0">
                <a:cs typeface="Calibri Light" panose="020F0302020204030204" pitchFamily="34" charset="0"/>
              </a:rPr>
              <a:t>Ιδιωτικές επενδύσεις για την αειφόρο ανάπτυξη των αλιευτικών περιοχών Ηλείας Ολυμπίας</a:t>
            </a:r>
          </a:p>
        </p:txBody>
      </p:sp>
      <p:sp>
        <p:nvSpPr>
          <p:cNvPr id="19" name="Rectangle 11"/>
          <p:cNvSpPr/>
          <p:nvPr/>
        </p:nvSpPr>
        <p:spPr>
          <a:xfrm>
            <a:off x="1500188" y="5805756"/>
            <a:ext cx="9144000" cy="1038421"/>
          </a:xfrm>
          <a:prstGeom prst="rect">
            <a:avLst/>
          </a:prstGeom>
          <a:solidFill>
            <a:schemeClr val="bg1"/>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Rectangle 11"/>
          <p:cNvSpPr/>
          <p:nvPr/>
        </p:nvSpPr>
        <p:spPr>
          <a:xfrm>
            <a:off x="4911708" y="357167"/>
            <a:ext cx="5756292" cy="428605"/>
          </a:xfrm>
          <a:prstGeom prst="rect">
            <a:avLst/>
          </a:prstGeom>
          <a:solidFill>
            <a:schemeClr val="bg1">
              <a:lumMod val="85000"/>
            </a:schemeClr>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Subtitle 2"/>
          <p:cNvSpPr txBox="1">
            <a:spLocks/>
          </p:cNvSpPr>
          <p:nvPr/>
        </p:nvSpPr>
        <p:spPr>
          <a:xfrm>
            <a:off x="2430216" y="4749179"/>
            <a:ext cx="4722587" cy="9182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1800" dirty="0">
                <a:solidFill>
                  <a:srgbClr val="FFFF00"/>
                </a:solidFill>
                <a:effectLst>
                  <a:outerShdw blurRad="38100" dist="38100" dir="2700000" algn="tl">
                    <a:srgbClr val="000000">
                      <a:alpha val="43137"/>
                    </a:srgbClr>
                  </a:outerShdw>
                </a:effectLst>
              </a:rPr>
              <a:t>Α.   </a:t>
            </a:r>
            <a:r>
              <a:rPr lang="el-GR" sz="1800" dirty="0">
                <a:solidFill>
                  <a:schemeClr val="bg1"/>
                </a:solidFill>
                <a:effectLst>
                  <a:outerShdw blurRad="38100" dist="38100" dir="2700000" algn="tl">
                    <a:srgbClr val="000000">
                      <a:alpha val="43137"/>
                    </a:srgbClr>
                  </a:outerShdw>
                </a:effectLst>
              </a:rPr>
              <a:t>Επιλέξιμες Μορφές Καταλυμάτων</a:t>
            </a:r>
          </a:p>
          <a:p>
            <a:pPr algn="l"/>
            <a:r>
              <a:rPr lang="el-GR" sz="1800" dirty="0">
                <a:solidFill>
                  <a:srgbClr val="FFFF00"/>
                </a:solidFill>
                <a:effectLst>
                  <a:outerShdw blurRad="38100" dist="38100" dir="2700000" algn="tl">
                    <a:srgbClr val="000000">
                      <a:alpha val="43137"/>
                    </a:srgbClr>
                  </a:outerShdw>
                </a:effectLst>
              </a:rPr>
              <a:t>Β.   </a:t>
            </a:r>
            <a:r>
              <a:rPr lang="el-GR" sz="1800" dirty="0">
                <a:solidFill>
                  <a:schemeClr val="bg1"/>
                </a:solidFill>
                <a:effectLst>
                  <a:outerShdw blurRad="38100" dist="38100" dir="2700000" algn="tl">
                    <a:srgbClr val="000000">
                      <a:alpha val="43137"/>
                    </a:srgbClr>
                  </a:outerShdw>
                </a:effectLst>
              </a:rPr>
              <a:t>Τεχνικά Στοιχεία Φακέλου</a:t>
            </a:r>
            <a:endParaRPr lang="en-US" sz="1800" dirty="0">
              <a:solidFill>
                <a:schemeClr val="bg1"/>
              </a:solidFill>
              <a:effectLst>
                <a:outerShdw blurRad="38100" dist="38100" dir="2700000" algn="tl">
                  <a:srgbClr val="000000">
                    <a:alpha val="43137"/>
                  </a:srgbClr>
                </a:outerShdw>
              </a:effectLst>
            </a:endParaRPr>
          </a:p>
        </p:txBody>
      </p:sp>
      <p:sp>
        <p:nvSpPr>
          <p:cNvPr id="17" name="Rectangle 11"/>
          <p:cNvSpPr/>
          <p:nvPr/>
        </p:nvSpPr>
        <p:spPr>
          <a:xfrm>
            <a:off x="4911708" y="357167"/>
            <a:ext cx="7267592" cy="428605"/>
          </a:xfrm>
          <a:prstGeom prst="rect">
            <a:avLst/>
          </a:prstGeom>
          <a:solidFill>
            <a:srgbClr val="11B0E9"/>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Rectangle 8"/>
          <p:cNvSpPr/>
          <p:nvPr/>
        </p:nvSpPr>
        <p:spPr>
          <a:xfrm>
            <a:off x="1524000" y="6591300"/>
            <a:ext cx="10668000" cy="266700"/>
          </a:xfrm>
          <a:prstGeom prst="rect">
            <a:avLst/>
          </a:prstGeom>
          <a:solidFill>
            <a:srgbClr val="02A4BA"/>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4 - TextBox"/>
          <p:cNvSpPr txBox="1">
            <a:spLocks noChangeArrowheads="1"/>
          </p:cNvSpPr>
          <p:nvPr/>
        </p:nvSpPr>
        <p:spPr bwMode="auto">
          <a:xfrm>
            <a:off x="4911708" y="369358"/>
            <a:ext cx="7000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l-GR" b="1" spc="300" dirty="0">
                <a:solidFill>
                  <a:schemeClr val="bg1">
                    <a:lumMod val="95000"/>
                  </a:schemeClr>
                </a:solidFill>
                <a:effectLst>
                  <a:outerShdw blurRad="38100" dist="38100" dir="2700000" algn="tl">
                    <a:srgbClr val="000000">
                      <a:alpha val="43137"/>
                    </a:srgbClr>
                  </a:outerShdw>
                </a:effectLst>
                <a:latin typeface="+mn-lt"/>
              </a:rPr>
              <a:t>Αναπτυξιακή Ολυμπίας </a:t>
            </a:r>
            <a:r>
              <a:rPr lang="el-GR" b="1" dirty="0">
                <a:solidFill>
                  <a:schemeClr val="bg1">
                    <a:lumMod val="95000"/>
                  </a:schemeClr>
                </a:solidFill>
                <a:effectLst>
                  <a:outerShdw blurRad="38100" dist="38100" dir="2700000" algn="tl">
                    <a:srgbClr val="000000">
                      <a:alpha val="43137"/>
                    </a:srgbClr>
                  </a:outerShdw>
                </a:effectLst>
                <a:latin typeface="+mn-lt"/>
              </a:rPr>
              <a:t>Α.Α.Ε. ΟΤΑ</a:t>
            </a:r>
            <a:endParaRPr lang="en-US" b="1" dirty="0">
              <a:solidFill>
                <a:schemeClr val="bg1">
                  <a:lumMod val="95000"/>
                </a:schemeClr>
              </a:solidFill>
              <a:effectLst>
                <a:outerShdw blurRad="38100" dist="38100" dir="2700000" algn="tl">
                  <a:srgbClr val="000000">
                    <a:alpha val="43137"/>
                  </a:srgbClr>
                </a:outerShdw>
              </a:effectLst>
              <a:latin typeface="+mn-lt"/>
            </a:endParaRPr>
          </a:p>
        </p:txBody>
      </p:sp>
      <p:sp>
        <p:nvSpPr>
          <p:cNvPr id="20" name="11 - Ορθογώνιο">
            <a:extLst>
              <a:ext uri="{FF2B5EF4-FFF2-40B4-BE49-F238E27FC236}">
                <a16:creationId xmlns:a16="http://schemas.microsoft.com/office/drawing/2014/main" id="{1FCBC42F-3B4C-4E9E-A585-81965A48C532}"/>
              </a:ext>
            </a:extLst>
          </p:cNvPr>
          <p:cNvSpPr/>
          <p:nvPr/>
        </p:nvSpPr>
        <p:spPr>
          <a:xfrm>
            <a:off x="2226619" y="5231741"/>
            <a:ext cx="106570" cy="106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2" name="25 - Εικόνα" descr="ESPA1420_rgb">
            <a:extLst>
              <a:ext uri="{FF2B5EF4-FFF2-40B4-BE49-F238E27FC236}">
                <a16:creationId xmlns:a16="http://schemas.microsoft.com/office/drawing/2014/main" id="{17E6DA49-83A9-450A-9D67-509AD218B68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8005" y="6028943"/>
            <a:ext cx="582084" cy="349250"/>
          </a:xfrm>
          <a:prstGeom prst="rect">
            <a:avLst/>
          </a:prstGeom>
          <a:noFill/>
          <a:ln>
            <a:noFill/>
          </a:ln>
        </p:spPr>
      </p:pic>
      <p:pic>
        <p:nvPicPr>
          <p:cNvPr id="23" name="Εικόνα 22">
            <a:extLst>
              <a:ext uri="{FF2B5EF4-FFF2-40B4-BE49-F238E27FC236}">
                <a16:creationId xmlns:a16="http://schemas.microsoft.com/office/drawing/2014/main" id="{799F8DEC-B339-48B8-BA64-4B4DA67846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4847" y="5914643"/>
            <a:ext cx="1052512" cy="577850"/>
          </a:xfrm>
          <a:prstGeom prst="rect">
            <a:avLst/>
          </a:prstGeom>
        </p:spPr>
      </p:pic>
      <p:pic>
        <p:nvPicPr>
          <p:cNvPr id="24" name="Εικόνα 23">
            <a:extLst>
              <a:ext uri="{FF2B5EF4-FFF2-40B4-BE49-F238E27FC236}">
                <a16:creationId xmlns:a16="http://schemas.microsoft.com/office/drawing/2014/main" id="{D7BA99FE-C9BE-4C40-96B4-653EFA3B946C}"/>
              </a:ext>
            </a:extLst>
          </p:cNvPr>
          <p:cNvPicPr>
            <a:picLocks noChangeAspect="1"/>
          </p:cNvPicPr>
          <p:nvPr/>
        </p:nvPicPr>
        <p:blipFill rotWithShape="1">
          <a:blip r:embed="rId4"/>
          <a:srcRect l="29525" t="16669" r="61025" b="69540"/>
          <a:stretch/>
        </p:blipFill>
        <p:spPr>
          <a:xfrm>
            <a:off x="2783632" y="5868884"/>
            <a:ext cx="815430" cy="669371"/>
          </a:xfrm>
          <a:prstGeom prst="rect">
            <a:avLst/>
          </a:prstGeom>
        </p:spPr>
      </p:pic>
      <p:pic>
        <p:nvPicPr>
          <p:cNvPr id="6" name="Εικόνα 5">
            <a:extLst>
              <a:ext uri="{FF2B5EF4-FFF2-40B4-BE49-F238E27FC236}">
                <a16:creationId xmlns:a16="http://schemas.microsoft.com/office/drawing/2014/main" id="{7294CD23-76D6-46A4-BAC8-5D6FFF3721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3086" y="6017410"/>
            <a:ext cx="1598476" cy="372316"/>
          </a:xfrm>
          <a:prstGeom prst="rect">
            <a:avLst/>
          </a:prstGeom>
        </p:spPr>
      </p:pic>
      <p:cxnSp>
        <p:nvCxnSpPr>
          <p:cNvPr id="32" name="Straight Connector 21">
            <a:extLst>
              <a:ext uri="{FF2B5EF4-FFF2-40B4-BE49-F238E27FC236}">
                <a16:creationId xmlns:a16="http://schemas.microsoft.com/office/drawing/2014/main" id="{76076DA7-E94F-42F0-877C-2DCF02BAE8E6}"/>
              </a:ext>
            </a:extLst>
          </p:cNvPr>
          <p:cNvCxnSpPr>
            <a:cxnSpLocks/>
          </p:cNvCxnSpPr>
          <p:nvPr/>
        </p:nvCxnSpPr>
        <p:spPr>
          <a:xfrm flipV="1">
            <a:off x="2189032" y="2339300"/>
            <a:ext cx="4865764" cy="8264"/>
          </a:xfrm>
          <a:prstGeom prst="line">
            <a:avLst/>
          </a:prstGeom>
          <a:ln w="1270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pic>
        <p:nvPicPr>
          <p:cNvPr id="33" name="Picture 2" descr="\\192.168.1.11\data\0 ΑΞΟΝΑΣ 4  LEADER\LOGO ANOL\logo anol.JPG">
            <a:extLst>
              <a:ext uri="{FF2B5EF4-FFF2-40B4-BE49-F238E27FC236}">
                <a16:creationId xmlns:a16="http://schemas.microsoft.com/office/drawing/2014/main" id="{D8D4EF63-462E-4F55-9DA1-F007FE5E64C2}"/>
              </a:ext>
            </a:extLst>
          </p:cNvPr>
          <p:cNvPicPr>
            <a:picLocks noChangeAspect="1" noChangeArrowheads="1"/>
          </p:cNvPicPr>
          <p:nvPr/>
        </p:nvPicPr>
        <p:blipFill>
          <a:blip r:embed="rId6" cstate="print"/>
          <a:srcRect l="-8044" t="5434" r="-3983" b="-8614"/>
          <a:stretch>
            <a:fillRect/>
          </a:stretch>
        </p:blipFill>
        <p:spPr bwMode="auto">
          <a:xfrm>
            <a:off x="4197117" y="179599"/>
            <a:ext cx="704200" cy="672191"/>
          </a:xfrm>
          <a:prstGeom prst="rect">
            <a:avLst/>
          </a:prstGeom>
          <a:noFill/>
          <a:ln w="9525">
            <a:noFill/>
            <a:miter lim="800000"/>
            <a:headEnd/>
            <a:tailEnd/>
          </a:ln>
          <a:effectLst>
            <a:softEdge rad="31750"/>
          </a:effectLst>
        </p:spPr>
      </p:pic>
      <p:pic>
        <p:nvPicPr>
          <p:cNvPr id="27" name="Εικόνα 26">
            <a:extLst>
              <a:ext uri="{FF2B5EF4-FFF2-40B4-BE49-F238E27FC236}">
                <a16:creationId xmlns:a16="http://schemas.microsoft.com/office/drawing/2014/main" id="{C06F93E5-D604-45F9-B6C3-85CF18F55A73}"/>
              </a:ext>
            </a:extLst>
          </p:cNvPr>
          <p:cNvPicPr>
            <a:picLocks noChangeAspect="1"/>
          </p:cNvPicPr>
          <p:nvPr/>
        </p:nvPicPr>
        <p:blipFill rotWithShape="1">
          <a:blip r:embed="rId7"/>
          <a:srcRect l="51394" t="26661" r="25751" b="25654"/>
          <a:stretch/>
        </p:blipFill>
        <p:spPr>
          <a:xfrm>
            <a:off x="9373262" y="2714253"/>
            <a:ext cx="2195346" cy="2576440"/>
          </a:xfrm>
          <a:prstGeom prst="rect">
            <a:avLst/>
          </a:prstGeom>
        </p:spPr>
      </p:pic>
      <p:sp>
        <p:nvSpPr>
          <p:cNvPr id="28" name="Ορθογώνιο 27">
            <a:extLst>
              <a:ext uri="{FF2B5EF4-FFF2-40B4-BE49-F238E27FC236}">
                <a16:creationId xmlns:a16="http://schemas.microsoft.com/office/drawing/2014/main" id="{90040FFC-74CF-477E-A6EA-A834220F6686}"/>
              </a:ext>
            </a:extLst>
          </p:cNvPr>
          <p:cNvSpPr/>
          <p:nvPr/>
        </p:nvSpPr>
        <p:spPr>
          <a:xfrm>
            <a:off x="9373262" y="4086761"/>
            <a:ext cx="397989" cy="1203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TextBox 9">
            <a:extLst>
              <a:ext uri="{FF2B5EF4-FFF2-40B4-BE49-F238E27FC236}">
                <a16:creationId xmlns:a16="http://schemas.microsoft.com/office/drawing/2014/main" id="{822B68A3-5B7C-438D-82D1-139F27144605}"/>
              </a:ext>
            </a:extLst>
          </p:cNvPr>
          <p:cNvSpPr txBox="1"/>
          <p:nvPr/>
        </p:nvSpPr>
        <p:spPr>
          <a:xfrm>
            <a:off x="3571615" y="6598108"/>
            <a:ext cx="8604770" cy="276999"/>
          </a:xfrm>
          <a:prstGeom prst="rect">
            <a:avLst/>
          </a:prstGeom>
          <a:noFill/>
        </p:spPr>
        <p:txBody>
          <a:bodyPr wrap="square" rtlCol="0">
            <a:spAutoFit/>
          </a:bodyPr>
          <a:lstStyle/>
          <a:p>
            <a:pPr marL="0" lvl="1"/>
            <a:r>
              <a:rPr lang="el-GR" sz="1200" dirty="0">
                <a:solidFill>
                  <a:schemeClr val="bg1"/>
                </a:solidFill>
                <a:effectLst>
                  <a:outerShdw blurRad="38100" dist="38100" dir="2700000" algn="tl">
                    <a:srgbClr val="000000">
                      <a:alpha val="43137"/>
                    </a:srgbClr>
                  </a:outerShdw>
                </a:effectLst>
              </a:rPr>
              <a:t>ΑΝΑΠΤΥΞΙΑΚΗ ΟΛΥΜΠΙΑΣ </a:t>
            </a:r>
            <a:r>
              <a:rPr lang="en-US" sz="1200" dirty="0">
                <a:solidFill>
                  <a:schemeClr val="bg1"/>
                </a:solidFill>
                <a:effectLst>
                  <a:outerShdw blurRad="38100" dist="38100" dir="2700000" algn="tl">
                    <a:srgbClr val="000000">
                      <a:alpha val="43137"/>
                    </a:srgbClr>
                  </a:outerShdw>
                </a:effectLst>
              </a:rPr>
              <a:t>CLLD-LEADER</a:t>
            </a:r>
            <a:r>
              <a:rPr lang="el-GR" sz="1200" dirty="0">
                <a:solidFill>
                  <a:schemeClr val="bg1"/>
                </a:solidFill>
                <a:effectLst>
                  <a:outerShdw blurRad="38100" dist="38100" dir="2700000" algn="tl">
                    <a:srgbClr val="000000">
                      <a:alpha val="43137"/>
                    </a:srgbClr>
                  </a:outerShdw>
                </a:effectLst>
              </a:rPr>
              <a:t> | </a:t>
            </a:r>
            <a:r>
              <a:rPr lang="el-GR" sz="1200" b="1" dirty="0">
                <a:solidFill>
                  <a:schemeClr val="bg1"/>
                </a:solidFill>
                <a:effectLst>
                  <a:outerShdw blurRad="38100" dist="38100" dir="2700000" algn="tl">
                    <a:srgbClr val="000000">
                      <a:alpha val="43137"/>
                    </a:srgbClr>
                  </a:outerShdw>
                </a:effectLst>
              </a:rPr>
              <a:t>ΑΛΙΕΙΑ &amp; ΘΑΛΑΣΣΑ 2014 -2020 </a:t>
            </a:r>
            <a:r>
              <a:rPr lang="el-GR" sz="1200" dirty="0">
                <a:solidFill>
                  <a:schemeClr val="bg1"/>
                </a:solidFill>
                <a:effectLst>
                  <a:outerShdw blurRad="38100" dist="38100" dir="2700000" algn="tl">
                    <a:srgbClr val="000000">
                      <a:alpha val="43137"/>
                    </a:srgbClr>
                  </a:outerShdw>
                </a:effectLst>
              </a:rPr>
              <a:t>| </a:t>
            </a:r>
            <a:r>
              <a:rPr lang="el-GR" sz="1200" dirty="0">
                <a:solidFill>
                  <a:schemeClr val="bg1"/>
                </a:solidFill>
              </a:rPr>
              <a:t>1</a:t>
            </a:r>
            <a:r>
              <a:rPr lang="el-GR" sz="1200" baseline="30000" dirty="0">
                <a:solidFill>
                  <a:schemeClr val="bg1"/>
                </a:solidFill>
              </a:rPr>
              <a:t>Η</a:t>
            </a:r>
            <a:r>
              <a:rPr lang="el-GR" sz="1200" dirty="0">
                <a:solidFill>
                  <a:schemeClr val="bg1"/>
                </a:solidFill>
              </a:rPr>
              <a:t> ΠΡΟΣΚΛΗΣΗ ΠΡΟΤΑΣΕΩΝ ΙΔΙΩΤΙΚΩΝ ΠΑΡΕΜΒΑΣΕΩΝ</a:t>
            </a:r>
            <a:endParaRPr lang="el-GR" sz="1200" dirty="0">
              <a:solidFill>
                <a:schemeClr val="bg1"/>
              </a:solidFill>
              <a:effectLst>
                <a:outerShdw blurRad="38100" dist="38100" dir="2700000" algn="tl">
                  <a:srgbClr val="000000">
                    <a:alpha val="43137"/>
                  </a:srgbClr>
                </a:outerShdw>
              </a:effectLst>
            </a:endParaRPr>
          </a:p>
        </p:txBody>
      </p:sp>
      <p:sp>
        <p:nvSpPr>
          <p:cNvPr id="34" name="11 - Ορθογώνιο">
            <a:extLst>
              <a:ext uri="{FF2B5EF4-FFF2-40B4-BE49-F238E27FC236}">
                <a16:creationId xmlns:a16="http://schemas.microsoft.com/office/drawing/2014/main" id="{E9726C43-1AC1-4BFB-90E3-5C19234F6233}"/>
              </a:ext>
            </a:extLst>
          </p:cNvPr>
          <p:cNvSpPr/>
          <p:nvPr/>
        </p:nvSpPr>
        <p:spPr>
          <a:xfrm>
            <a:off x="2226619" y="4869791"/>
            <a:ext cx="106570" cy="106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0"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2">
            <a:extLst>
              <a:ext uri="{FF2B5EF4-FFF2-40B4-BE49-F238E27FC236}">
                <a16:creationId xmlns:a16="http://schemas.microsoft.com/office/drawing/2014/main" id="{F20EAE48-341E-4846-A8BE-FFB3423FC4C3}"/>
              </a:ext>
            </a:extLst>
          </p:cNvPr>
          <p:cNvSpPr/>
          <p:nvPr/>
        </p:nvSpPr>
        <p:spPr>
          <a:xfrm rot="10800000">
            <a:off x="1512888" y="1982417"/>
            <a:ext cx="9144000" cy="4171002"/>
          </a:xfrm>
          <a:custGeom>
            <a:avLst/>
            <a:gdLst>
              <a:gd name="connsiteX0" fmla="*/ 0 w 9144000"/>
              <a:gd name="connsiteY0" fmla="*/ 0 h 4171002"/>
              <a:gd name="connsiteX1" fmla="*/ 9144000 w 9144000"/>
              <a:gd name="connsiteY1" fmla="*/ 0 h 4171002"/>
              <a:gd name="connsiteX2" fmla="*/ 9144000 w 9144000"/>
              <a:gd name="connsiteY2" fmla="*/ 4171002 h 4171002"/>
              <a:gd name="connsiteX3" fmla="*/ 0 w 9144000"/>
              <a:gd name="connsiteY3" fmla="*/ 4171002 h 4171002"/>
              <a:gd name="connsiteX4" fmla="*/ 0 w 9144000"/>
              <a:gd name="connsiteY4" fmla="*/ 0 h 4171002"/>
              <a:gd name="connsiteX0" fmla="*/ 0 w 9144000"/>
              <a:gd name="connsiteY0" fmla="*/ 0 h 4171002"/>
              <a:gd name="connsiteX1" fmla="*/ 9144000 w 9144000"/>
              <a:gd name="connsiteY1" fmla="*/ 0 h 4171002"/>
              <a:gd name="connsiteX2" fmla="*/ 6183086 w 9144000"/>
              <a:gd name="connsiteY2" fmla="*/ 4171002 h 4171002"/>
              <a:gd name="connsiteX3" fmla="*/ 0 w 9144000"/>
              <a:gd name="connsiteY3" fmla="*/ 4171002 h 4171002"/>
              <a:gd name="connsiteX4" fmla="*/ 0 w 9144000"/>
              <a:gd name="connsiteY4" fmla="*/ 0 h 417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171002">
                <a:moveTo>
                  <a:pt x="0" y="0"/>
                </a:moveTo>
                <a:lnTo>
                  <a:pt x="9144000" y="0"/>
                </a:lnTo>
                <a:lnTo>
                  <a:pt x="6183086" y="4171002"/>
                </a:lnTo>
                <a:lnTo>
                  <a:pt x="0" y="4171002"/>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7AC5825A-6A7D-4B2A-BDE8-6B18063C6E41}"/>
              </a:ext>
            </a:extLst>
          </p:cNvPr>
          <p:cNvSpPr/>
          <p:nvPr/>
        </p:nvSpPr>
        <p:spPr>
          <a:xfrm>
            <a:off x="2881290" y="357167"/>
            <a:ext cx="7786710" cy="428605"/>
          </a:xfrm>
          <a:prstGeom prst="rect">
            <a:avLst/>
          </a:prstGeom>
          <a:solidFill>
            <a:srgbClr val="11B0E9"/>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29 - Ορθογώνιο"/>
          <p:cNvSpPr/>
          <p:nvPr/>
        </p:nvSpPr>
        <p:spPr>
          <a:xfrm>
            <a:off x="2238348" y="3714752"/>
            <a:ext cx="7643866" cy="2143140"/>
          </a:xfrm>
          <a:prstGeom prst="rect">
            <a:avLst/>
          </a:prstGeom>
          <a:solidFill>
            <a:srgbClr val="32CEB0"/>
          </a:solidFill>
          <a:ln>
            <a:solidFill>
              <a:srgbClr val="32CEB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TextBox"/>
          <p:cNvSpPr txBox="1"/>
          <p:nvPr/>
        </p:nvSpPr>
        <p:spPr>
          <a:xfrm>
            <a:off x="3452794" y="2012125"/>
            <a:ext cx="5286412" cy="769441"/>
          </a:xfrm>
          <a:prstGeom prst="rect">
            <a:avLst/>
          </a:prstGeom>
          <a:noFill/>
        </p:spPr>
        <p:txBody>
          <a:bodyPr wrap="square" rtlCol="0">
            <a:spAutoFit/>
          </a:bodyPr>
          <a:lstStyle/>
          <a:p>
            <a:pPr algn="ctr"/>
            <a:r>
              <a:rPr lang="el-GR" sz="2200" dirty="0"/>
              <a:t>Ξενοδοχειακών καταλυμάτων εντός παραδοσιακών ή διατηρητέων κτισμάτων</a:t>
            </a:r>
          </a:p>
        </p:txBody>
      </p:sp>
      <p:cxnSp>
        <p:nvCxnSpPr>
          <p:cNvPr id="16" name="15 - Ευθύγραμμο βέλος σύνδεσης"/>
          <p:cNvCxnSpPr/>
          <p:nvPr/>
        </p:nvCxnSpPr>
        <p:spPr>
          <a:xfrm rot="5400000">
            <a:off x="5802061" y="3206418"/>
            <a:ext cx="587881" cy="161"/>
          </a:xfrm>
          <a:prstGeom prst="straightConnector1">
            <a:avLst/>
          </a:prstGeom>
          <a:ln w="38100">
            <a:solidFill>
              <a:srgbClr val="047DC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18 - Ορθογώνιο"/>
          <p:cNvSpPr/>
          <p:nvPr/>
        </p:nvSpPr>
        <p:spPr>
          <a:xfrm>
            <a:off x="3788742" y="2179691"/>
            <a:ext cx="92680" cy="92680"/>
          </a:xfrm>
          <a:prstGeom prst="rect">
            <a:avLst/>
          </a:prstGeom>
          <a:solidFill>
            <a:srgbClr val="047DC8"/>
          </a:solidFill>
          <a:ln>
            <a:solidFill>
              <a:srgbClr val="047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Rectangle 8">
            <a:extLst>
              <a:ext uri="{FF2B5EF4-FFF2-40B4-BE49-F238E27FC236}">
                <a16:creationId xmlns:a16="http://schemas.microsoft.com/office/drawing/2014/main" id="{9A67E04B-1ED1-4561-8F70-F7A99CDF3442}"/>
              </a:ext>
            </a:extLst>
          </p:cNvPr>
          <p:cNvSpPr/>
          <p:nvPr/>
        </p:nvSpPr>
        <p:spPr>
          <a:xfrm>
            <a:off x="1524000" y="6591300"/>
            <a:ext cx="9144000" cy="266700"/>
          </a:xfrm>
          <a:prstGeom prst="rect">
            <a:avLst/>
          </a:prstGeom>
          <a:solidFill>
            <a:srgbClr val="02A4BA"/>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2" name="Picture 2" descr="\\192.168.1.11\data\0 ΑΞΟΝΑΣ 4  LEADER\LOGO ANOL\logo anol.JPG">
            <a:extLst>
              <a:ext uri="{FF2B5EF4-FFF2-40B4-BE49-F238E27FC236}">
                <a16:creationId xmlns:a16="http://schemas.microsoft.com/office/drawing/2014/main" id="{CDC29D1D-C33C-46D9-A13B-1AAC2E7079E2}"/>
              </a:ext>
            </a:extLst>
          </p:cNvPr>
          <p:cNvPicPr>
            <a:picLocks noChangeAspect="1" noChangeArrowheads="1"/>
          </p:cNvPicPr>
          <p:nvPr/>
        </p:nvPicPr>
        <p:blipFill>
          <a:blip r:embed="rId2" cstate="print"/>
          <a:srcRect l="-8044" t="5434" r="-3983" b="-8614"/>
          <a:stretch>
            <a:fillRect/>
          </a:stretch>
        </p:blipFill>
        <p:spPr bwMode="auto">
          <a:xfrm>
            <a:off x="2139717" y="179599"/>
            <a:ext cx="704200" cy="672191"/>
          </a:xfrm>
          <a:prstGeom prst="rect">
            <a:avLst/>
          </a:prstGeom>
          <a:noFill/>
          <a:ln w="9525">
            <a:noFill/>
            <a:miter lim="800000"/>
            <a:headEnd/>
            <a:tailEnd/>
          </a:ln>
          <a:effectLst>
            <a:softEdge rad="31750"/>
          </a:effectLst>
        </p:spPr>
      </p:pic>
      <p:sp>
        <p:nvSpPr>
          <p:cNvPr id="23" name="TextBox 9">
            <a:extLst>
              <a:ext uri="{FF2B5EF4-FFF2-40B4-BE49-F238E27FC236}">
                <a16:creationId xmlns:a16="http://schemas.microsoft.com/office/drawing/2014/main" id="{4F647F01-5FC2-46C1-A56B-67488B36AA99}"/>
              </a:ext>
            </a:extLst>
          </p:cNvPr>
          <p:cNvSpPr txBox="1"/>
          <p:nvPr/>
        </p:nvSpPr>
        <p:spPr>
          <a:xfrm>
            <a:off x="1793615" y="6585408"/>
            <a:ext cx="8604770" cy="276999"/>
          </a:xfrm>
          <a:prstGeom prst="rect">
            <a:avLst/>
          </a:prstGeom>
          <a:noFill/>
        </p:spPr>
        <p:txBody>
          <a:bodyPr wrap="square" rtlCol="0">
            <a:spAutoFit/>
          </a:bodyPr>
          <a:lstStyle/>
          <a:p>
            <a:pPr marL="0" lvl="1"/>
            <a:r>
              <a:rPr lang="el-GR" sz="1200" dirty="0">
                <a:solidFill>
                  <a:schemeClr val="bg1"/>
                </a:solidFill>
                <a:effectLst>
                  <a:outerShdw blurRad="38100" dist="38100" dir="2700000" algn="tl">
                    <a:srgbClr val="000000">
                      <a:alpha val="43137"/>
                    </a:srgbClr>
                  </a:outerShdw>
                </a:effectLst>
              </a:rPr>
              <a:t>ΑΝΑΠΤΥΞΙΑΚΗ ΟΛΥΜΠΙΑΣ </a:t>
            </a:r>
            <a:r>
              <a:rPr lang="en-US" sz="1200" dirty="0">
                <a:solidFill>
                  <a:schemeClr val="bg1"/>
                </a:solidFill>
                <a:effectLst>
                  <a:outerShdw blurRad="38100" dist="38100" dir="2700000" algn="tl">
                    <a:srgbClr val="000000">
                      <a:alpha val="43137"/>
                    </a:srgbClr>
                  </a:outerShdw>
                </a:effectLst>
              </a:rPr>
              <a:t>CLLD-LEADER</a:t>
            </a:r>
            <a:r>
              <a:rPr lang="el-GR" sz="1200" dirty="0">
                <a:solidFill>
                  <a:schemeClr val="bg1"/>
                </a:solidFill>
                <a:effectLst>
                  <a:outerShdw blurRad="38100" dist="38100" dir="2700000" algn="tl">
                    <a:srgbClr val="000000">
                      <a:alpha val="43137"/>
                    </a:srgbClr>
                  </a:outerShdw>
                </a:effectLst>
              </a:rPr>
              <a:t> | </a:t>
            </a:r>
            <a:r>
              <a:rPr lang="el-GR" sz="1200" b="1" dirty="0">
                <a:solidFill>
                  <a:schemeClr val="bg1"/>
                </a:solidFill>
                <a:effectLst>
                  <a:outerShdw blurRad="38100" dist="38100" dir="2700000" algn="tl">
                    <a:srgbClr val="000000">
                      <a:alpha val="43137"/>
                    </a:srgbClr>
                  </a:outerShdw>
                </a:effectLst>
              </a:rPr>
              <a:t>ΑΛΙΕΙΑ &amp; ΘΑΛΑΣΣΑ 2014 -2020 </a:t>
            </a:r>
            <a:r>
              <a:rPr lang="el-GR" sz="1200" dirty="0">
                <a:solidFill>
                  <a:schemeClr val="bg1"/>
                </a:solidFill>
                <a:effectLst>
                  <a:outerShdw blurRad="38100" dist="38100" dir="2700000" algn="tl">
                    <a:srgbClr val="000000">
                      <a:alpha val="43137"/>
                    </a:srgbClr>
                  </a:outerShdw>
                </a:effectLst>
              </a:rPr>
              <a:t>| </a:t>
            </a:r>
            <a:r>
              <a:rPr lang="el-GR" sz="1200" dirty="0">
                <a:solidFill>
                  <a:schemeClr val="bg1"/>
                </a:solidFill>
              </a:rPr>
              <a:t>1</a:t>
            </a:r>
            <a:r>
              <a:rPr lang="el-GR" sz="1200" baseline="30000" dirty="0">
                <a:solidFill>
                  <a:schemeClr val="bg1"/>
                </a:solidFill>
              </a:rPr>
              <a:t>Η</a:t>
            </a:r>
            <a:r>
              <a:rPr lang="el-GR" sz="1200" dirty="0">
                <a:solidFill>
                  <a:schemeClr val="bg1"/>
                </a:solidFill>
              </a:rPr>
              <a:t> ΠΡΟΣΚΛΗΣΗ ΠΡΟΤΑΣΕΩΝ ΙΔΙΩΤΙΚΩΝ ΠΑΡΕΜΒΑΣΕΩΝ</a:t>
            </a:r>
            <a:endParaRPr lang="el-GR" sz="1200" dirty="0">
              <a:solidFill>
                <a:schemeClr val="bg1"/>
              </a:solidFill>
              <a:effectLst>
                <a:outerShdw blurRad="38100" dist="38100" dir="2700000" algn="tl">
                  <a:srgbClr val="000000">
                    <a:alpha val="43137"/>
                  </a:srgbClr>
                </a:outerShdw>
              </a:effectLst>
            </a:endParaRPr>
          </a:p>
        </p:txBody>
      </p:sp>
      <p:pic>
        <p:nvPicPr>
          <p:cNvPr id="27" name="Εικόνα 26">
            <a:extLst>
              <a:ext uri="{FF2B5EF4-FFF2-40B4-BE49-F238E27FC236}">
                <a16:creationId xmlns:a16="http://schemas.microsoft.com/office/drawing/2014/main" id="{5CD90677-C5A7-4935-8677-7F0B21CEA148}"/>
              </a:ext>
            </a:extLst>
          </p:cNvPr>
          <p:cNvPicPr>
            <a:picLocks noChangeAspect="1"/>
          </p:cNvPicPr>
          <p:nvPr/>
        </p:nvPicPr>
        <p:blipFill rotWithShape="1">
          <a:blip r:embed="rId3"/>
          <a:srcRect l="51394" t="26661" r="25751" b="25654"/>
          <a:stretch/>
        </p:blipFill>
        <p:spPr>
          <a:xfrm rot="10800000">
            <a:off x="8786513" y="970828"/>
            <a:ext cx="1866249" cy="2190215"/>
          </a:xfrm>
          <a:prstGeom prst="rect">
            <a:avLst/>
          </a:prstGeom>
          <a:effectLst>
            <a:reflection blurRad="6350" stA="50000" endA="300" endPos="90000" dir="5400000" sy="-100000" algn="bl" rotWithShape="0"/>
          </a:effectLst>
        </p:spPr>
      </p:pic>
      <p:sp>
        <p:nvSpPr>
          <p:cNvPr id="28" name="Ορθογώνιο 27">
            <a:extLst>
              <a:ext uri="{FF2B5EF4-FFF2-40B4-BE49-F238E27FC236}">
                <a16:creationId xmlns:a16="http://schemas.microsoft.com/office/drawing/2014/main" id="{FD47DFCD-133D-47AE-AEE9-6CBAAF5E6454}"/>
              </a:ext>
            </a:extLst>
          </p:cNvPr>
          <p:cNvSpPr/>
          <p:nvPr/>
        </p:nvSpPr>
        <p:spPr>
          <a:xfrm>
            <a:off x="8736917" y="964405"/>
            <a:ext cx="1931084" cy="1068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Ορθογώνιο 28">
            <a:extLst>
              <a:ext uri="{FF2B5EF4-FFF2-40B4-BE49-F238E27FC236}">
                <a16:creationId xmlns:a16="http://schemas.microsoft.com/office/drawing/2014/main" id="{BB7D7F62-9AD3-4B34-94D7-90AF009D0067}"/>
              </a:ext>
            </a:extLst>
          </p:cNvPr>
          <p:cNvSpPr/>
          <p:nvPr/>
        </p:nvSpPr>
        <p:spPr>
          <a:xfrm>
            <a:off x="8700906" y="1980092"/>
            <a:ext cx="1965006" cy="114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1" name="Straight Connector 21">
            <a:extLst>
              <a:ext uri="{FF2B5EF4-FFF2-40B4-BE49-F238E27FC236}">
                <a16:creationId xmlns:a16="http://schemas.microsoft.com/office/drawing/2014/main" id="{BD5222FA-BD40-4798-8244-FCC1C43D09CD}"/>
              </a:ext>
            </a:extLst>
          </p:cNvPr>
          <p:cNvCxnSpPr>
            <a:cxnSpLocks/>
          </p:cNvCxnSpPr>
          <p:nvPr/>
        </p:nvCxnSpPr>
        <p:spPr>
          <a:xfrm flipV="1">
            <a:off x="3071664" y="1743805"/>
            <a:ext cx="7596336" cy="12898"/>
          </a:xfrm>
          <a:prstGeom prst="line">
            <a:avLst/>
          </a:prstGeom>
          <a:ln w="1270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sp>
        <p:nvSpPr>
          <p:cNvPr id="32" name="Ορθογώνιο 31">
            <a:extLst>
              <a:ext uri="{FF2B5EF4-FFF2-40B4-BE49-F238E27FC236}">
                <a16:creationId xmlns:a16="http://schemas.microsoft.com/office/drawing/2014/main" id="{04DD370D-9C6F-44E4-BBAE-3CCEE59CA40C}"/>
              </a:ext>
            </a:extLst>
          </p:cNvPr>
          <p:cNvSpPr/>
          <p:nvPr/>
        </p:nvSpPr>
        <p:spPr>
          <a:xfrm>
            <a:off x="10281653" y="4293096"/>
            <a:ext cx="386348" cy="110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4 - TextBox">
            <a:extLst>
              <a:ext uri="{FF2B5EF4-FFF2-40B4-BE49-F238E27FC236}">
                <a16:creationId xmlns:a16="http://schemas.microsoft.com/office/drawing/2014/main" id="{CF582641-442A-4D0F-8E2A-DDA70B78FA44}"/>
              </a:ext>
            </a:extLst>
          </p:cNvPr>
          <p:cNvSpPr txBox="1">
            <a:spLocks noChangeArrowheads="1"/>
          </p:cNvSpPr>
          <p:nvPr/>
        </p:nvSpPr>
        <p:spPr bwMode="auto">
          <a:xfrm>
            <a:off x="2738414" y="428604"/>
            <a:ext cx="7929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b="1" dirty="0">
                <a:solidFill>
                  <a:srgbClr val="FFFF00"/>
                </a:solidFill>
                <a:effectLst>
                  <a:outerShdw blurRad="38100" dist="38100" dir="2700000" algn="tl">
                    <a:srgbClr val="000000">
                      <a:alpha val="43137"/>
                    </a:srgbClr>
                  </a:outerShdw>
                </a:effectLst>
                <a:latin typeface="+mn-lt"/>
              </a:rPr>
              <a:t>A</a:t>
            </a:r>
            <a:r>
              <a:rPr lang="el-GR" b="1" dirty="0">
                <a:solidFill>
                  <a:srgbClr val="FFFF00"/>
                </a:solidFill>
                <a:effectLst>
                  <a:outerShdw blurRad="38100" dist="38100" dir="2700000" algn="tl">
                    <a:srgbClr val="000000">
                      <a:alpha val="43137"/>
                    </a:srgbClr>
                  </a:outerShdw>
                </a:effectLst>
                <a:latin typeface="+mn-lt"/>
              </a:rPr>
              <a:t>.  </a:t>
            </a:r>
            <a:r>
              <a:rPr lang="el-GR" dirty="0">
                <a:solidFill>
                  <a:schemeClr val="bg1"/>
                </a:solidFill>
                <a:effectLst>
                  <a:outerShdw blurRad="38100" dist="38100" dir="2700000" algn="tl">
                    <a:srgbClr val="000000">
                      <a:alpha val="43137"/>
                    </a:srgbClr>
                  </a:outerShdw>
                </a:effectLst>
                <a:latin typeface="+mn-lt"/>
              </a:rPr>
              <a:t>Κατηγορίες τουριστικών καταλυμάτων επιλέξιμων για χρηματοδότηση</a:t>
            </a:r>
            <a:endParaRPr lang="en-US" dirty="0">
              <a:solidFill>
                <a:schemeClr val="bg1"/>
              </a:solidFill>
              <a:effectLst>
                <a:outerShdw blurRad="38100" dist="38100" dir="2700000" algn="tl">
                  <a:srgbClr val="000000">
                    <a:alpha val="43137"/>
                  </a:srgbClr>
                </a:outerShdw>
              </a:effectLst>
              <a:latin typeface="+mn-lt"/>
            </a:endParaRPr>
          </a:p>
        </p:txBody>
      </p:sp>
      <p:pic>
        <p:nvPicPr>
          <p:cNvPr id="36" name="25 - Εικόνα" descr="ESPA1420_rgb">
            <a:extLst>
              <a:ext uri="{FF2B5EF4-FFF2-40B4-BE49-F238E27FC236}">
                <a16:creationId xmlns:a16="http://schemas.microsoft.com/office/drawing/2014/main" id="{0B59F041-A3B5-4449-B71C-2CE1DE5EBD5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349" y="6285102"/>
            <a:ext cx="324317" cy="194590"/>
          </a:xfrm>
          <a:prstGeom prst="rect">
            <a:avLst/>
          </a:prstGeom>
          <a:noFill/>
          <a:ln>
            <a:noFill/>
          </a:ln>
        </p:spPr>
      </p:pic>
      <p:pic>
        <p:nvPicPr>
          <p:cNvPr id="37" name="Εικόνα 36">
            <a:extLst>
              <a:ext uri="{FF2B5EF4-FFF2-40B4-BE49-F238E27FC236}">
                <a16:creationId xmlns:a16="http://schemas.microsoft.com/office/drawing/2014/main" id="{63AF652B-8859-4CE7-976C-CF602EEA04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7916" y="6221418"/>
            <a:ext cx="586423" cy="321958"/>
          </a:xfrm>
          <a:prstGeom prst="rect">
            <a:avLst/>
          </a:prstGeom>
        </p:spPr>
      </p:pic>
      <p:pic>
        <p:nvPicPr>
          <p:cNvPr id="38" name="Εικόνα 37">
            <a:extLst>
              <a:ext uri="{FF2B5EF4-FFF2-40B4-BE49-F238E27FC236}">
                <a16:creationId xmlns:a16="http://schemas.microsoft.com/office/drawing/2014/main" id="{8B8D5579-31CB-40F4-BFFB-F40FEE8144C8}"/>
              </a:ext>
            </a:extLst>
          </p:cNvPr>
          <p:cNvPicPr>
            <a:picLocks noChangeAspect="1"/>
          </p:cNvPicPr>
          <p:nvPr/>
        </p:nvPicPr>
        <p:blipFill rotWithShape="1">
          <a:blip r:embed="rId6"/>
          <a:srcRect l="29525" t="16669" r="61025" b="69540"/>
          <a:stretch/>
        </p:blipFill>
        <p:spPr>
          <a:xfrm>
            <a:off x="7489553" y="6195922"/>
            <a:ext cx="454329" cy="372950"/>
          </a:xfrm>
          <a:prstGeom prst="rect">
            <a:avLst/>
          </a:prstGeom>
        </p:spPr>
      </p:pic>
      <p:pic>
        <p:nvPicPr>
          <p:cNvPr id="39" name="Εικόνα 38">
            <a:extLst>
              <a:ext uri="{FF2B5EF4-FFF2-40B4-BE49-F238E27FC236}">
                <a16:creationId xmlns:a16="http://schemas.microsoft.com/office/drawing/2014/main" id="{D3603DA7-A05C-4CC8-885F-68458C4299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54306" y="6278678"/>
            <a:ext cx="890613" cy="207441"/>
          </a:xfrm>
          <a:prstGeom prst="rect">
            <a:avLst/>
          </a:prstGeom>
        </p:spPr>
      </p:pic>
      <p:sp>
        <p:nvSpPr>
          <p:cNvPr id="13" name="12 - TextBox"/>
          <p:cNvSpPr txBox="1"/>
          <p:nvPr/>
        </p:nvSpPr>
        <p:spPr>
          <a:xfrm>
            <a:off x="2381224" y="3840193"/>
            <a:ext cx="7215238" cy="1877437"/>
          </a:xfrm>
          <a:prstGeom prst="rect">
            <a:avLst/>
          </a:prstGeom>
          <a:noFill/>
        </p:spPr>
        <p:txBody>
          <a:bodyPr wrap="square" rtlCol="0">
            <a:spAutoFit/>
          </a:bodyPr>
          <a:lstStyle/>
          <a:p>
            <a:pPr>
              <a:buFont typeface="Wingdings" pitchFamily="2" charset="2"/>
              <a:buChar char="v"/>
            </a:pPr>
            <a:r>
              <a:rPr lang="el-GR" sz="2000" i="1" dirty="0"/>
              <a:t>  Τα κτήρια πρέπει να είναι χαρακτηρισμένα ως </a:t>
            </a:r>
            <a:r>
              <a:rPr lang="el-GR" sz="2000" i="1" dirty="0">
                <a:effectLst>
                  <a:outerShdw blurRad="38100" dist="38100" dir="2700000" algn="tl">
                    <a:srgbClr val="000000">
                      <a:alpha val="43137"/>
                    </a:srgbClr>
                  </a:outerShdw>
                </a:effectLst>
              </a:rPr>
              <a:t>παραδοσιακά ή </a:t>
            </a:r>
          </a:p>
          <a:p>
            <a:r>
              <a:rPr lang="el-GR" sz="2000" i="1" dirty="0">
                <a:effectLst>
                  <a:outerShdw blurRad="38100" dist="38100" dir="2700000" algn="tl">
                    <a:srgbClr val="000000">
                      <a:alpha val="43137"/>
                    </a:srgbClr>
                  </a:outerShdw>
                </a:effectLst>
              </a:rPr>
              <a:t>       διατηρητέα</a:t>
            </a:r>
            <a:r>
              <a:rPr lang="el-GR" sz="2000" i="1" dirty="0"/>
              <a:t> από τις αρμόδιες κατά τόπους Υπηρεσίες του  </a:t>
            </a:r>
          </a:p>
          <a:p>
            <a:r>
              <a:rPr lang="el-GR" sz="2000" i="1" dirty="0"/>
              <a:t>       Υπουργείου Περιβάλλοντος ΥΠΕΝ &amp; του Υπουργείου </a:t>
            </a:r>
          </a:p>
          <a:p>
            <a:r>
              <a:rPr lang="el-GR" sz="2000" i="1" dirty="0"/>
              <a:t>       Πολιτισμού ΥΠΑ.</a:t>
            </a:r>
          </a:p>
          <a:p>
            <a:endParaRPr lang="el-GR" sz="2000" dirty="0"/>
          </a:p>
          <a:p>
            <a:r>
              <a:rPr lang="el-GR" sz="1600" i="1" dirty="0">
                <a:solidFill>
                  <a:srgbClr val="002060"/>
                </a:solidFill>
              </a:rPr>
              <a:t>        Π.Δ. 33/79 (ΦΕΚ 10/Α/24-01-79 όπως αυτή ισχύει</a:t>
            </a:r>
            <a:endParaRPr lang="el-GR" sz="1600" dirty="0">
              <a:solidFill>
                <a:srgbClr val="002060"/>
              </a:solidFill>
            </a:endParaRPr>
          </a:p>
        </p:txBody>
      </p:sp>
      <p:sp>
        <p:nvSpPr>
          <p:cNvPr id="24" name="14 - TextBox">
            <a:extLst>
              <a:ext uri="{FF2B5EF4-FFF2-40B4-BE49-F238E27FC236}">
                <a16:creationId xmlns:a16="http://schemas.microsoft.com/office/drawing/2014/main" id="{4AD3000B-2A87-43E2-A99C-77D4311534CE}"/>
              </a:ext>
            </a:extLst>
          </p:cNvPr>
          <p:cNvSpPr txBox="1"/>
          <p:nvPr/>
        </p:nvSpPr>
        <p:spPr>
          <a:xfrm>
            <a:off x="3191600" y="1142984"/>
            <a:ext cx="7074813" cy="589072"/>
          </a:xfrm>
          <a:prstGeom prst="rect">
            <a:avLst/>
          </a:prstGeom>
          <a:noFill/>
        </p:spPr>
        <p:txBody>
          <a:bodyPr wrap="square" rtlCol="0">
            <a:spAutoFit/>
          </a:bodyPr>
          <a:lstStyle/>
          <a:p>
            <a:pPr algn="ctr">
              <a:lnSpc>
                <a:spcPct val="150000"/>
              </a:lnSpc>
            </a:pPr>
            <a:r>
              <a:rPr lang="el-GR" sz="2400" dirty="0"/>
              <a:t>Προϋποθέσεις </a:t>
            </a:r>
            <a:r>
              <a:rPr lang="el-GR" sz="2400" dirty="0" err="1"/>
              <a:t>επιλεξιμότητας</a:t>
            </a:r>
            <a:r>
              <a:rPr lang="el-GR" sz="2400" dirty="0"/>
              <a:t> ίδρυσης - Περιορισμοί</a:t>
            </a:r>
            <a:r>
              <a:rPr lang="en-US" sz="2400" dirty="0"/>
              <a:t>:</a:t>
            </a:r>
            <a:endParaRPr lang="el-GR" sz="2400" dirty="0"/>
          </a:p>
        </p:txBody>
      </p:sp>
    </p:spTree>
    <p:extLst>
      <p:ext uri="{BB962C8B-B14F-4D97-AF65-F5344CB8AC3E}">
        <p14:creationId xmlns:p14="http://schemas.microsoft.com/office/powerpoint/2010/main" val="294226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2">
            <a:extLst>
              <a:ext uri="{FF2B5EF4-FFF2-40B4-BE49-F238E27FC236}">
                <a16:creationId xmlns:a16="http://schemas.microsoft.com/office/drawing/2014/main" id="{E79E9B09-D328-4C36-8E03-2B172B355ED5}"/>
              </a:ext>
            </a:extLst>
          </p:cNvPr>
          <p:cNvSpPr/>
          <p:nvPr/>
        </p:nvSpPr>
        <p:spPr>
          <a:xfrm rot="10800000">
            <a:off x="1512888" y="1982417"/>
            <a:ext cx="9144000" cy="4171002"/>
          </a:xfrm>
          <a:custGeom>
            <a:avLst/>
            <a:gdLst>
              <a:gd name="connsiteX0" fmla="*/ 0 w 9144000"/>
              <a:gd name="connsiteY0" fmla="*/ 0 h 4171002"/>
              <a:gd name="connsiteX1" fmla="*/ 9144000 w 9144000"/>
              <a:gd name="connsiteY1" fmla="*/ 0 h 4171002"/>
              <a:gd name="connsiteX2" fmla="*/ 9144000 w 9144000"/>
              <a:gd name="connsiteY2" fmla="*/ 4171002 h 4171002"/>
              <a:gd name="connsiteX3" fmla="*/ 0 w 9144000"/>
              <a:gd name="connsiteY3" fmla="*/ 4171002 h 4171002"/>
              <a:gd name="connsiteX4" fmla="*/ 0 w 9144000"/>
              <a:gd name="connsiteY4" fmla="*/ 0 h 4171002"/>
              <a:gd name="connsiteX0" fmla="*/ 0 w 9144000"/>
              <a:gd name="connsiteY0" fmla="*/ 0 h 4171002"/>
              <a:gd name="connsiteX1" fmla="*/ 9144000 w 9144000"/>
              <a:gd name="connsiteY1" fmla="*/ 0 h 4171002"/>
              <a:gd name="connsiteX2" fmla="*/ 6183086 w 9144000"/>
              <a:gd name="connsiteY2" fmla="*/ 4171002 h 4171002"/>
              <a:gd name="connsiteX3" fmla="*/ 0 w 9144000"/>
              <a:gd name="connsiteY3" fmla="*/ 4171002 h 4171002"/>
              <a:gd name="connsiteX4" fmla="*/ 0 w 9144000"/>
              <a:gd name="connsiteY4" fmla="*/ 0 h 417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171002">
                <a:moveTo>
                  <a:pt x="0" y="0"/>
                </a:moveTo>
                <a:lnTo>
                  <a:pt x="9144000" y="0"/>
                </a:lnTo>
                <a:lnTo>
                  <a:pt x="6183086" y="4171002"/>
                </a:lnTo>
                <a:lnTo>
                  <a:pt x="0" y="4171002"/>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1">
            <a:extLst>
              <a:ext uri="{FF2B5EF4-FFF2-40B4-BE49-F238E27FC236}">
                <a16:creationId xmlns:a16="http://schemas.microsoft.com/office/drawing/2014/main" id="{57D6F401-C982-4E87-8F47-D60F7BB64DCC}"/>
              </a:ext>
            </a:extLst>
          </p:cNvPr>
          <p:cNvSpPr/>
          <p:nvPr/>
        </p:nvSpPr>
        <p:spPr>
          <a:xfrm>
            <a:off x="2881290" y="357167"/>
            <a:ext cx="7786710" cy="428605"/>
          </a:xfrm>
          <a:prstGeom prst="rect">
            <a:avLst/>
          </a:prstGeom>
          <a:solidFill>
            <a:srgbClr val="11B0E9"/>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11 - Ορθογώνιο"/>
          <p:cNvSpPr/>
          <p:nvPr/>
        </p:nvSpPr>
        <p:spPr>
          <a:xfrm>
            <a:off x="2180948" y="2214554"/>
            <a:ext cx="92680" cy="92680"/>
          </a:xfrm>
          <a:prstGeom prst="rect">
            <a:avLst/>
          </a:prstGeom>
          <a:solidFill>
            <a:srgbClr val="047DC8"/>
          </a:solidFill>
          <a:ln>
            <a:solidFill>
              <a:srgbClr val="047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Ορθογώνιο"/>
          <p:cNvSpPr/>
          <p:nvPr/>
        </p:nvSpPr>
        <p:spPr>
          <a:xfrm>
            <a:off x="2180948" y="2845463"/>
            <a:ext cx="92680" cy="92680"/>
          </a:xfrm>
          <a:prstGeom prst="rect">
            <a:avLst/>
          </a:prstGeom>
          <a:solidFill>
            <a:srgbClr val="047DC8"/>
          </a:solidFill>
          <a:ln>
            <a:solidFill>
              <a:srgbClr val="047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TextBox"/>
          <p:cNvSpPr txBox="1"/>
          <p:nvPr/>
        </p:nvSpPr>
        <p:spPr>
          <a:xfrm>
            <a:off x="3417091" y="1142984"/>
            <a:ext cx="5357818" cy="589072"/>
          </a:xfrm>
          <a:prstGeom prst="rect">
            <a:avLst/>
          </a:prstGeom>
          <a:noFill/>
        </p:spPr>
        <p:txBody>
          <a:bodyPr wrap="square" rtlCol="0">
            <a:spAutoFit/>
          </a:bodyPr>
          <a:lstStyle/>
          <a:p>
            <a:pPr algn="ctr">
              <a:lnSpc>
                <a:spcPct val="150000"/>
              </a:lnSpc>
            </a:pPr>
            <a:r>
              <a:rPr lang="el-GR" sz="2400" dirty="0"/>
              <a:t>Επέκταση </a:t>
            </a:r>
            <a:r>
              <a:rPr lang="en-US" sz="2400" dirty="0"/>
              <a:t>:</a:t>
            </a:r>
            <a:r>
              <a:rPr lang="el-GR" sz="2400" dirty="0"/>
              <a:t> </a:t>
            </a:r>
          </a:p>
        </p:txBody>
      </p:sp>
      <p:sp>
        <p:nvSpPr>
          <p:cNvPr id="16" name="15 - Ορθογώνιο"/>
          <p:cNvSpPr/>
          <p:nvPr/>
        </p:nvSpPr>
        <p:spPr>
          <a:xfrm>
            <a:off x="2238348" y="4549430"/>
            <a:ext cx="7715304" cy="1501534"/>
          </a:xfrm>
          <a:prstGeom prst="rect">
            <a:avLst/>
          </a:prstGeom>
          <a:solidFill>
            <a:srgbClr val="32CEB0"/>
          </a:solidFill>
          <a:ln>
            <a:solidFill>
              <a:srgbClr val="32CEB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Subtitle 2"/>
          <p:cNvSpPr txBox="1">
            <a:spLocks/>
          </p:cNvSpPr>
          <p:nvPr/>
        </p:nvSpPr>
        <p:spPr>
          <a:xfrm>
            <a:off x="2381224" y="4549430"/>
            <a:ext cx="7500990" cy="16430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buFont typeface="Wingdings" pitchFamily="2" charset="2"/>
              <a:buChar char="v"/>
            </a:pPr>
            <a:r>
              <a:rPr lang="el-GR" sz="1800" i="1" dirty="0"/>
              <a:t>  Άδεια λειτουργίας, Ειδικό Σήμα Λειτουργίας (</a:t>
            </a:r>
            <a:r>
              <a:rPr lang="el-GR" sz="1800" i="1" dirty="0" err="1"/>
              <a:t>Ε.Σ.Λ</a:t>
            </a:r>
            <a:r>
              <a:rPr lang="el-GR" sz="1800" i="1" dirty="0"/>
              <a:t>.) από ΕΟΤ</a:t>
            </a:r>
          </a:p>
          <a:p>
            <a:pPr algn="l">
              <a:buFont typeface="Wingdings" pitchFamily="2" charset="2"/>
              <a:buChar char="v"/>
            </a:pPr>
            <a:r>
              <a:rPr lang="el-GR" sz="1800" i="1" dirty="0"/>
              <a:t>  Μετά την ολοκλήρωση της επένδυσης το σύνολο του τουριστικού καταλύματος (</a:t>
            </a:r>
            <a:r>
              <a:rPr lang="el-GR" sz="1800" i="1" dirty="0">
                <a:effectLst>
                  <a:outerShdw blurRad="38100" dist="38100" dir="2700000" algn="tl">
                    <a:srgbClr val="000000">
                      <a:alpha val="43137"/>
                    </a:srgbClr>
                  </a:outerShdw>
                </a:effectLst>
              </a:rPr>
              <a:t>αρχικό κατάλυμα + επέκταση</a:t>
            </a:r>
            <a:r>
              <a:rPr lang="el-GR" sz="1800" i="1" dirty="0"/>
              <a:t>) θα πρέπει να ανήκει στις λειτουργικές μορφές που εντάσσονται στο πρόγραμμα.</a:t>
            </a:r>
            <a:endParaRPr lang="el-GR" sz="1800" dirty="0"/>
          </a:p>
        </p:txBody>
      </p:sp>
      <p:sp>
        <p:nvSpPr>
          <p:cNvPr id="18" name="17 - Ορθογώνιο"/>
          <p:cNvSpPr/>
          <p:nvPr/>
        </p:nvSpPr>
        <p:spPr>
          <a:xfrm>
            <a:off x="2180948" y="3476372"/>
            <a:ext cx="92680" cy="92680"/>
          </a:xfrm>
          <a:prstGeom prst="rect">
            <a:avLst/>
          </a:prstGeom>
          <a:solidFill>
            <a:srgbClr val="047DC8"/>
          </a:solidFill>
          <a:ln>
            <a:solidFill>
              <a:srgbClr val="047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Subtitle 2"/>
          <p:cNvSpPr txBox="1">
            <a:spLocks/>
          </p:cNvSpPr>
          <p:nvPr/>
        </p:nvSpPr>
        <p:spPr>
          <a:xfrm>
            <a:off x="2162148" y="4000504"/>
            <a:ext cx="1928826" cy="6429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l-GR" sz="2000" dirty="0"/>
              <a:t>Προϋπόθεση</a:t>
            </a:r>
          </a:p>
        </p:txBody>
      </p:sp>
      <p:sp>
        <p:nvSpPr>
          <p:cNvPr id="27" name="Rectangle 8">
            <a:extLst>
              <a:ext uri="{FF2B5EF4-FFF2-40B4-BE49-F238E27FC236}">
                <a16:creationId xmlns:a16="http://schemas.microsoft.com/office/drawing/2014/main" id="{1CBFB3BD-E7EC-4DF8-B09F-EB50DCD892E0}"/>
              </a:ext>
            </a:extLst>
          </p:cNvPr>
          <p:cNvSpPr/>
          <p:nvPr/>
        </p:nvSpPr>
        <p:spPr>
          <a:xfrm>
            <a:off x="1524000" y="6591300"/>
            <a:ext cx="9144000" cy="266700"/>
          </a:xfrm>
          <a:prstGeom prst="rect">
            <a:avLst/>
          </a:prstGeom>
          <a:solidFill>
            <a:srgbClr val="02A4BA"/>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8" name="Picture 2" descr="\\192.168.1.11\data\0 ΑΞΟΝΑΣ 4  LEADER\LOGO ANOL\logo anol.JPG">
            <a:extLst>
              <a:ext uri="{FF2B5EF4-FFF2-40B4-BE49-F238E27FC236}">
                <a16:creationId xmlns:a16="http://schemas.microsoft.com/office/drawing/2014/main" id="{CFD03C86-E13C-45D6-8079-F61C194F6250}"/>
              </a:ext>
            </a:extLst>
          </p:cNvPr>
          <p:cNvPicPr>
            <a:picLocks noChangeAspect="1" noChangeArrowheads="1"/>
          </p:cNvPicPr>
          <p:nvPr/>
        </p:nvPicPr>
        <p:blipFill>
          <a:blip r:embed="rId2" cstate="print"/>
          <a:srcRect l="-8044" t="5434" r="-3983" b="-8614"/>
          <a:stretch>
            <a:fillRect/>
          </a:stretch>
        </p:blipFill>
        <p:spPr bwMode="auto">
          <a:xfrm>
            <a:off x="2139717" y="179599"/>
            <a:ext cx="704200" cy="672191"/>
          </a:xfrm>
          <a:prstGeom prst="rect">
            <a:avLst/>
          </a:prstGeom>
          <a:noFill/>
          <a:ln w="9525">
            <a:noFill/>
            <a:miter lim="800000"/>
            <a:headEnd/>
            <a:tailEnd/>
          </a:ln>
          <a:effectLst>
            <a:softEdge rad="31750"/>
          </a:effectLst>
        </p:spPr>
      </p:pic>
      <p:sp>
        <p:nvSpPr>
          <p:cNvPr id="29" name="TextBox 9">
            <a:extLst>
              <a:ext uri="{FF2B5EF4-FFF2-40B4-BE49-F238E27FC236}">
                <a16:creationId xmlns:a16="http://schemas.microsoft.com/office/drawing/2014/main" id="{785407E8-4920-49F8-90AA-5B3B677ECDEA}"/>
              </a:ext>
            </a:extLst>
          </p:cNvPr>
          <p:cNvSpPr txBox="1"/>
          <p:nvPr/>
        </p:nvSpPr>
        <p:spPr>
          <a:xfrm>
            <a:off x="1793615" y="6585408"/>
            <a:ext cx="8604770" cy="276999"/>
          </a:xfrm>
          <a:prstGeom prst="rect">
            <a:avLst/>
          </a:prstGeom>
          <a:noFill/>
        </p:spPr>
        <p:txBody>
          <a:bodyPr wrap="square" rtlCol="0">
            <a:spAutoFit/>
          </a:bodyPr>
          <a:lstStyle/>
          <a:p>
            <a:pPr marL="0" lvl="1"/>
            <a:r>
              <a:rPr lang="el-GR" sz="1200" dirty="0">
                <a:solidFill>
                  <a:schemeClr val="bg1"/>
                </a:solidFill>
                <a:effectLst>
                  <a:outerShdw blurRad="38100" dist="38100" dir="2700000" algn="tl">
                    <a:srgbClr val="000000">
                      <a:alpha val="43137"/>
                    </a:srgbClr>
                  </a:outerShdw>
                </a:effectLst>
              </a:rPr>
              <a:t>ΑΝΑΠΤΥΞΙΑΚΗ ΟΛΥΜΠΙΑΣ </a:t>
            </a:r>
            <a:r>
              <a:rPr lang="en-US" sz="1200" dirty="0">
                <a:solidFill>
                  <a:schemeClr val="bg1"/>
                </a:solidFill>
                <a:effectLst>
                  <a:outerShdw blurRad="38100" dist="38100" dir="2700000" algn="tl">
                    <a:srgbClr val="000000">
                      <a:alpha val="43137"/>
                    </a:srgbClr>
                  </a:outerShdw>
                </a:effectLst>
              </a:rPr>
              <a:t>CLLD-LEADER</a:t>
            </a:r>
            <a:r>
              <a:rPr lang="el-GR" sz="1200" dirty="0">
                <a:solidFill>
                  <a:schemeClr val="bg1"/>
                </a:solidFill>
                <a:effectLst>
                  <a:outerShdw blurRad="38100" dist="38100" dir="2700000" algn="tl">
                    <a:srgbClr val="000000">
                      <a:alpha val="43137"/>
                    </a:srgbClr>
                  </a:outerShdw>
                </a:effectLst>
              </a:rPr>
              <a:t> | </a:t>
            </a:r>
            <a:r>
              <a:rPr lang="el-GR" sz="1200" b="1" dirty="0">
                <a:solidFill>
                  <a:schemeClr val="bg1"/>
                </a:solidFill>
                <a:effectLst>
                  <a:outerShdw blurRad="38100" dist="38100" dir="2700000" algn="tl">
                    <a:srgbClr val="000000">
                      <a:alpha val="43137"/>
                    </a:srgbClr>
                  </a:outerShdw>
                </a:effectLst>
              </a:rPr>
              <a:t>ΑΛΙΕΙΑ &amp; ΘΑΛΑΣΣΑ 2014 -2020 </a:t>
            </a:r>
            <a:r>
              <a:rPr lang="el-GR" sz="1200" dirty="0">
                <a:solidFill>
                  <a:schemeClr val="bg1"/>
                </a:solidFill>
                <a:effectLst>
                  <a:outerShdw blurRad="38100" dist="38100" dir="2700000" algn="tl">
                    <a:srgbClr val="000000">
                      <a:alpha val="43137"/>
                    </a:srgbClr>
                  </a:outerShdw>
                </a:effectLst>
              </a:rPr>
              <a:t>| </a:t>
            </a:r>
            <a:r>
              <a:rPr lang="el-GR" sz="1200" dirty="0">
                <a:solidFill>
                  <a:schemeClr val="bg1"/>
                </a:solidFill>
              </a:rPr>
              <a:t>1</a:t>
            </a:r>
            <a:r>
              <a:rPr lang="el-GR" sz="1200" baseline="30000" dirty="0">
                <a:solidFill>
                  <a:schemeClr val="bg1"/>
                </a:solidFill>
              </a:rPr>
              <a:t>Η</a:t>
            </a:r>
            <a:r>
              <a:rPr lang="el-GR" sz="1200" dirty="0">
                <a:solidFill>
                  <a:schemeClr val="bg1"/>
                </a:solidFill>
              </a:rPr>
              <a:t> ΠΡΟΣΚΛΗΣΗ ΠΡΟΤΑΣΕΩΝ ΙΔΙΩΤΙΚΩΝ ΠΑΡΕΜΒΑΣΕΩΝ</a:t>
            </a:r>
            <a:endParaRPr lang="el-GR" sz="1200" dirty="0">
              <a:solidFill>
                <a:schemeClr val="bg1"/>
              </a:solidFill>
              <a:effectLst>
                <a:outerShdw blurRad="38100" dist="38100" dir="2700000" algn="tl">
                  <a:srgbClr val="000000">
                    <a:alpha val="43137"/>
                  </a:srgbClr>
                </a:outerShdw>
              </a:effectLst>
            </a:endParaRPr>
          </a:p>
        </p:txBody>
      </p:sp>
      <p:pic>
        <p:nvPicPr>
          <p:cNvPr id="30" name="Εικόνα 29">
            <a:extLst>
              <a:ext uri="{FF2B5EF4-FFF2-40B4-BE49-F238E27FC236}">
                <a16:creationId xmlns:a16="http://schemas.microsoft.com/office/drawing/2014/main" id="{FCEE032E-BCF1-4B8B-B595-745E101DA066}"/>
              </a:ext>
            </a:extLst>
          </p:cNvPr>
          <p:cNvPicPr>
            <a:picLocks noChangeAspect="1"/>
          </p:cNvPicPr>
          <p:nvPr/>
        </p:nvPicPr>
        <p:blipFill rotWithShape="1">
          <a:blip r:embed="rId3"/>
          <a:srcRect l="51394" t="26661" r="25751" b="25654"/>
          <a:stretch/>
        </p:blipFill>
        <p:spPr>
          <a:xfrm rot="10800000">
            <a:off x="8786513" y="970828"/>
            <a:ext cx="1866249" cy="2190215"/>
          </a:xfrm>
          <a:prstGeom prst="rect">
            <a:avLst/>
          </a:prstGeom>
          <a:effectLst>
            <a:reflection blurRad="6350" stA="50000" endA="300" endPos="90000" dir="5400000" sy="-100000" algn="bl" rotWithShape="0"/>
          </a:effectLst>
        </p:spPr>
      </p:pic>
      <p:sp>
        <p:nvSpPr>
          <p:cNvPr id="31" name="Ορθογώνιο 30">
            <a:extLst>
              <a:ext uri="{FF2B5EF4-FFF2-40B4-BE49-F238E27FC236}">
                <a16:creationId xmlns:a16="http://schemas.microsoft.com/office/drawing/2014/main" id="{9373D769-3823-4716-B602-B7C889317E0A}"/>
              </a:ext>
            </a:extLst>
          </p:cNvPr>
          <p:cNvSpPr/>
          <p:nvPr/>
        </p:nvSpPr>
        <p:spPr>
          <a:xfrm>
            <a:off x="8736917" y="964405"/>
            <a:ext cx="1931084" cy="1068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Ορθογώνιο 31">
            <a:extLst>
              <a:ext uri="{FF2B5EF4-FFF2-40B4-BE49-F238E27FC236}">
                <a16:creationId xmlns:a16="http://schemas.microsoft.com/office/drawing/2014/main" id="{B5D9D68A-D2E4-43F3-BA06-AE9D09C6AE29}"/>
              </a:ext>
            </a:extLst>
          </p:cNvPr>
          <p:cNvSpPr/>
          <p:nvPr/>
        </p:nvSpPr>
        <p:spPr>
          <a:xfrm>
            <a:off x="8700906" y="1980092"/>
            <a:ext cx="1965006" cy="114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3" name="Straight Connector 21">
            <a:extLst>
              <a:ext uri="{FF2B5EF4-FFF2-40B4-BE49-F238E27FC236}">
                <a16:creationId xmlns:a16="http://schemas.microsoft.com/office/drawing/2014/main" id="{8963A714-2675-47FA-9457-CEA671C8A418}"/>
              </a:ext>
            </a:extLst>
          </p:cNvPr>
          <p:cNvCxnSpPr>
            <a:cxnSpLocks/>
          </p:cNvCxnSpPr>
          <p:nvPr/>
        </p:nvCxnSpPr>
        <p:spPr>
          <a:xfrm flipV="1">
            <a:off x="3071664" y="1743805"/>
            <a:ext cx="7596336" cy="12898"/>
          </a:xfrm>
          <a:prstGeom prst="line">
            <a:avLst/>
          </a:prstGeom>
          <a:ln w="1270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sp>
        <p:nvSpPr>
          <p:cNvPr id="34" name="Ορθογώνιο 33">
            <a:extLst>
              <a:ext uri="{FF2B5EF4-FFF2-40B4-BE49-F238E27FC236}">
                <a16:creationId xmlns:a16="http://schemas.microsoft.com/office/drawing/2014/main" id="{5265D442-1DFD-4781-A87C-BF19DDE55A1D}"/>
              </a:ext>
            </a:extLst>
          </p:cNvPr>
          <p:cNvSpPr/>
          <p:nvPr/>
        </p:nvSpPr>
        <p:spPr>
          <a:xfrm>
            <a:off x="10281653" y="4293096"/>
            <a:ext cx="386348" cy="110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4 - TextBox">
            <a:extLst>
              <a:ext uri="{FF2B5EF4-FFF2-40B4-BE49-F238E27FC236}">
                <a16:creationId xmlns:a16="http://schemas.microsoft.com/office/drawing/2014/main" id="{DC023E2C-E86E-4211-8324-C01BCEEE72B0}"/>
              </a:ext>
            </a:extLst>
          </p:cNvPr>
          <p:cNvSpPr txBox="1">
            <a:spLocks noChangeArrowheads="1"/>
          </p:cNvSpPr>
          <p:nvPr/>
        </p:nvSpPr>
        <p:spPr bwMode="auto">
          <a:xfrm>
            <a:off x="2738414" y="428604"/>
            <a:ext cx="7929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b="1" dirty="0">
                <a:solidFill>
                  <a:srgbClr val="FFFF00"/>
                </a:solidFill>
                <a:effectLst>
                  <a:outerShdw blurRad="38100" dist="38100" dir="2700000" algn="tl">
                    <a:srgbClr val="000000">
                      <a:alpha val="43137"/>
                    </a:srgbClr>
                  </a:outerShdw>
                </a:effectLst>
                <a:latin typeface="+mn-lt"/>
              </a:rPr>
              <a:t>A</a:t>
            </a:r>
            <a:r>
              <a:rPr lang="el-GR" b="1" dirty="0">
                <a:solidFill>
                  <a:srgbClr val="FFFF00"/>
                </a:solidFill>
                <a:effectLst>
                  <a:outerShdw blurRad="38100" dist="38100" dir="2700000" algn="tl">
                    <a:srgbClr val="000000">
                      <a:alpha val="43137"/>
                    </a:srgbClr>
                  </a:outerShdw>
                </a:effectLst>
                <a:latin typeface="+mn-lt"/>
              </a:rPr>
              <a:t>.  </a:t>
            </a:r>
            <a:r>
              <a:rPr lang="el-GR" dirty="0">
                <a:solidFill>
                  <a:schemeClr val="bg1"/>
                </a:solidFill>
                <a:effectLst>
                  <a:outerShdw blurRad="38100" dist="38100" dir="2700000" algn="tl">
                    <a:srgbClr val="000000">
                      <a:alpha val="43137"/>
                    </a:srgbClr>
                  </a:outerShdw>
                </a:effectLst>
                <a:latin typeface="+mn-lt"/>
              </a:rPr>
              <a:t>Κατηγορίες τουριστικών καταλυμάτων επιλέξιμων για χρηματοδότηση</a:t>
            </a:r>
            <a:endParaRPr lang="en-US" dirty="0">
              <a:solidFill>
                <a:schemeClr val="bg1"/>
              </a:solidFill>
              <a:effectLst>
                <a:outerShdw blurRad="38100" dist="38100" dir="2700000" algn="tl">
                  <a:srgbClr val="000000">
                    <a:alpha val="43137"/>
                  </a:srgbClr>
                </a:outerShdw>
              </a:effectLst>
              <a:latin typeface="+mn-lt"/>
            </a:endParaRPr>
          </a:p>
        </p:txBody>
      </p:sp>
      <p:pic>
        <p:nvPicPr>
          <p:cNvPr id="37" name="25 - Εικόνα" descr="ESPA1420_rgb">
            <a:extLst>
              <a:ext uri="{FF2B5EF4-FFF2-40B4-BE49-F238E27FC236}">
                <a16:creationId xmlns:a16="http://schemas.microsoft.com/office/drawing/2014/main" id="{2147DCE1-CB31-4AAA-9E1B-414760A5B8D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349" y="6285102"/>
            <a:ext cx="324317" cy="194590"/>
          </a:xfrm>
          <a:prstGeom prst="rect">
            <a:avLst/>
          </a:prstGeom>
          <a:noFill/>
          <a:ln>
            <a:noFill/>
          </a:ln>
        </p:spPr>
      </p:pic>
      <p:pic>
        <p:nvPicPr>
          <p:cNvPr id="38" name="Εικόνα 37">
            <a:extLst>
              <a:ext uri="{FF2B5EF4-FFF2-40B4-BE49-F238E27FC236}">
                <a16:creationId xmlns:a16="http://schemas.microsoft.com/office/drawing/2014/main" id="{8A1EADD1-6315-46F0-8A1E-E1ED20B28E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7916" y="6221418"/>
            <a:ext cx="586423" cy="321958"/>
          </a:xfrm>
          <a:prstGeom prst="rect">
            <a:avLst/>
          </a:prstGeom>
        </p:spPr>
      </p:pic>
      <p:pic>
        <p:nvPicPr>
          <p:cNvPr id="39" name="Εικόνα 38">
            <a:extLst>
              <a:ext uri="{FF2B5EF4-FFF2-40B4-BE49-F238E27FC236}">
                <a16:creationId xmlns:a16="http://schemas.microsoft.com/office/drawing/2014/main" id="{04176CC6-410B-46C2-AD6B-72E4FA3CDEC8}"/>
              </a:ext>
            </a:extLst>
          </p:cNvPr>
          <p:cNvPicPr>
            <a:picLocks noChangeAspect="1"/>
          </p:cNvPicPr>
          <p:nvPr/>
        </p:nvPicPr>
        <p:blipFill rotWithShape="1">
          <a:blip r:embed="rId6"/>
          <a:srcRect l="29525" t="16669" r="61025" b="69540"/>
          <a:stretch/>
        </p:blipFill>
        <p:spPr>
          <a:xfrm>
            <a:off x="7489553" y="6195922"/>
            <a:ext cx="454329" cy="372950"/>
          </a:xfrm>
          <a:prstGeom prst="rect">
            <a:avLst/>
          </a:prstGeom>
        </p:spPr>
      </p:pic>
      <p:pic>
        <p:nvPicPr>
          <p:cNvPr id="40" name="Εικόνα 39">
            <a:extLst>
              <a:ext uri="{FF2B5EF4-FFF2-40B4-BE49-F238E27FC236}">
                <a16:creationId xmlns:a16="http://schemas.microsoft.com/office/drawing/2014/main" id="{33466750-1AD3-4EB2-8552-FFF03733B5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54306" y="6278678"/>
            <a:ext cx="890613" cy="207441"/>
          </a:xfrm>
          <a:prstGeom prst="rect">
            <a:avLst/>
          </a:prstGeom>
        </p:spPr>
      </p:pic>
      <p:sp>
        <p:nvSpPr>
          <p:cNvPr id="20" name="Subtitle 2"/>
          <p:cNvSpPr txBox="1">
            <a:spLocks/>
          </p:cNvSpPr>
          <p:nvPr/>
        </p:nvSpPr>
        <p:spPr>
          <a:xfrm>
            <a:off x="2095472" y="1928802"/>
            <a:ext cx="7858180" cy="24288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l-GR" sz="2200" dirty="0"/>
              <a:t>     Κύριων τουριστικών καταλυμάτων</a:t>
            </a:r>
            <a:endParaRPr lang="el-GR" sz="1800" dirty="0"/>
          </a:p>
          <a:p>
            <a:pPr algn="l">
              <a:lnSpc>
                <a:spcPct val="150000"/>
              </a:lnSpc>
            </a:pPr>
            <a:r>
              <a:rPr lang="el-GR" sz="2200" dirty="0"/>
              <a:t>     Μη Κύριων τουριστικών καταλυμάτων</a:t>
            </a:r>
          </a:p>
          <a:p>
            <a:pPr algn="l">
              <a:lnSpc>
                <a:spcPct val="150000"/>
              </a:lnSpc>
            </a:pPr>
            <a:r>
              <a:rPr lang="el-GR" sz="2200" dirty="0"/>
              <a:t>     Ξενοδοχειακά καταλύματα εντός διατηρητέων κτισμάτων</a:t>
            </a:r>
          </a:p>
          <a:p>
            <a:pPr algn="l">
              <a:lnSpc>
                <a:spcPct val="150000"/>
              </a:lnSpc>
            </a:pPr>
            <a:r>
              <a:rPr lang="el-GR" sz="1600" i="1" dirty="0">
                <a:solidFill>
                  <a:schemeClr val="accent1">
                    <a:lumMod val="50000"/>
                  </a:schemeClr>
                </a:solidFill>
              </a:rPr>
              <a:t>      </a:t>
            </a:r>
            <a:endParaRPr lang="el-GR" sz="2200" dirty="0"/>
          </a:p>
          <a:p>
            <a:pPr algn="l">
              <a:lnSpc>
                <a:spcPct val="150000"/>
              </a:lnSpc>
            </a:pPr>
            <a:br>
              <a:rPr lang="el-GR" sz="2200" dirty="0">
                <a:hlinkClick r:id="rId8"/>
              </a:rPr>
            </a:br>
            <a:endParaRPr lang="el-G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2">
            <a:extLst>
              <a:ext uri="{FF2B5EF4-FFF2-40B4-BE49-F238E27FC236}">
                <a16:creationId xmlns:a16="http://schemas.microsoft.com/office/drawing/2014/main" id="{D6D03D02-D949-4AC7-911A-704EBD9B4A81}"/>
              </a:ext>
            </a:extLst>
          </p:cNvPr>
          <p:cNvSpPr/>
          <p:nvPr/>
        </p:nvSpPr>
        <p:spPr>
          <a:xfrm rot="10800000">
            <a:off x="1512888" y="1982417"/>
            <a:ext cx="9144000" cy="4171002"/>
          </a:xfrm>
          <a:custGeom>
            <a:avLst/>
            <a:gdLst>
              <a:gd name="connsiteX0" fmla="*/ 0 w 9144000"/>
              <a:gd name="connsiteY0" fmla="*/ 0 h 4171002"/>
              <a:gd name="connsiteX1" fmla="*/ 9144000 w 9144000"/>
              <a:gd name="connsiteY1" fmla="*/ 0 h 4171002"/>
              <a:gd name="connsiteX2" fmla="*/ 9144000 w 9144000"/>
              <a:gd name="connsiteY2" fmla="*/ 4171002 h 4171002"/>
              <a:gd name="connsiteX3" fmla="*/ 0 w 9144000"/>
              <a:gd name="connsiteY3" fmla="*/ 4171002 h 4171002"/>
              <a:gd name="connsiteX4" fmla="*/ 0 w 9144000"/>
              <a:gd name="connsiteY4" fmla="*/ 0 h 4171002"/>
              <a:gd name="connsiteX0" fmla="*/ 0 w 9144000"/>
              <a:gd name="connsiteY0" fmla="*/ 0 h 4171002"/>
              <a:gd name="connsiteX1" fmla="*/ 9144000 w 9144000"/>
              <a:gd name="connsiteY1" fmla="*/ 0 h 4171002"/>
              <a:gd name="connsiteX2" fmla="*/ 6183086 w 9144000"/>
              <a:gd name="connsiteY2" fmla="*/ 4171002 h 4171002"/>
              <a:gd name="connsiteX3" fmla="*/ 0 w 9144000"/>
              <a:gd name="connsiteY3" fmla="*/ 4171002 h 4171002"/>
              <a:gd name="connsiteX4" fmla="*/ 0 w 9144000"/>
              <a:gd name="connsiteY4" fmla="*/ 0 h 417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171002">
                <a:moveTo>
                  <a:pt x="0" y="0"/>
                </a:moveTo>
                <a:lnTo>
                  <a:pt x="9144000" y="0"/>
                </a:lnTo>
                <a:lnTo>
                  <a:pt x="6183086" y="4171002"/>
                </a:lnTo>
                <a:lnTo>
                  <a:pt x="0" y="4171002"/>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Εικόνα 20">
            <a:extLst>
              <a:ext uri="{FF2B5EF4-FFF2-40B4-BE49-F238E27FC236}">
                <a16:creationId xmlns:a16="http://schemas.microsoft.com/office/drawing/2014/main" id="{5C75E931-549D-41E7-871C-61AE536E5590}"/>
              </a:ext>
            </a:extLst>
          </p:cNvPr>
          <p:cNvPicPr>
            <a:picLocks noChangeAspect="1"/>
          </p:cNvPicPr>
          <p:nvPr/>
        </p:nvPicPr>
        <p:blipFill rotWithShape="1">
          <a:blip r:embed="rId2"/>
          <a:srcRect l="51394" t="26661" r="25751" b="25654"/>
          <a:stretch/>
        </p:blipFill>
        <p:spPr>
          <a:xfrm rot="10800000">
            <a:off x="8786513" y="970828"/>
            <a:ext cx="1866249" cy="2190215"/>
          </a:xfrm>
          <a:prstGeom prst="rect">
            <a:avLst/>
          </a:prstGeom>
          <a:effectLst>
            <a:reflection blurRad="6350" stA="50000" endA="300" endPos="90000" dir="5400000" sy="-100000" algn="bl" rotWithShape="0"/>
          </a:effectLst>
        </p:spPr>
      </p:pic>
      <p:sp>
        <p:nvSpPr>
          <p:cNvPr id="22" name="Ορθογώνιο 21">
            <a:extLst>
              <a:ext uri="{FF2B5EF4-FFF2-40B4-BE49-F238E27FC236}">
                <a16:creationId xmlns:a16="http://schemas.microsoft.com/office/drawing/2014/main" id="{1B2472CF-7230-422C-B793-DE5B770B0A5F}"/>
              </a:ext>
            </a:extLst>
          </p:cNvPr>
          <p:cNvSpPr/>
          <p:nvPr/>
        </p:nvSpPr>
        <p:spPr>
          <a:xfrm>
            <a:off x="8736917" y="964405"/>
            <a:ext cx="1931084" cy="1068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Ορθογώνιο 25">
            <a:extLst>
              <a:ext uri="{FF2B5EF4-FFF2-40B4-BE49-F238E27FC236}">
                <a16:creationId xmlns:a16="http://schemas.microsoft.com/office/drawing/2014/main" id="{462CFEFF-DF3E-460B-B1B4-C877E3462CA5}"/>
              </a:ext>
            </a:extLst>
          </p:cNvPr>
          <p:cNvSpPr/>
          <p:nvPr/>
        </p:nvSpPr>
        <p:spPr>
          <a:xfrm>
            <a:off x="8700906" y="1980092"/>
            <a:ext cx="1965006" cy="114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1">
            <a:extLst>
              <a:ext uri="{FF2B5EF4-FFF2-40B4-BE49-F238E27FC236}">
                <a16:creationId xmlns:a16="http://schemas.microsoft.com/office/drawing/2014/main" id="{1F58DE89-727C-42C7-A9E3-B1B28BB92E39}"/>
              </a:ext>
            </a:extLst>
          </p:cNvPr>
          <p:cNvSpPr/>
          <p:nvPr/>
        </p:nvSpPr>
        <p:spPr>
          <a:xfrm>
            <a:off x="2881290" y="366209"/>
            <a:ext cx="7786710" cy="428605"/>
          </a:xfrm>
          <a:prstGeom prst="rect">
            <a:avLst/>
          </a:prstGeom>
          <a:solidFill>
            <a:srgbClr val="11B0E9"/>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Subtitle 2"/>
          <p:cNvSpPr txBox="1">
            <a:spLocks/>
          </p:cNvSpPr>
          <p:nvPr/>
        </p:nvSpPr>
        <p:spPr>
          <a:xfrm>
            <a:off x="2452662" y="2571744"/>
            <a:ext cx="7500990" cy="207170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l-GR" sz="2200" dirty="0"/>
              <a:t>Ενισχύεται ο ποιοτικός εκσυγχρονισμός των </a:t>
            </a:r>
            <a:r>
              <a:rPr lang="el-GR" sz="2200" dirty="0" err="1"/>
              <a:t>αδειοδοτημένων</a:t>
            </a:r>
            <a:r>
              <a:rPr lang="el-GR" sz="2200" dirty="0"/>
              <a:t> </a:t>
            </a:r>
            <a:r>
              <a:rPr lang="el-GR" sz="2200" dirty="0">
                <a:effectLst>
                  <a:outerShdw blurRad="38100" dist="38100" dir="2700000" algn="tl">
                    <a:srgbClr val="000000">
                      <a:alpha val="43137"/>
                    </a:srgbClr>
                  </a:outerShdw>
                </a:effectLst>
              </a:rPr>
              <a:t>Κύριων</a:t>
            </a:r>
            <a:r>
              <a:rPr lang="el-GR" sz="2200" dirty="0"/>
              <a:t> &amp;  </a:t>
            </a:r>
            <a:r>
              <a:rPr lang="el-GR" sz="2200" dirty="0">
                <a:effectLst>
                  <a:outerShdw blurRad="38100" dist="38100" dir="2700000" algn="tl">
                    <a:srgbClr val="000000">
                      <a:alpha val="43137"/>
                    </a:srgbClr>
                  </a:outerShdw>
                </a:effectLst>
              </a:rPr>
              <a:t>Μη κύριων </a:t>
            </a:r>
            <a:r>
              <a:rPr lang="el-GR" sz="2200" dirty="0"/>
              <a:t>ξενοδοχειακών καταλυμάτων  ανεξαρτήτως λειτουργικής μορφής και τάξης. </a:t>
            </a:r>
          </a:p>
          <a:p>
            <a:pPr algn="l">
              <a:lnSpc>
                <a:spcPct val="150000"/>
              </a:lnSpc>
            </a:pPr>
            <a:r>
              <a:rPr lang="el-GR" sz="1600" i="1" dirty="0">
                <a:solidFill>
                  <a:schemeClr val="accent1">
                    <a:lumMod val="50000"/>
                  </a:schemeClr>
                </a:solidFill>
              </a:rPr>
              <a:t>      </a:t>
            </a:r>
            <a:endParaRPr lang="el-GR" sz="2200" dirty="0"/>
          </a:p>
          <a:p>
            <a:pPr algn="l">
              <a:lnSpc>
                <a:spcPct val="150000"/>
              </a:lnSpc>
            </a:pPr>
            <a:br>
              <a:rPr lang="el-GR" sz="2200" dirty="0">
                <a:hlinkClick r:id="rId3"/>
              </a:rPr>
            </a:br>
            <a:endParaRPr lang="el-GR" sz="2200" dirty="0"/>
          </a:p>
        </p:txBody>
      </p:sp>
      <p:sp>
        <p:nvSpPr>
          <p:cNvPr id="17" name="16 - Ορθογώνιο"/>
          <p:cNvSpPr/>
          <p:nvPr/>
        </p:nvSpPr>
        <p:spPr>
          <a:xfrm>
            <a:off x="2180948" y="2857496"/>
            <a:ext cx="92680" cy="92680"/>
          </a:xfrm>
          <a:prstGeom prst="rect">
            <a:avLst/>
          </a:prstGeom>
          <a:solidFill>
            <a:srgbClr val="047DC8"/>
          </a:solidFill>
          <a:ln>
            <a:solidFill>
              <a:srgbClr val="047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TextBox"/>
          <p:cNvSpPr txBox="1"/>
          <p:nvPr/>
        </p:nvSpPr>
        <p:spPr>
          <a:xfrm>
            <a:off x="3417091" y="1142984"/>
            <a:ext cx="5357818" cy="589072"/>
          </a:xfrm>
          <a:prstGeom prst="rect">
            <a:avLst/>
          </a:prstGeom>
          <a:noFill/>
        </p:spPr>
        <p:txBody>
          <a:bodyPr wrap="square" rtlCol="0">
            <a:spAutoFit/>
          </a:bodyPr>
          <a:lstStyle/>
          <a:p>
            <a:pPr algn="ctr">
              <a:lnSpc>
                <a:spcPct val="150000"/>
              </a:lnSpc>
            </a:pPr>
            <a:r>
              <a:rPr lang="el-GR" sz="2400" dirty="0"/>
              <a:t>Ποιοτικός Εκσυγχρονισμός </a:t>
            </a:r>
            <a:r>
              <a:rPr lang="en-US" sz="2400" dirty="0"/>
              <a:t>:</a:t>
            </a:r>
            <a:r>
              <a:rPr lang="el-GR" sz="2400" dirty="0"/>
              <a:t> </a:t>
            </a:r>
          </a:p>
        </p:txBody>
      </p:sp>
      <p:sp>
        <p:nvSpPr>
          <p:cNvPr id="16" name="Rectangle 8">
            <a:extLst>
              <a:ext uri="{FF2B5EF4-FFF2-40B4-BE49-F238E27FC236}">
                <a16:creationId xmlns:a16="http://schemas.microsoft.com/office/drawing/2014/main" id="{030CA94A-04D4-4868-A011-C79A332F06CC}"/>
              </a:ext>
            </a:extLst>
          </p:cNvPr>
          <p:cNvSpPr/>
          <p:nvPr/>
        </p:nvSpPr>
        <p:spPr>
          <a:xfrm>
            <a:off x="1524000" y="6600342"/>
            <a:ext cx="9144000" cy="266700"/>
          </a:xfrm>
          <a:prstGeom prst="rect">
            <a:avLst/>
          </a:prstGeom>
          <a:solidFill>
            <a:srgbClr val="02A4BA"/>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8" name="Picture 2" descr="\\192.168.1.11\data\0 ΑΞΟΝΑΣ 4  LEADER\LOGO ANOL\logo anol.JPG">
            <a:extLst>
              <a:ext uri="{FF2B5EF4-FFF2-40B4-BE49-F238E27FC236}">
                <a16:creationId xmlns:a16="http://schemas.microsoft.com/office/drawing/2014/main" id="{D77E7F82-3890-4DD0-B85B-E12AC2947775}"/>
              </a:ext>
            </a:extLst>
          </p:cNvPr>
          <p:cNvPicPr>
            <a:picLocks noChangeAspect="1" noChangeArrowheads="1"/>
          </p:cNvPicPr>
          <p:nvPr/>
        </p:nvPicPr>
        <p:blipFill>
          <a:blip r:embed="rId4" cstate="print"/>
          <a:srcRect l="-8044" t="5434" r="-3983" b="-8614"/>
          <a:stretch>
            <a:fillRect/>
          </a:stretch>
        </p:blipFill>
        <p:spPr bwMode="auto">
          <a:xfrm>
            <a:off x="2139717" y="188641"/>
            <a:ext cx="704200" cy="672191"/>
          </a:xfrm>
          <a:prstGeom prst="rect">
            <a:avLst/>
          </a:prstGeom>
          <a:noFill/>
          <a:ln w="9525">
            <a:noFill/>
            <a:miter lim="800000"/>
            <a:headEnd/>
            <a:tailEnd/>
          </a:ln>
          <a:effectLst>
            <a:softEdge rad="31750"/>
          </a:effectLst>
        </p:spPr>
      </p:pic>
      <p:sp>
        <p:nvSpPr>
          <p:cNvPr id="19" name="TextBox 9">
            <a:extLst>
              <a:ext uri="{FF2B5EF4-FFF2-40B4-BE49-F238E27FC236}">
                <a16:creationId xmlns:a16="http://schemas.microsoft.com/office/drawing/2014/main" id="{743DD46D-D0F2-4A91-A79F-992EAA1A9755}"/>
              </a:ext>
            </a:extLst>
          </p:cNvPr>
          <p:cNvSpPr txBox="1"/>
          <p:nvPr/>
        </p:nvSpPr>
        <p:spPr>
          <a:xfrm>
            <a:off x="1793615" y="6594450"/>
            <a:ext cx="8604770" cy="276999"/>
          </a:xfrm>
          <a:prstGeom prst="rect">
            <a:avLst/>
          </a:prstGeom>
          <a:noFill/>
        </p:spPr>
        <p:txBody>
          <a:bodyPr wrap="square" rtlCol="0">
            <a:spAutoFit/>
          </a:bodyPr>
          <a:lstStyle/>
          <a:p>
            <a:pPr marL="0" lvl="1"/>
            <a:r>
              <a:rPr lang="el-GR" sz="1200" dirty="0">
                <a:solidFill>
                  <a:schemeClr val="bg1"/>
                </a:solidFill>
                <a:effectLst>
                  <a:outerShdw blurRad="38100" dist="38100" dir="2700000" algn="tl">
                    <a:srgbClr val="000000">
                      <a:alpha val="43137"/>
                    </a:srgbClr>
                  </a:outerShdw>
                </a:effectLst>
              </a:rPr>
              <a:t>ΑΝΑΠΤΥΞΙΑΚΗ ΟΛΥΜΠΙΑΣ </a:t>
            </a:r>
            <a:r>
              <a:rPr lang="en-US" sz="1200" dirty="0">
                <a:solidFill>
                  <a:schemeClr val="bg1"/>
                </a:solidFill>
                <a:effectLst>
                  <a:outerShdw blurRad="38100" dist="38100" dir="2700000" algn="tl">
                    <a:srgbClr val="000000">
                      <a:alpha val="43137"/>
                    </a:srgbClr>
                  </a:outerShdw>
                </a:effectLst>
              </a:rPr>
              <a:t>CLLD-LEADER</a:t>
            </a:r>
            <a:r>
              <a:rPr lang="el-GR" sz="1200" dirty="0">
                <a:solidFill>
                  <a:schemeClr val="bg1"/>
                </a:solidFill>
                <a:effectLst>
                  <a:outerShdw blurRad="38100" dist="38100" dir="2700000" algn="tl">
                    <a:srgbClr val="000000">
                      <a:alpha val="43137"/>
                    </a:srgbClr>
                  </a:outerShdw>
                </a:effectLst>
              </a:rPr>
              <a:t> | </a:t>
            </a:r>
            <a:r>
              <a:rPr lang="el-GR" sz="1200" b="1" dirty="0">
                <a:solidFill>
                  <a:schemeClr val="bg1"/>
                </a:solidFill>
                <a:effectLst>
                  <a:outerShdw blurRad="38100" dist="38100" dir="2700000" algn="tl">
                    <a:srgbClr val="000000">
                      <a:alpha val="43137"/>
                    </a:srgbClr>
                  </a:outerShdw>
                </a:effectLst>
              </a:rPr>
              <a:t>ΑΛΙΕΙΑ &amp; ΘΑΛΑΣΣΑ 2014 -2020 </a:t>
            </a:r>
            <a:r>
              <a:rPr lang="el-GR" sz="1200" dirty="0">
                <a:solidFill>
                  <a:schemeClr val="bg1"/>
                </a:solidFill>
                <a:effectLst>
                  <a:outerShdw blurRad="38100" dist="38100" dir="2700000" algn="tl">
                    <a:srgbClr val="000000">
                      <a:alpha val="43137"/>
                    </a:srgbClr>
                  </a:outerShdw>
                </a:effectLst>
              </a:rPr>
              <a:t>| </a:t>
            </a:r>
            <a:r>
              <a:rPr lang="el-GR" sz="1200" dirty="0">
                <a:solidFill>
                  <a:schemeClr val="bg1"/>
                </a:solidFill>
              </a:rPr>
              <a:t>1</a:t>
            </a:r>
            <a:r>
              <a:rPr lang="el-GR" sz="1200" baseline="30000" dirty="0">
                <a:solidFill>
                  <a:schemeClr val="bg1"/>
                </a:solidFill>
              </a:rPr>
              <a:t>Η</a:t>
            </a:r>
            <a:r>
              <a:rPr lang="el-GR" sz="1200" dirty="0">
                <a:solidFill>
                  <a:schemeClr val="bg1"/>
                </a:solidFill>
              </a:rPr>
              <a:t> ΠΡΟΣΚΛΗΣΗ ΠΡΟΤΑΣΕΩΝ ΙΔΙΩΤΙΚΩΝ ΠΑΡΕΜΒΑΣΕΩΝ</a:t>
            </a:r>
            <a:endParaRPr lang="el-GR" sz="1200" dirty="0">
              <a:solidFill>
                <a:schemeClr val="bg1"/>
              </a:solidFill>
              <a:effectLst>
                <a:outerShdw blurRad="38100" dist="38100" dir="2700000" algn="tl">
                  <a:srgbClr val="000000">
                    <a:alpha val="43137"/>
                  </a:srgbClr>
                </a:outerShdw>
              </a:effectLst>
            </a:endParaRPr>
          </a:p>
        </p:txBody>
      </p:sp>
      <p:cxnSp>
        <p:nvCxnSpPr>
          <p:cNvPr id="27" name="Straight Connector 21">
            <a:extLst>
              <a:ext uri="{FF2B5EF4-FFF2-40B4-BE49-F238E27FC236}">
                <a16:creationId xmlns:a16="http://schemas.microsoft.com/office/drawing/2014/main" id="{90929C3F-3ADE-47D8-96EC-88A4AB1C5BE4}"/>
              </a:ext>
            </a:extLst>
          </p:cNvPr>
          <p:cNvCxnSpPr>
            <a:cxnSpLocks/>
          </p:cNvCxnSpPr>
          <p:nvPr/>
        </p:nvCxnSpPr>
        <p:spPr>
          <a:xfrm flipV="1">
            <a:off x="3071664" y="1743805"/>
            <a:ext cx="7596336" cy="12898"/>
          </a:xfrm>
          <a:prstGeom prst="line">
            <a:avLst/>
          </a:prstGeom>
          <a:ln w="1270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sp>
        <p:nvSpPr>
          <p:cNvPr id="28" name="Ορθογώνιο 27">
            <a:extLst>
              <a:ext uri="{FF2B5EF4-FFF2-40B4-BE49-F238E27FC236}">
                <a16:creationId xmlns:a16="http://schemas.microsoft.com/office/drawing/2014/main" id="{4757DF1F-E823-4DE1-842A-E26BE308EB88}"/>
              </a:ext>
            </a:extLst>
          </p:cNvPr>
          <p:cNvSpPr/>
          <p:nvPr/>
        </p:nvSpPr>
        <p:spPr>
          <a:xfrm>
            <a:off x="10281653" y="4293096"/>
            <a:ext cx="386348" cy="110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4 - TextBox">
            <a:extLst>
              <a:ext uri="{FF2B5EF4-FFF2-40B4-BE49-F238E27FC236}">
                <a16:creationId xmlns:a16="http://schemas.microsoft.com/office/drawing/2014/main" id="{3CC74D11-2A59-4519-9788-009BBD9D948F}"/>
              </a:ext>
            </a:extLst>
          </p:cNvPr>
          <p:cNvSpPr txBox="1">
            <a:spLocks noChangeArrowheads="1"/>
          </p:cNvSpPr>
          <p:nvPr/>
        </p:nvSpPr>
        <p:spPr bwMode="auto">
          <a:xfrm>
            <a:off x="2738414" y="428604"/>
            <a:ext cx="7929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b="1" dirty="0">
                <a:solidFill>
                  <a:srgbClr val="FFFF00"/>
                </a:solidFill>
                <a:effectLst>
                  <a:outerShdw blurRad="38100" dist="38100" dir="2700000" algn="tl">
                    <a:srgbClr val="000000">
                      <a:alpha val="43137"/>
                    </a:srgbClr>
                  </a:outerShdw>
                </a:effectLst>
                <a:latin typeface="+mn-lt"/>
              </a:rPr>
              <a:t>A</a:t>
            </a:r>
            <a:r>
              <a:rPr lang="el-GR" b="1" dirty="0">
                <a:solidFill>
                  <a:srgbClr val="FFFF00"/>
                </a:solidFill>
                <a:effectLst>
                  <a:outerShdw blurRad="38100" dist="38100" dir="2700000" algn="tl">
                    <a:srgbClr val="000000">
                      <a:alpha val="43137"/>
                    </a:srgbClr>
                  </a:outerShdw>
                </a:effectLst>
                <a:latin typeface="+mn-lt"/>
              </a:rPr>
              <a:t>.  </a:t>
            </a:r>
            <a:r>
              <a:rPr lang="el-GR" dirty="0">
                <a:solidFill>
                  <a:schemeClr val="bg1"/>
                </a:solidFill>
                <a:effectLst>
                  <a:outerShdw blurRad="38100" dist="38100" dir="2700000" algn="tl">
                    <a:srgbClr val="000000">
                      <a:alpha val="43137"/>
                    </a:srgbClr>
                  </a:outerShdw>
                </a:effectLst>
                <a:latin typeface="+mn-lt"/>
              </a:rPr>
              <a:t>Κατηγορίες τουριστικών καταλυμάτων επιλέξιμων για χρηματοδότηση</a:t>
            </a:r>
            <a:endParaRPr lang="en-US" dirty="0">
              <a:solidFill>
                <a:schemeClr val="bg1"/>
              </a:solidFill>
              <a:effectLst>
                <a:outerShdw blurRad="38100" dist="38100" dir="2700000" algn="tl">
                  <a:srgbClr val="000000">
                    <a:alpha val="43137"/>
                  </a:srgbClr>
                </a:outerShdw>
              </a:effectLst>
              <a:latin typeface="+mn-lt"/>
            </a:endParaRPr>
          </a:p>
        </p:txBody>
      </p:sp>
      <p:pic>
        <p:nvPicPr>
          <p:cNvPr id="31" name="25 - Εικόνα" descr="ESPA1420_rgb">
            <a:extLst>
              <a:ext uri="{FF2B5EF4-FFF2-40B4-BE49-F238E27FC236}">
                <a16:creationId xmlns:a16="http://schemas.microsoft.com/office/drawing/2014/main" id="{21ADE7AB-3394-4D72-B8B8-D51E22FE87B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2349" y="6285102"/>
            <a:ext cx="324317" cy="194590"/>
          </a:xfrm>
          <a:prstGeom prst="rect">
            <a:avLst/>
          </a:prstGeom>
          <a:noFill/>
          <a:ln>
            <a:noFill/>
          </a:ln>
        </p:spPr>
      </p:pic>
      <p:pic>
        <p:nvPicPr>
          <p:cNvPr id="32" name="Εικόνα 31">
            <a:extLst>
              <a:ext uri="{FF2B5EF4-FFF2-40B4-BE49-F238E27FC236}">
                <a16:creationId xmlns:a16="http://schemas.microsoft.com/office/drawing/2014/main" id="{7753CEDA-C4D2-4BB4-8FB7-B45CFC1CA2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17916" y="6221418"/>
            <a:ext cx="586423" cy="321958"/>
          </a:xfrm>
          <a:prstGeom prst="rect">
            <a:avLst/>
          </a:prstGeom>
        </p:spPr>
      </p:pic>
      <p:pic>
        <p:nvPicPr>
          <p:cNvPr id="33" name="Εικόνα 32">
            <a:extLst>
              <a:ext uri="{FF2B5EF4-FFF2-40B4-BE49-F238E27FC236}">
                <a16:creationId xmlns:a16="http://schemas.microsoft.com/office/drawing/2014/main" id="{218C1748-48FC-407D-8375-1EC3633661F9}"/>
              </a:ext>
            </a:extLst>
          </p:cNvPr>
          <p:cNvPicPr>
            <a:picLocks noChangeAspect="1"/>
          </p:cNvPicPr>
          <p:nvPr/>
        </p:nvPicPr>
        <p:blipFill rotWithShape="1">
          <a:blip r:embed="rId7"/>
          <a:srcRect l="29525" t="16669" r="61025" b="69540"/>
          <a:stretch/>
        </p:blipFill>
        <p:spPr>
          <a:xfrm>
            <a:off x="7489553" y="6195922"/>
            <a:ext cx="454329" cy="372950"/>
          </a:xfrm>
          <a:prstGeom prst="rect">
            <a:avLst/>
          </a:prstGeom>
        </p:spPr>
      </p:pic>
      <p:pic>
        <p:nvPicPr>
          <p:cNvPr id="34" name="Εικόνα 33">
            <a:extLst>
              <a:ext uri="{FF2B5EF4-FFF2-40B4-BE49-F238E27FC236}">
                <a16:creationId xmlns:a16="http://schemas.microsoft.com/office/drawing/2014/main" id="{570C2D5B-3CEE-4AF8-A55D-61FAF01FE8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54306" y="6278678"/>
            <a:ext cx="890613" cy="207441"/>
          </a:xfrm>
          <a:prstGeom prst="rect">
            <a:avLst/>
          </a:prstGeom>
        </p:spPr>
      </p:pic>
    </p:spTree>
    <p:extLst>
      <p:ext uri="{BB962C8B-B14F-4D97-AF65-F5344CB8AC3E}">
        <p14:creationId xmlns:p14="http://schemas.microsoft.com/office/powerpoint/2010/main" val="1274777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2">
            <a:extLst>
              <a:ext uri="{FF2B5EF4-FFF2-40B4-BE49-F238E27FC236}">
                <a16:creationId xmlns:a16="http://schemas.microsoft.com/office/drawing/2014/main" id="{F20EAE48-341E-4846-A8BE-FFB3423FC4C3}"/>
              </a:ext>
            </a:extLst>
          </p:cNvPr>
          <p:cNvSpPr/>
          <p:nvPr/>
        </p:nvSpPr>
        <p:spPr>
          <a:xfrm rot="10800000">
            <a:off x="1512888" y="1982417"/>
            <a:ext cx="9144000" cy="4171002"/>
          </a:xfrm>
          <a:custGeom>
            <a:avLst/>
            <a:gdLst>
              <a:gd name="connsiteX0" fmla="*/ 0 w 9144000"/>
              <a:gd name="connsiteY0" fmla="*/ 0 h 4171002"/>
              <a:gd name="connsiteX1" fmla="*/ 9144000 w 9144000"/>
              <a:gd name="connsiteY1" fmla="*/ 0 h 4171002"/>
              <a:gd name="connsiteX2" fmla="*/ 9144000 w 9144000"/>
              <a:gd name="connsiteY2" fmla="*/ 4171002 h 4171002"/>
              <a:gd name="connsiteX3" fmla="*/ 0 w 9144000"/>
              <a:gd name="connsiteY3" fmla="*/ 4171002 h 4171002"/>
              <a:gd name="connsiteX4" fmla="*/ 0 w 9144000"/>
              <a:gd name="connsiteY4" fmla="*/ 0 h 4171002"/>
              <a:gd name="connsiteX0" fmla="*/ 0 w 9144000"/>
              <a:gd name="connsiteY0" fmla="*/ 0 h 4171002"/>
              <a:gd name="connsiteX1" fmla="*/ 9144000 w 9144000"/>
              <a:gd name="connsiteY1" fmla="*/ 0 h 4171002"/>
              <a:gd name="connsiteX2" fmla="*/ 6183086 w 9144000"/>
              <a:gd name="connsiteY2" fmla="*/ 4171002 h 4171002"/>
              <a:gd name="connsiteX3" fmla="*/ 0 w 9144000"/>
              <a:gd name="connsiteY3" fmla="*/ 4171002 h 4171002"/>
              <a:gd name="connsiteX4" fmla="*/ 0 w 9144000"/>
              <a:gd name="connsiteY4" fmla="*/ 0 h 417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171002">
                <a:moveTo>
                  <a:pt x="0" y="0"/>
                </a:moveTo>
                <a:lnTo>
                  <a:pt x="9144000" y="0"/>
                </a:lnTo>
                <a:lnTo>
                  <a:pt x="6183086" y="4171002"/>
                </a:lnTo>
                <a:lnTo>
                  <a:pt x="0" y="4171002"/>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7AC5825A-6A7D-4B2A-BDE8-6B18063C6E41}"/>
              </a:ext>
            </a:extLst>
          </p:cNvPr>
          <p:cNvSpPr/>
          <p:nvPr/>
        </p:nvSpPr>
        <p:spPr>
          <a:xfrm>
            <a:off x="2881290" y="357167"/>
            <a:ext cx="7786710" cy="428605"/>
          </a:xfrm>
          <a:prstGeom prst="rect">
            <a:avLst/>
          </a:prstGeom>
          <a:solidFill>
            <a:srgbClr val="11B0E9"/>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Rectangle 8">
            <a:extLst>
              <a:ext uri="{FF2B5EF4-FFF2-40B4-BE49-F238E27FC236}">
                <a16:creationId xmlns:a16="http://schemas.microsoft.com/office/drawing/2014/main" id="{9A67E04B-1ED1-4561-8F70-F7A99CDF3442}"/>
              </a:ext>
            </a:extLst>
          </p:cNvPr>
          <p:cNvSpPr/>
          <p:nvPr/>
        </p:nvSpPr>
        <p:spPr>
          <a:xfrm>
            <a:off x="1524000" y="6591300"/>
            <a:ext cx="9144000" cy="266700"/>
          </a:xfrm>
          <a:prstGeom prst="rect">
            <a:avLst/>
          </a:prstGeom>
          <a:solidFill>
            <a:srgbClr val="02A4BA"/>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2" name="Picture 2" descr="\\192.168.1.11\data\0 ΑΞΟΝΑΣ 4  LEADER\LOGO ANOL\logo anol.JPG">
            <a:extLst>
              <a:ext uri="{FF2B5EF4-FFF2-40B4-BE49-F238E27FC236}">
                <a16:creationId xmlns:a16="http://schemas.microsoft.com/office/drawing/2014/main" id="{CDC29D1D-C33C-46D9-A13B-1AAC2E7079E2}"/>
              </a:ext>
            </a:extLst>
          </p:cNvPr>
          <p:cNvPicPr>
            <a:picLocks noChangeAspect="1" noChangeArrowheads="1"/>
          </p:cNvPicPr>
          <p:nvPr/>
        </p:nvPicPr>
        <p:blipFill>
          <a:blip r:embed="rId2" cstate="print"/>
          <a:srcRect l="-8044" t="5434" r="-3983" b="-8614"/>
          <a:stretch>
            <a:fillRect/>
          </a:stretch>
        </p:blipFill>
        <p:spPr bwMode="auto">
          <a:xfrm>
            <a:off x="2139717" y="179599"/>
            <a:ext cx="704200" cy="672191"/>
          </a:xfrm>
          <a:prstGeom prst="rect">
            <a:avLst/>
          </a:prstGeom>
          <a:noFill/>
          <a:ln w="9525">
            <a:noFill/>
            <a:miter lim="800000"/>
            <a:headEnd/>
            <a:tailEnd/>
          </a:ln>
          <a:effectLst>
            <a:softEdge rad="31750"/>
          </a:effectLst>
        </p:spPr>
      </p:pic>
      <p:sp>
        <p:nvSpPr>
          <p:cNvPr id="23" name="TextBox 9">
            <a:extLst>
              <a:ext uri="{FF2B5EF4-FFF2-40B4-BE49-F238E27FC236}">
                <a16:creationId xmlns:a16="http://schemas.microsoft.com/office/drawing/2014/main" id="{4F647F01-5FC2-46C1-A56B-67488B36AA99}"/>
              </a:ext>
            </a:extLst>
          </p:cNvPr>
          <p:cNvSpPr txBox="1"/>
          <p:nvPr/>
        </p:nvSpPr>
        <p:spPr>
          <a:xfrm>
            <a:off x="1793615" y="6585408"/>
            <a:ext cx="8604770" cy="276999"/>
          </a:xfrm>
          <a:prstGeom prst="rect">
            <a:avLst/>
          </a:prstGeom>
          <a:noFill/>
        </p:spPr>
        <p:txBody>
          <a:bodyPr wrap="square" rtlCol="0">
            <a:spAutoFit/>
          </a:bodyPr>
          <a:lstStyle/>
          <a:p>
            <a:pPr marL="0" lvl="1"/>
            <a:r>
              <a:rPr lang="el-GR" sz="1200" dirty="0">
                <a:solidFill>
                  <a:schemeClr val="bg1"/>
                </a:solidFill>
                <a:effectLst>
                  <a:outerShdw blurRad="38100" dist="38100" dir="2700000" algn="tl">
                    <a:srgbClr val="000000">
                      <a:alpha val="43137"/>
                    </a:srgbClr>
                  </a:outerShdw>
                </a:effectLst>
              </a:rPr>
              <a:t>ΑΝΑΠΤΥΞΙΑΚΗ ΟΛΥΜΠΙΑΣ </a:t>
            </a:r>
            <a:r>
              <a:rPr lang="en-US" sz="1200" dirty="0">
                <a:solidFill>
                  <a:schemeClr val="bg1"/>
                </a:solidFill>
                <a:effectLst>
                  <a:outerShdw blurRad="38100" dist="38100" dir="2700000" algn="tl">
                    <a:srgbClr val="000000">
                      <a:alpha val="43137"/>
                    </a:srgbClr>
                  </a:outerShdw>
                </a:effectLst>
              </a:rPr>
              <a:t>CLLD-LEADER</a:t>
            </a:r>
            <a:r>
              <a:rPr lang="el-GR" sz="1200" dirty="0">
                <a:solidFill>
                  <a:schemeClr val="bg1"/>
                </a:solidFill>
                <a:effectLst>
                  <a:outerShdw blurRad="38100" dist="38100" dir="2700000" algn="tl">
                    <a:srgbClr val="000000">
                      <a:alpha val="43137"/>
                    </a:srgbClr>
                  </a:outerShdw>
                </a:effectLst>
              </a:rPr>
              <a:t> | </a:t>
            </a:r>
            <a:r>
              <a:rPr lang="el-GR" sz="1200" b="1" dirty="0">
                <a:solidFill>
                  <a:schemeClr val="bg1"/>
                </a:solidFill>
                <a:effectLst>
                  <a:outerShdw blurRad="38100" dist="38100" dir="2700000" algn="tl">
                    <a:srgbClr val="000000">
                      <a:alpha val="43137"/>
                    </a:srgbClr>
                  </a:outerShdw>
                </a:effectLst>
              </a:rPr>
              <a:t>ΑΛΙΕΙΑ &amp; ΘΑΛΑΣΣΑ 2014 -2020 </a:t>
            </a:r>
            <a:r>
              <a:rPr lang="el-GR" sz="1200" dirty="0">
                <a:solidFill>
                  <a:schemeClr val="bg1"/>
                </a:solidFill>
                <a:effectLst>
                  <a:outerShdw blurRad="38100" dist="38100" dir="2700000" algn="tl">
                    <a:srgbClr val="000000">
                      <a:alpha val="43137"/>
                    </a:srgbClr>
                  </a:outerShdw>
                </a:effectLst>
              </a:rPr>
              <a:t>| </a:t>
            </a:r>
            <a:r>
              <a:rPr lang="el-GR" sz="1200" dirty="0">
                <a:solidFill>
                  <a:schemeClr val="bg1"/>
                </a:solidFill>
              </a:rPr>
              <a:t>1</a:t>
            </a:r>
            <a:r>
              <a:rPr lang="el-GR" sz="1200" baseline="30000" dirty="0">
                <a:solidFill>
                  <a:schemeClr val="bg1"/>
                </a:solidFill>
              </a:rPr>
              <a:t>Η</a:t>
            </a:r>
            <a:r>
              <a:rPr lang="el-GR" sz="1200" dirty="0">
                <a:solidFill>
                  <a:schemeClr val="bg1"/>
                </a:solidFill>
              </a:rPr>
              <a:t> ΠΡΟΣΚΛΗΣΗ ΠΡΟΤΑΣΕΩΝ ΙΔΙΩΤΙΚΩΝ ΠΑΡΕΜΒΑΣΕΩΝ</a:t>
            </a:r>
            <a:endParaRPr lang="el-GR" sz="1200" dirty="0">
              <a:solidFill>
                <a:schemeClr val="bg1"/>
              </a:solidFill>
              <a:effectLst>
                <a:outerShdw blurRad="38100" dist="38100" dir="2700000" algn="tl">
                  <a:srgbClr val="000000">
                    <a:alpha val="43137"/>
                  </a:srgbClr>
                </a:outerShdw>
              </a:effectLst>
            </a:endParaRPr>
          </a:p>
        </p:txBody>
      </p:sp>
      <p:pic>
        <p:nvPicPr>
          <p:cNvPr id="27" name="Εικόνα 26">
            <a:extLst>
              <a:ext uri="{FF2B5EF4-FFF2-40B4-BE49-F238E27FC236}">
                <a16:creationId xmlns:a16="http://schemas.microsoft.com/office/drawing/2014/main" id="{5CD90677-C5A7-4935-8677-7F0B21CEA148}"/>
              </a:ext>
            </a:extLst>
          </p:cNvPr>
          <p:cNvPicPr>
            <a:picLocks noChangeAspect="1"/>
          </p:cNvPicPr>
          <p:nvPr/>
        </p:nvPicPr>
        <p:blipFill rotWithShape="1">
          <a:blip r:embed="rId3"/>
          <a:srcRect l="51394" t="26661" r="25751" b="25654"/>
          <a:stretch/>
        </p:blipFill>
        <p:spPr>
          <a:xfrm rot="10800000">
            <a:off x="8786513" y="970828"/>
            <a:ext cx="1866249" cy="2190215"/>
          </a:xfrm>
          <a:prstGeom prst="rect">
            <a:avLst/>
          </a:prstGeom>
          <a:effectLst>
            <a:reflection blurRad="6350" stA="50000" endA="300" endPos="90000" dir="5400000" sy="-100000" algn="bl" rotWithShape="0"/>
          </a:effectLst>
        </p:spPr>
      </p:pic>
      <p:sp>
        <p:nvSpPr>
          <p:cNvPr id="28" name="Ορθογώνιο 27">
            <a:extLst>
              <a:ext uri="{FF2B5EF4-FFF2-40B4-BE49-F238E27FC236}">
                <a16:creationId xmlns:a16="http://schemas.microsoft.com/office/drawing/2014/main" id="{FD47DFCD-133D-47AE-AEE9-6CBAAF5E6454}"/>
              </a:ext>
            </a:extLst>
          </p:cNvPr>
          <p:cNvSpPr/>
          <p:nvPr/>
        </p:nvSpPr>
        <p:spPr>
          <a:xfrm>
            <a:off x="8736917" y="964405"/>
            <a:ext cx="1931084" cy="1068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Ορθογώνιο 28">
            <a:extLst>
              <a:ext uri="{FF2B5EF4-FFF2-40B4-BE49-F238E27FC236}">
                <a16:creationId xmlns:a16="http://schemas.microsoft.com/office/drawing/2014/main" id="{BB7D7F62-9AD3-4B34-94D7-90AF009D0067}"/>
              </a:ext>
            </a:extLst>
          </p:cNvPr>
          <p:cNvSpPr/>
          <p:nvPr/>
        </p:nvSpPr>
        <p:spPr>
          <a:xfrm>
            <a:off x="8700906" y="1980092"/>
            <a:ext cx="1965006" cy="114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1" name="Straight Connector 21">
            <a:extLst>
              <a:ext uri="{FF2B5EF4-FFF2-40B4-BE49-F238E27FC236}">
                <a16:creationId xmlns:a16="http://schemas.microsoft.com/office/drawing/2014/main" id="{BD5222FA-BD40-4798-8244-FCC1C43D09CD}"/>
              </a:ext>
            </a:extLst>
          </p:cNvPr>
          <p:cNvCxnSpPr>
            <a:cxnSpLocks/>
          </p:cNvCxnSpPr>
          <p:nvPr/>
        </p:nvCxnSpPr>
        <p:spPr>
          <a:xfrm flipV="1">
            <a:off x="3071664" y="1743805"/>
            <a:ext cx="7596336" cy="12898"/>
          </a:xfrm>
          <a:prstGeom prst="line">
            <a:avLst/>
          </a:prstGeom>
          <a:ln w="1270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sp>
        <p:nvSpPr>
          <p:cNvPr id="32" name="Ορθογώνιο 31">
            <a:extLst>
              <a:ext uri="{FF2B5EF4-FFF2-40B4-BE49-F238E27FC236}">
                <a16:creationId xmlns:a16="http://schemas.microsoft.com/office/drawing/2014/main" id="{04DD370D-9C6F-44E4-BBAE-3CCEE59CA40C}"/>
              </a:ext>
            </a:extLst>
          </p:cNvPr>
          <p:cNvSpPr/>
          <p:nvPr/>
        </p:nvSpPr>
        <p:spPr>
          <a:xfrm>
            <a:off x="10281653" y="4293096"/>
            <a:ext cx="386348" cy="110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4 - TextBox">
            <a:extLst>
              <a:ext uri="{FF2B5EF4-FFF2-40B4-BE49-F238E27FC236}">
                <a16:creationId xmlns:a16="http://schemas.microsoft.com/office/drawing/2014/main" id="{CF582641-442A-4D0F-8E2A-DDA70B78FA44}"/>
              </a:ext>
            </a:extLst>
          </p:cNvPr>
          <p:cNvSpPr txBox="1">
            <a:spLocks noChangeArrowheads="1"/>
          </p:cNvSpPr>
          <p:nvPr/>
        </p:nvSpPr>
        <p:spPr bwMode="auto">
          <a:xfrm>
            <a:off x="2738414" y="428604"/>
            <a:ext cx="7929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b="1" dirty="0">
                <a:solidFill>
                  <a:srgbClr val="FFFF00"/>
                </a:solidFill>
                <a:effectLst>
                  <a:outerShdw blurRad="38100" dist="38100" dir="2700000" algn="tl">
                    <a:srgbClr val="000000">
                      <a:alpha val="43137"/>
                    </a:srgbClr>
                  </a:outerShdw>
                </a:effectLst>
                <a:latin typeface="+mn-lt"/>
              </a:rPr>
              <a:t>A</a:t>
            </a:r>
            <a:r>
              <a:rPr lang="el-GR" b="1" dirty="0">
                <a:solidFill>
                  <a:srgbClr val="FFFF00"/>
                </a:solidFill>
                <a:effectLst>
                  <a:outerShdw blurRad="38100" dist="38100" dir="2700000" algn="tl">
                    <a:srgbClr val="000000">
                      <a:alpha val="43137"/>
                    </a:srgbClr>
                  </a:outerShdw>
                </a:effectLst>
                <a:latin typeface="+mn-lt"/>
              </a:rPr>
              <a:t>.  </a:t>
            </a:r>
            <a:r>
              <a:rPr lang="el-GR" dirty="0">
                <a:solidFill>
                  <a:schemeClr val="bg1"/>
                </a:solidFill>
                <a:effectLst>
                  <a:outerShdw blurRad="38100" dist="38100" dir="2700000" algn="tl">
                    <a:srgbClr val="000000">
                      <a:alpha val="43137"/>
                    </a:srgbClr>
                  </a:outerShdw>
                </a:effectLst>
                <a:latin typeface="+mn-lt"/>
              </a:rPr>
              <a:t>Κατηγορίες τουριστικών καταλυμάτων επιλέξιμων για χρηματοδότηση</a:t>
            </a:r>
            <a:endParaRPr lang="en-US" dirty="0">
              <a:solidFill>
                <a:schemeClr val="bg1"/>
              </a:solidFill>
              <a:effectLst>
                <a:outerShdw blurRad="38100" dist="38100" dir="2700000" algn="tl">
                  <a:srgbClr val="000000">
                    <a:alpha val="43137"/>
                  </a:srgbClr>
                </a:outerShdw>
              </a:effectLst>
              <a:latin typeface="+mn-lt"/>
            </a:endParaRPr>
          </a:p>
        </p:txBody>
      </p:sp>
      <p:pic>
        <p:nvPicPr>
          <p:cNvPr id="36" name="25 - Εικόνα" descr="ESPA1420_rgb">
            <a:extLst>
              <a:ext uri="{FF2B5EF4-FFF2-40B4-BE49-F238E27FC236}">
                <a16:creationId xmlns:a16="http://schemas.microsoft.com/office/drawing/2014/main" id="{0B59F041-A3B5-4449-B71C-2CE1DE5EBD5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349" y="6285102"/>
            <a:ext cx="324317" cy="194590"/>
          </a:xfrm>
          <a:prstGeom prst="rect">
            <a:avLst/>
          </a:prstGeom>
          <a:noFill/>
          <a:ln>
            <a:noFill/>
          </a:ln>
        </p:spPr>
      </p:pic>
      <p:pic>
        <p:nvPicPr>
          <p:cNvPr id="37" name="Εικόνα 36">
            <a:extLst>
              <a:ext uri="{FF2B5EF4-FFF2-40B4-BE49-F238E27FC236}">
                <a16:creationId xmlns:a16="http://schemas.microsoft.com/office/drawing/2014/main" id="{63AF652B-8859-4CE7-976C-CF602EEA04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7916" y="6221418"/>
            <a:ext cx="586423" cy="321958"/>
          </a:xfrm>
          <a:prstGeom prst="rect">
            <a:avLst/>
          </a:prstGeom>
        </p:spPr>
      </p:pic>
      <p:pic>
        <p:nvPicPr>
          <p:cNvPr id="38" name="Εικόνα 37">
            <a:extLst>
              <a:ext uri="{FF2B5EF4-FFF2-40B4-BE49-F238E27FC236}">
                <a16:creationId xmlns:a16="http://schemas.microsoft.com/office/drawing/2014/main" id="{8B8D5579-31CB-40F4-BFFB-F40FEE8144C8}"/>
              </a:ext>
            </a:extLst>
          </p:cNvPr>
          <p:cNvPicPr>
            <a:picLocks noChangeAspect="1"/>
          </p:cNvPicPr>
          <p:nvPr/>
        </p:nvPicPr>
        <p:blipFill rotWithShape="1">
          <a:blip r:embed="rId6"/>
          <a:srcRect l="29525" t="16669" r="61025" b="69540"/>
          <a:stretch/>
        </p:blipFill>
        <p:spPr>
          <a:xfrm>
            <a:off x="7489553" y="6195922"/>
            <a:ext cx="454329" cy="372950"/>
          </a:xfrm>
          <a:prstGeom prst="rect">
            <a:avLst/>
          </a:prstGeom>
        </p:spPr>
      </p:pic>
      <p:pic>
        <p:nvPicPr>
          <p:cNvPr id="39" name="Εικόνα 38">
            <a:extLst>
              <a:ext uri="{FF2B5EF4-FFF2-40B4-BE49-F238E27FC236}">
                <a16:creationId xmlns:a16="http://schemas.microsoft.com/office/drawing/2014/main" id="{D3603DA7-A05C-4CC8-885F-68458C4299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54306" y="6278678"/>
            <a:ext cx="890613" cy="207441"/>
          </a:xfrm>
          <a:prstGeom prst="rect">
            <a:avLst/>
          </a:prstGeom>
        </p:spPr>
      </p:pic>
      <p:sp>
        <p:nvSpPr>
          <p:cNvPr id="30" name="29 - Ορθογώνιο"/>
          <p:cNvSpPr/>
          <p:nvPr/>
        </p:nvSpPr>
        <p:spPr>
          <a:xfrm>
            <a:off x="2238348" y="2899172"/>
            <a:ext cx="7643866" cy="2664296"/>
          </a:xfrm>
          <a:prstGeom prst="rect">
            <a:avLst/>
          </a:prstGeom>
          <a:solidFill>
            <a:srgbClr val="32CEB0"/>
          </a:solidFill>
          <a:ln>
            <a:solidFill>
              <a:srgbClr val="32CEB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TextBox"/>
          <p:cNvSpPr txBox="1"/>
          <p:nvPr/>
        </p:nvSpPr>
        <p:spPr>
          <a:xfrm>
            <a:off x="2567608" y="3054205"/>
            <a:ext cx="7056784" cy="2308324"/>
          </a:xfrm>
          <a:prstGeom prst="rect">
            <a:avLst/>
          </a:prstGeom>
          <a:noFill/>
        </p:spPr>
        <p:txBody>
          <a:bodyPr wrap="square" rtlCol="0">
            <a:spAutoFit/>
          </a:bodyPr>
          <a:lstStyle/>
          <a:p>
            <a:pPr>
              <a:buFont typeface="Wingdings" pitchFamily="2" charset="2"/>
              <a:buChar char="v"/>
            </a:pPr>
            <a:r>
              <a:rPr lang="el-GR" i="1" dirty="0"/>
              <a:t>  </a:t>
            </a:r>
            <a:r>
              <a:rPr lang="el-GR" dirty="0"/>
              <a:t>Σε όλα τα καταλύματα</a:t>
            </a:r>
            <a:r>
              <a:rPr lang="el-GR" b="1" dirty="0"/>
              <a:t>, </a:t>
            </a:r>
            <a:r>
              <a:rPr lang="el-GR" dirty="0"/>
              <a:t>ανεξαρτήτως μορφής και τύπου,                                          </a:t>
            </a:r>
            <a:r>
              <a:rPr lang="el-GR" u="sng" dirty="0">
                <a:effectLst>
                  <a:outerShdw blurRad="38100" dist="38100" dir="2700000" algn="tl">
                    <a:srgbClr val="000000">
                      <a:alpha val="43137"/>
                    </a:srgbClr>
                  </a:outerShdw>
                </a:effectLst>
              </a:rPr>
              <a:t>είναι υποχρεωτική η </a:t>
            </a:r>
            <a:r>
              <a:rPr lang="el-GR" i="1" u="sng" dirty="0">
                <a:effectLst>
                  <a:outerShdw blurRad="38100" dist="38100" dir="2700000" algn="tl">
                    <a:srgbClr val="000000">
                      <a:alpha val="43137"/>
                    </a:srgbClr>
                  </a:outerShdw>
                </a:effectLst>
              </a:rPr>
              <a:t>ύπαρξη</a:t>
            </a:r>
            <a:r>
              <a:rPr lang="el-GR" i="1" dirty="0">
                <a:effectLst>
                  <a:outerShdw blurRad="38100" dist="38100" dir="2700000" algn="tl">
                    <a:srgbClr val="000000">
                      <a:alpha val="43137"/>
                    </a:srgbClr>
                  </a:outerShdw>
                </a:effectLst>
              </a:rPr>
              <a:t> </a:t>
            </a:r>
            <a:r>
              <a:rPr lang="el-GR" i="1" dirty="0">
                <a:solidFill>
                  <a:srgbClr val="002060"/>
                </a:solidFill>
                <a:effectLst>
                  <a:outerShdw blurRad="38100" dist="38100" dir="2700000" algn="tl">
                    <a:srgbClr val="000000">
                      <a:alpha val="43137"/>
                    </a:srgbClr>
                  </a:outerShdw>
                </a:effectLst>
              </a:rPr>
              <a:t>υποδομών πρόσβασης των ατόμων με αναπηρία</a:t>
            </a:r>
            <a:r>
              <a:rPr lang="el-GR" i="1" dirty="0"/>
              <a:t> σε όλους</a:t>
            </a:r>
            <a:r>
              <a:rPr lang="el-GR" dirty="0"/>
              <a:t> τους κοινόχρηστους χώρους του καταλύματος και στις προσφερόμενες υπηρεσίες από το κατάλυμα (χωρίς απαραίτητα να εξασφαλίζεται πρόσβαση σε όλα τα αντικείμενα που προσφέρουν την ίδια υπηρεσία), καθώς επίσης και </a:t>
            </a:r>
            <a:r>
              <a:rPr lang="el-GR" i="1" dirty="0">
                <a:solidFill>
                  <a:srgbClr val="002060"/>
                </a:solidFill>
                <a:effectLst>
                  <a:outerShdw blurRad="38100" dist="38100" dir="2700000" algn="tl">
                    <a:srgbClr val="000000">
                      <a:alpha val="43137"/>
                    </a:srgbClr>
                  </a:outerShdw>
                </a:effectLst>
              </a:rPr>
              <a:t>ενός τουλάχιστον δωματίου / διαμερίσματος με διευκολύνσεις για άτομα με αναπηρία (δωμάτιο ΑΜΕΑ).</a:t>
            </a:r>
            <a:endParaRPr lang="el-GR" dirty="0">
              <a:solidFill>
                <a:srgbClr val="002060"/>
              </a:solidFill>
            </a:endParaRPr>
          </a:p>
        </p:txBody>
      </p:sp>
      <p:sp>
        <p:nvSpPr>
          <p:cNvPr id="21" name="14 - TextBox">
            <a:extLst>
              <a:ext uri="{FF2B5EF4-FFF2-40B4-BE49-F238E27FC236}">
                <a16:creationId xmlns:a16="http://schemas.microsoft.com/office/drawing/2014/main" id="{41AE357B-E035-4783-9845-28F687A9F93D}"/>
              </a:ext>
            </a:extLst>
          </p:cNvPr>
          <p:cNvSpPr txBox="1"/>
          <p:nvPr/>
        </p:nvSpPr>
        <p:spPr>
          <a:xfrm>
            <a:off x="3191600" y="1142984"/>
            <a:ext cx="5808803" cy="589072"/>
          </a:xfrm>
          <a:prstGeom prst="rect">
            <a:avLst/>
          </a:prstGeom>
          <a:noFill/>
        </p:spPr>
        <p:txBody>
          <a:bodyPr wrap="square" rtlCol="0">
            <a:spAutoFit/>
          </a:bodyPr>
          <a:lstStyle/>
          <a:p>
            <a:pPr algn="ctr">
              <a:lnSpc>
                <a:spcPct val="150000"/>
              </a:lnSpc>
            </a:pPr>
            <a:r>
              <a:rPr lang="el-GR" sz="2400" dirty="0"/>
              <a:t>Προϋποθέσεις ΑΜΕΑ για καταλύματα</a:t>
            </a:r>
            <a:r>
              <a:rPr lang="en-US" sz="2400" dirty="0"/>
              <a:t>:</a:t>
            </a:r>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2">
            <a:extLst>
              <a:ext uri="{FF2B5EF4-FFF2-40B4-BE49-F238E27FC236}">
                <a16:creationId xmlns:a16="http://schemas.microsoft.com/office/drawing/2014/main" id="{E00CE819-290A-40CF-8FD0-20A8BEC17F2A}"/>
              </a:ext>
            </a:extLst>
          </p:cNvPr>
          <p:cNvSpPr/>
          <p:nvPr/>
        </p:nvSpPr>
        <p:spPr>
          <a:xfrm rot="10800000">
            <a:off x="1512888" y="1703090"/>
            <a:ext cx="9144000" cy="4171002"/>
          </a:xfrm>
          <a:custGeom>
            <a:avLst/>
            <a:gdLst>
              <a:gd name="connsiteX0" fmla="*/ 0 w 9144000"/>
              <a:gd name="connsiteY0" fmla="*/ 0 h 4171002"/>
              <a:gd name="connsiteX1" fmla="*/ 9144000 w 9144000"/>
              <a:gd name="connsiteY1" fmla="*/ 0 h 4171002"/>
              <a:gd name="connsiteX2" fmla="*/ 9144000 w 9144000"/>
              <a:gd name="connsiteY2" fmla="*/ 4171002 h 4171002"/>
              <a:gd name="connsiteX3" fmla="*/ 0 w 9144000"/>
              <a:gd name="connsiteY3" fmla="*/ 4171002 h 4171002"/>
              <a:gd name="connsiteX4" fmla="*/ 0 w 9144000"/>
              <a:gd name="connsiteY4" fmla="*/ 0 h 4171002"/>
              <a:gd name="connsiteX0" fmla="*/ 0 w 9144000"/>
              <a:gd name="connsiteY0" fmla="*/ 0 h 4171002"/>
              <a:gd name="connsiteX1" fmla="*/ 9144000 w 9144000"/>
              <a:gd name="connsiteY1" fmla="*/ 0 h 4171002"/>
              <a:gd name="connsiteX2" fmla="*/ 6183086 w 9144000"/>
              <a:gd name="connsiteY2" fmla="*/ 4171002 h 4171002"/>
              <a:gd name="connsiteX3" fmla="*/ 0 w 9144000"/>
              <a:gd name="connsiteY3" fmla="*/ 4171002 h 4171002"/>
              <a:gd name="connsiteX4" fmla="*/ 0 w 9144000"/>
              <a:gd name="connsiteY4" fmla="*/ 0 h 417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171002">
                <a:moveTo>
                  <a:pt x="0" y="0"/>
                </a:moveTo>
                <a:lnTo>
                  <a:pt x="9144000" y="0"/>
                </a:lnTo>
                <a:lnTo>
                  <a:pt x="6183086" y="4171002"/>
                </a:lnTo>
                <a:lnTo>
                  <a:pt x="0" y="4171002"/>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8">
            <a:extLst>
              <a:ext uri="{FF2B5EF4-FFF2-40B4-BE49-F238E27FC236}">
                <a16:creationId xmlns:a16="http://schemas.microsoft.com/office/drawing/2014/main" id="{E2F57016-399F-4A84-9467-8127031D5D79}"/>
              </a:ext>
            </a:extLst>
          </p:cNvPr>
          <p:cNvSpPr/>
          <p:nvPr/>
        </p:nvSpPr>
        <p:spPr>
          <a:xfrm>
            <a:off x="1524000" y="4902212"/>
            <a:ext cx="9132888" cy="604838"/>
          </a:xfrm>
          <a:prstGeom prst="rect">
            <a:avLst/>
          </a:prstGeom>
          <a:solidFill>
            <a:srgbClr val="047DC8"/>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Rectangle 11"/>
          <p:cNvSpPr/>
          <p:nvPr/>
        </p:nvSpPr>
        <p:spPr>
          <a:xfrm>
            <a:off x="1531145" y="5819580"/>
            <a:ext cx="9144000" cy="1038421"/>
          </a:xfrm>
          <a:prstGeom prst="rect">
            <a:avLst/>
          </a:prstGeom>
          <a:solidFill>
            <a:schemeClr val="bg1"/>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Rectangle 11"/>
          <p:cNvSpPr/>
          <p:nvPr/>
        </p:nvSpPr>
        <p:spPr>
          <a:xfrm>
            <a:off x="2881290" y="357167"/>
            <a:ext cx="7786710" cy="428605"/>
          </a:xfrm>
          <a:prstGeom prst="rect">
            <a:avLst/>
          </a:prstGeom>
          <a:solidFill>
            <a:schemeClr val="bg1">
              <a:lumMod val="85000"/>
            </a:schemeClr>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Subtitle 2"/>
          <p:cNvSpPr txBox="1">
            <a:spLocks/>
          </p:cNvSpPr>
          <p:nvPr/>
        </p:nvSpPr>
        <p:spPr>
          <a:xfrm>
            <a:off x="2522495" y="4899611"/>
            <a:ext cx="4722587" cy="4860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3000" dirty="0">
                <a:solidFill>
                  <a:srgbClr val="FFFF00"/>
                </a:solidFill>
                <a:effectLst>
                  <a:outerShdw blurRad="38100" dist="38100" dir="2700000" algn="tl">
                    <a:srgbClr val="000000">
                      <a:alpha val="43137"/>
                    </a:srgbClr>
                  </a:outerShdw>
                </a:effectLst>
              </a:rPr>
              <a:t>Β. </a:t>
            </a:r>
            <a:r>
              <a:rPr lang="el-GR" dirty="0">
                <a:solidFill>
                  <a:schemeClr val="bg1"/>
                </a:solidFill>
                <a:effectLst>
                  <a:outerShdw blurRad="38100" dist="38100" dir="2700000" algn="tl">
                    <a:srgbClr val="000000">
                      <a:alpha val="43137"/>
                    </a:srgbClr>
                  </a:outerShdw>
                </a:effectLst>
              </a:rPr>
              <a:t>Τεχνικά στοιχεία Φακέλου</a:t>
            </a:r>
            <a:endParaRPr lang="en-US" dirty="0">
              <a:solidFill>
                <a:schemeClr val="bg1"/>
              </a:solidFill>
              <a:effectLst>
                <a:outerShdw blurRad="38100" dist="38100" dir="2700000" algn="tl">
                  <a:srgbClr val="000000">
                    <a:alpha val="43137"/>
                  </a:srgbClr>
                </a:outerShdw>
              </a:effectLst>
            </a:endParaRPr>
          </a:p>
        </p:txBody>
      </p:sp>
      <p:sp>
        <p:nvSpPr>
          <p:cNvPr id="17" name="Rectangle 11"/>
          <p:cNvSpPr/>
          <p:nvPr/>
        </p:nvSpPr>
        <p:spPr>
          <a:xfrm>
            <a:off x="2881290" y="357167"/>
            <a:ext cx="7786710" cy="428605"/>
          </a:xfrm>
          <a:prstGeom prst="rect">
            <a:avLst/>
          </a:prstGeom>
          <a:solidFill>
            <a:srgbClr val="11B0E9"/>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Rectangle 8"/>
          <p:cNvSpPr/>
          <p:nvPr/>
        </p:nvSpPr>
        <p:spPr>
          <a:xfrm>
            <a:off x="1524000" y="6591300"/>
            <a:ext cx="9144000" cy="266700"/>
          </a:xfrm>
          <a:prstGeom prst="rect">
            <a:avLst/>
          </a:prstGeom>
          <a:solidFill>
            <a:srgbClr val="02A4BA"/>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4 - TextBox"/>
          <p:cNvSpPr txBox="1">
            <a:spLocks noChangeArrowheads="1"/>
          </p:cNvSpPr>
          <p:nvPr/>
        </p:nvSpPr>
        <p:spPr bwMode="auto">
          <a:xfrm>
            <a:off x="3400408" y="369358"/>
            <a:ext cx="7000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l-GR" b="1" spc="300" dirty="0">
                <a:solidFill>
                  <a:schemeClr val="bg1">
                    <a:lumMod val="95000"/>
                  </a:schemeClr>
                </a:solidFill>
                <a:effectLst>
                  <a:outerShdw blurRad="38100" dist="38100" dir="2700000" algn="tl">
                    <a:srgbClr val="000000">
                      <a:alpha val="43137"/>
                    </a:srgbClr>
                  </a:outerShdw>
                </a:effectLst>
                <a:latin typeface="+mn-lt"/>
              </a:rPr>
              <a:t>Αναπτυξιακή Ολυμπίας </a:t>
            </a:r>
            <a:r>
              <a:rPr lang="el-GR" b="1" dirty="0">
                <a:solidFill>
                  <a:schemeClr val="bg1">
                    <a:lumMod val="95000"/>
                  </a:schemeClr>
                </a:solidFill>
                <a:effectLst>
                  <a:outerShdw blurRad="38100" dist="38100" dir="2700000" algn="tl">
                    <a:srgbClr val="000000">
                      <a:alpha val="43137"/>
                    </a:srgbClr>
                  </a:outerShdw>
                </a:effectLst>
                <a:latin typeface="+mn-lt"/>
              </a:rPr>
              <a:t>Α.Α.Ε. ΟΤΑ</a:t>
            </a:r>
            <a:endParaRPr lang="en-US" b="1" dirty="0">
              <a:solidFill>
                <a:schemeClr val="bg1">
                  <a:lumMod val="95000"/>
                </a:schemeClr>
              </a:solidFill>
              <a:effectLst>
                <a:outerShdw blurRad="38100" dist="38100" dir="2700000" algn="tl">
                  <a:srgbClr val="000000">
                    <a:alpha val="43137"/>
                  </a:srgbClr>
                </a:outerShdw>
              </a:effectLst>
              <a:latin typeface="+mn-lt"/>
            </a:endParaRPr>
          </a:p>
        </p:txBody>
      </p:sp>
      <p:sp>
        <p:nvSpPr>
          <p:cNvPr id="20" name="11 - Ορθογώνιο">
            <a:extLst>
              <a:ext uri="{FF2B5EF4-FFF2-40B4-BE49-F238E27FC236}">
                <a16:creationId xmlns:a16="http://schemas.microsoft.com/office/drawing/2014/main" id="{1FCBC42F-3B4C-4E9E-A585-81965A48C532}"/>
              </a:ext>
            </a:extLst>
          </p:cNvPr>
          <p:cNvSpPr/>
          <p:nvPr/>
        </p:nvSpPr>
        <p:spPr>
          <a:xfrm>
            <a:off x="2226619" y="5101604"/>
            <a:ext cx="150983" cy="150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2" name="25 - Εικόνα" descr="ESPA1420_rgb">
            <a:extLst>
              <a:ext uri="{FF2B5EF4-FFF2-40B4-BE49-F238E27FC236}">
                <a16:creationId xmlns:a16="http://schemas.microsoft.com/office/drawing/2014/main" id="{17E6DA49-83A9-450A-9D67-509AD218B68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8005" y="6028943"/>
            <a:ext cx="582084" cy="349250"/>
          </a:xfrm>
          <a:prstGeom prst="rect">
            <a:avLst/>
          </a:prstGeom>
          <a:noFill/>
          <a:ln>
            <a:noFill/>
          </a:ln>
        </p:spPr>
      </p:pic>
      <p:pic>
        <p:nvPicPr>
          <p:cNvPr id="23" name="Εικόνα 22">
            <a:extLst>
              <a:ext uri="{FF2B5EF4-FFF2-40B4-BE49-F238E27FC236}">
                <a16:creationId xmlns:a16="http://schemas.microsoft.com/office/drawing/2014/main" id="{799F8DEC-B339-48B8-BA64-4B4DA67846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4847" y="5914643"/>
            <a:ext cx="1052512" cy="577850"/>
          </a:xfrm>
          <a:prstGeom prst="rect">
            <a:avLst/>
          </a:prstGeom>
        </p:spPr>
      </p:pic>
      <p:pic>
        <p:nvPicPr>
          <p:cNvPr id="24" name="Εικόνα 23">
            <a:extLst>
              <a:ext uri="{FF2B5EF4-FFF2-40B4-BE49-F238E27FC236}">
                <a16:creationId xmlns:a16="http://schemas.microsoft.com/office/drawing/2014/main" id="{D7BA99FE-C9BE-4C40-96B4-653EFA3B946C}"/>
              </a:ext>
            </a:extLst>
          </p:cNvPr>
          <p:cNvPicPr>
            <a:picLocks noChangeAspect="1"/>
          </p:cNvPicPr>
          <p:nvPr/>
        </p:nvPicPr>
        <p:blipFill rotWithShape="1">
          <a:blip r:embed="rId4"/>
          <a:srcRect l="29525" t="16669" r="61025" b="69540"/>
          <a:stretch/>
        </p:blipFill>
        <p:spPr>
          <a:xfrm>
            <a:off x="2783632" y="5868884"/>
            <a:ext cx="815430" cy="669371"/>
          </a:xfrm>
          <a:prstGeom prst="rect">
            <a:avLst/>
          </a:prstGeom>
        </p:spPr>
      </p:pic>
      <p:pic>
        <p:nvPicPr>
          <p:cNvPr id="6" name="Εικόνα 5">
            <a:extLst>
              <a:ext uri="{FF2B5EF4-FFF2-40B4-BE49-F238E27FC236}">
                <a16:creationId xmlns:a16="http://schemas.microsoft.com/office/drawing/2014/main" id="{7294CD23-76D6-46A4-BAC8-5D6FFF3721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3086" y="6017410"/>
            <a:ext cx="1598476" cy="372316"/>
          </a:xfrm>
          <a:prstGeom prst="rect">
            <a:avLst/>
          </a:prstGeom>
        </p:spPr>
      </p:pic>
      <p:pic>
        <p:nvPicPr>
          <p:cNvPr id="33" name="Picture 2" descr="\\192.168.1.11\data\0 ΑΞΟΝΑΣ 4  LEADER\LOGO ANOL\logo anol.JPG">
            <a:extLst>
              <a:ext uri="{FF2B5EF4-FFF2-40B4-BE49-F238E27FC236}">
                <a16:creationId xmlns:a16="http://schemas.microsoft.com/office/drawing/2014/main" id="{D8D4EF63-462E-4F55-9DA1-F007FE5E64C2}"/>
              </a:ext>
            </a:extLst>
          </p:cNvPr>
          <p:cNvPicPr>
            <a:picLocks noChangeAspect="1" noChangeArrowheads="1"/>
          </p:cNvPicPr>
          <p:nvPr/>
        </p:nvPicPr>
        <p:blipFill>
          <a:blip r:embed="rId6" cstate="print"/>
          <a:srcRect l="-8044" t="5434" r="-3983" b="-8614"/>
          <a:stretch>
            <a:fillRect/>
          </a:stretch>
        </p:blipFill>
        <p:spPr bwMode="auto">
          <a:xfrm>
            <a:off x="2139717" y="179599"/>
            <a:ext cx="704200" cy="672191"/>
          </a:xfrm>
          <a:prstGeom prst="rect">
            <a:avLst/>
          </a:prstGeom>
          <a:noFill/>
          <a:ln w="9525">
            <a:noFill/>
            <a:miter lim="800000"/>
            <a:headEnd/>
            <a:tailEnd/>
          </a:ln>
          <a:effectLst>
            <a:softEdge rad="31750"/>
          </a:effectLst>
        </p:spPr>
      </p:pic>
      <p:pic>
        <p:nvPicPr>
          <p:cNvPr id="27" name="Εικόνα 26">
            <a:extLst>
              <a:ext uri="{FF2B5EF4-FFF2-40B4-BE49-F238E27FC236}">
                <a16:creationId xmlns:a16="http://schemas.microsoft.com/office/drawing/2014/main" id="{C06F93E5-D604-45F9-B6C3-85CF18F55A73}"/>
              </a:ext>
            </a:extLst>
          </p:cNvPr>
          <p:cNvPicPr>
            <a:picLocks noChangeAspect="1"/>
          </p:cNvPicPr>
          <p:nvPr/>
        </p:nvPicPr>
        <p:blipFill rotWithShape="1">
          <a:blip r:embed="rId7"/>
          <a:srcRect l="51394" t="26661" r="25751" b="25654"/>
          <a:stretch/>
        </p:blipFill>
        <p:spPr>
          <a:xfrm>
            <a:off x="7807173" y="2714253"/>
            <a:ext cx="2195346" cy="2576440"/>
          </a:xfrm>
          <a:prstGeom prst="rect">
            <a:avLst/>
          </a:prstGeom>
        </p:spPr>
      </p:pic>
      <p:sp>
        <p:nvSpPr>
          <p:cNvPr id="28" name="Ορθογώνιο 27">
            <a:extLst>
              <a:ext uri="{FF2B5EF4-FFF2-40B4-BE49-F238E27FC236}">
                <a16:creationId xmlns:a16="http://schemas.microsoft.com/office/drawing/2014/main" id="{90040FFC-74CF-477E-A6EA-A834220F6686}"/>
              </a:ext>
            </a:extLst>
          </p:cNvPr>
          <p:cNvSpPr/>
          <p:nvPr/>
        </p:nvSpPr>
        <p:spPr>
          <a:xfrm>
            <a:off x="7807173" y="4086761"/>
            <a:ext cx="397989" cy="1203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TextBox 9">
            <a:extLst>
              <a:ext uri="{FF2B5EF4-FFF2-40B4-BE49-F238E27FC236}">
                <a16:creationId xmlns:a16="http://schemas.microsoft.com/office/drawing/2014/main" id="{822B68A3-5B7C-438D-82D1-139F27144605}"/>
              </a:ext>
            </a:extLst>
          </p:cNvPr>
          <p:cNvSpPr txBox="1"/>
          <p:nvPr/>
        </p:nvSpPr>
        <p:spPr>
          <a:xfrm>
            <a:off x="1793615" y="6585408"/>
            <a:ext cx="8604770" cy="276999"/>
          </a:xfrm>
          <a:prstGeom prst="rect">
            <a:avLst/>
          </a:prstGeom>
          <a:noFill/>
        </p:spPr>
        <p:txBody>
          <a:bodyPr wrap="square" rtlCol="0">
            <a:spAutoFit/>
          </a:bodyPr>
          <a:lstStyle/>
          <a:p>
            <a:pPr marL="0" lvl="1"/>
            <a:r>
              <a:rPr lang="el-GR" sz="1200" dirty="0">
                <a:solidFill>
                  <a:schemeClr val="bg1"/>
                </a:solidFill>
                <a:effectLst>
                  <a:outerShdw blurRad="38100" dist="38100" dir="2700000" algn="tl">
                    <a:srgbClr val="000000">
                      <a:alpha val="43137"/>
                    </a:srgbClr>
                  </a:outerShdw>
                </a:effectLst>
              </a:rPr>
              <a:t>ΑΝΑΠΤΥΞΙΑΚΗ ΟΛΥΜΠΙΑΣ </a:t>
            </a:r>
            <a:r>
              <a:rPr lang="en-US" sz="1200" dirty="0">
                <a:solidFill>
                  <a:schemeClr val="bg1"/>
                </a:solidFill>
                <a:effectLst>
                  <a:outerShdw blurRad="38100" dist="38100" dir="2700000" algn="tl">
                    <a:srgbClr val="000000">
                      <a:alpha val="43137"/>
                    </a:srgbClr>
                  </a:outerShdw>
                </a:effectLst>
              </a:rPr>
              <a:t>CLLD-LEADER</a:t>
            </a:r>
            <a:r>
              <a:rPr lang="el-GR" sz="1200" dirty="0">
                <a:solidFill>
                  <a:schemeClr val="bg1"/>
                </a:solidFill>
                <a:effectLst>
                  <a:outerShdw blurRad="38100" dist="38100" dir="2700000" algn="tl">
                    <a:srgbClr val="000000">
                      <a:alpha val="43137"/>
                    </a:srgbClr>
                  </a:outerShdw>
                </a:effectLst>
              </a:rPr>
              <a:t> | </a:t>
            </a:r>
            <a:r>
              <a:rPr lang="el-GR" sz="1200" b="1" dirty="0">
                <a:solidFill>
                  <a:schemeClr val="bg1"/>
                </a:solidFill>
                <a:effectLst>
                  <a:outerShdw blurRad="38100" dist="38100" dir="2700000" algn="tl">
                    <a:srgbClr val="000000">
                      <a:alpha val="43137"/>
                    </a:srgbClr>
                  </a:outerShdw>
                </a:effectLst>
              </a:rPr>
              <a:t>ΑΛΙΕΙΑ &amp; ΘΑΛΑΣΣΑ 2014 -2020 </a:t>
            </a:r>
            <a:r>
              <a:rPr lang="el-GR" sz="1200" dirty="0">
                <a:solidFill>
                  <a:schemeClr val="bg1"/>
                </a:solidFill>
                <a:effectLst>
                  <a:outerShdw blurRad="38100" dist="38100" dir="2700000" algn="tl">
                    <a:srgbClr val="000000">
                      <a:alpha val="43137"/>
                    </a:srgbClr>
                  </a:outerShdw>
                </a:effectLst>
              </a:rPr>
              <a:t>| </a:t>
            </a:r>
            <a:r>
              <a:rPr lang="el-GR" sz="1200" dirty="0">
                <a:solidFill>
                  <a:schemeClr val="bg1"/>
                </a:solidFill>
              </a:rPr>
              <a:t>1</a:t>
            </a:r>
            <a:r>
              <a:rPr lang="el-GR" sz="1200" baseline="30000" dirty="0">
                <a:solidFill>
                  <a:schemeClr val="bg1"/>
                </a:solidFill>
              </a:rPr>
              <a:t>Η</a:t>
            </a:r>
            <a:r>
              <a:rPr lang="el-GR" sz="1200" dirty="0">
                <a:solidFill>
                  <a:schemeClr val="bg1"/>
                </a:solidFill>
              </a:rPr>
              <a:t> ΠΡΟΣΚΛΗΣΗ ΠΡΟΤΑΣΕΩΝ ΙΔΙΩΤΙΚΩΝ ΠΑΡΕΜΒΑΣΕΩΝ</a:t>
            </a:r>
            <a:endParaRPr lang="el-GR" sz="1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6384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Rectangle 11">
            <a:extLst>
              <a:ext uri="{FF2B5EF4-FFF2-40B4-BE49-F238E27FC236}">
                <a16:creationId xmlns:a16="http://schemas.microsoft.com/office/drawing/2014/main" id="{2D3B0F4F-A8C1-4D3D-83B6-D83EE7CDBE04}"/>
              </a:ext>
            </a:extLst>
          </p:cNvPr>
          <p:cNvSpPr/>
          <p:nvPr/>
        </p:nvSpPr>
        <p:spPr>
          <a:xfrm>
            <a:off x="2881290" y="357167"/>
            <a:ext cx="7786710" cy="428605"/>
          </a:xfrm>
          <a:prstGeom prst="rect">
            <a:avLst/>
          </a:prstGeom>
          <a:solidFill>
            <a:srgbClr val="11B0E9"/>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4 - TextBox">
            <a:extLst>
              <a:ext uri="{FF2B5EF4-FFF2-40B4-BE49-F238E27FC236}">
                <a16:creationId xmlns:a16="http://schemas.microsoft.com/office/drawing/2014/main" id="{E2CFCD3E-C471-4BD8-99C8-14A8109CAA94}"/>
              </a:ext>
            </a:extLst>
          </p:cNvPr>
          <p:cNvSpPr txBox="1">
            <a:spLocks noChangeArrowheads="1"/>
          </p:cNvSpPr>
          <p:nvPr/>
        </p:nvSpPr>
        <p:spPr bwMode="auto">
          <a:xfrm>
            <a:off x="2738414" y="428604"/>
            <a:ext cx="7929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l-GR" b="1" dirty="0">
                <a:solidFill>
                  <a:srgbClr val="FFFF00"/>
                </a:solidFill>
                <a:effectLst>
                  <a:outerShdw blurRad="38100" dist="38100" dir="2700000" algn="tl">
                    <a:srgbClr val="000000">
                      <a:alpha val="43137"/>
                    </a:srgbClr>
                  </a:outerShdw>
                </a:effectLst>
                <a:latin typeface="+mn-lt"/>
              </a:rPr>
              <a:t>Β.  </a:t>
            </a:r>
            <a:r>
              <a:rPr lang="el-GR" b="1" dirty="0">
                <a:solidFill>
                  <a:schemeClr val="bg1"/>
                </a:solidFill>
                <a:effectLst>
                  <a:outerShdw blurRad="38100" dist="38100" dir="2700000" algn="tl">
                    <a:srgbClr val="000000">
                      <a:alpha val="43137"/>
                    </a:srgbClr>
                  </a:outerShdw>
                </a:effectLst>
                <a:latin typeface="+mn-lt"/>
              </a:rPr>
              <a:t>Τεχνικά στοιχεία φακέλου</a:t>
            </a:r>
            <a:endParaRPr lang="en-US" dirty="0">
              <a:solidFill>
                <a:schemeClr val="bg1"/>
              </a:solidFill>
              <a:effectLst>
                <a:outerShdw blurRad="38100" dist="38100" dir="2700000" algn="tl">
                  <a:srgbClr val="000000">
                    <a:alpha val="43137"/>
                  </a:srgbClr>
                </a:outerShdw>
              </a:effectLst>
              <a:latin typeface="+mn-lt"/>
            </a:endParaRPr>
          </a:p>
        </p:txBody>
      </p:sp>
      <p:sp>
        <p:nvSpPr>
          <p:cNvPr id="13" name="Rectangle 22"/>
          <p:cNvSpPr/>
          <p:nvPr/>
        </p:nvSpPr>
        <p:spPr>
          <a:xfrm rot="10800000">
            <a:off x="1512888" y="1982417"/>
            <a:ext cx="9144000" cy="4171002"/>
          </a:xfrm>
          <a:custGeom>
            <a:avLst/>
            <a:gdLst>
              <a:gd name="connsiteX0" fmla="*/ 0 w 9144000"/>
              <a:gd name="connsiteY0" fmla="*/ 0 h 4171002"/>
              <a:gd name="connsiteX1" fmla="*/ 9144000 w 9144000"/>
              <a:gd name="connsiteY1" fmla="*/ 0 h 4171002"/>
              <a:gd name="connsiteX2" fmla="*/ 9144000 w 9144000"/>
              <a:gd name="connsiteY2" fmla="*/ 4171002 h 4171002"/>
              <a:gd name="connsiteX3" fmla="*/ 0 w 9144000"/>
              <a:gd name="connsiteY3" fmla="*/ 4171002 h 4171002"/>
              <a:gd name="connsiteX4" fmla="*/ 0 w 9144000"/>
              <a:gd name="connsiteY4" fmla="*/ 0 h 4171002"/>
              <a:gd name="connsiteX0" fmla="*/ 0 w 9144000"/>
              <a:gd name="connsiteY0" fmla="*/ 0 h 4171002"/>
              <a:gd name="connsiteX1" fmla="*/ 9144000 w 9144000"/>
              <a:gd name="connsiteY1" fmla="*/ 0 h 4171002"/>
              <a:gd name="connsiteX2" fmla="*/ 6183086 w 9144000"/>
              <a:gd name="connsiteY2" fmla="*/ 4171002 h 4171002"/>
              <a:gd name="connsiteX3" fmla="*/ 0 w 9144000"/>
              <a:gd name="connsiteY3" fmla="*/ 4171002 h 4171002"/>
              <a:gd name="connsiteX4" fmla="*/ 0 w 9144000"/>
              <a:gd name="connsiteY4" fmla="*/ 0 h 417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171002">
                <a:moveTo>
                  <a:pt x="0" y="0"/>
                </a:moveTo>
                <a:lnTo>
                  <a:pt x="9144000" y="0"/>
                </a:lnTo>
                <a:lnTo>
                  <a:pt x="6183086" y="4171002"/>
                </a:lnTo>
                <a:lnTo>
                  <a:pt x="0" y="4171002"/>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Εικόνα 14">
            <a:extLst>
              <a:ext uri="{FF2B5EF4-FFF2-40B4-BE49-F238E27FC236}">
                <a16:creationId xmlns:a16="http://schemas.microsoft.com/office/drawing/2014/main" id="{3E0643B2-75DD-4BBD-A949-252D7077B0E7}"/>
              </a:ext>
            </a:extLst>
          </p:cNvPr>
          <p:cNvPicPr>
            <a:picLocks noChangeAspect="1"/>
          </p:cNvPicPr>
          <p:nvPr/>
        </p:nvPicPr>
        <p:blipFill rotWithShape="1">
          <a:blip r:embed="rId4"/>
          <a:srcRect l="51394" t="26661" r="25751" b="25654"/>
          <a:stretch/>
        </p:blipFill>
        <p:spPr>
          <a:xfrm rot="10800000">
            <a:off x="8786513" y="970828"/>
            <a:ext cx="1866249" cy="2190215"/>
          </a:xfrm>
          <a:prstGeom prst="rect">
            <a:avLst/>
          </a:prstGeom>
          <a:effectLst>
            <a:reflection blurRad="6350" stA="50000" endA="300" endPos="90000" dir="5400000" sy="-100000" algn="bl" rotWithShape="0"/>
          </a:effectLst>
        </p:spPr>
      </p:pic>
      <p:sp>
        <p:nvSpPr>
          <p:cNvPr id="19" name="Ορθογώνιο 18">
            <a:extLst>
              <a:ext uri="{FF2B5EF4-FFF2-40B4-BE49-F238E27FC236}">
                <a16:creationId xmlns:a16="http://schemas.microsoft.com/office/drawing/2014/main" id="{BACFD4F7-09F1-4DA7-88A6-29C0FDA9F878}"/>
              </a:ext>
            </a:extLst>
          </p:cNvPr>
          <p:cNvSpPr/>
          <p:nvPr/>
        </p:nvSpPr>
        <p:spPr>
          <a:xfrm>
            <a:off x="8736917" y="964405"/>
            <a:ext cx="1931084" cy="1068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5">
            <a:extLst>
              <a:ext uri="{FF2B5EF4-FFF2-40B4-BE49-F238E27FC236}">
                <a16:creationId xmlns:a16="http://schemas.microsoft.com/office/drawing/2014/main" id="{81F048CD-76B9-44C2-AB0A-F23B96257FE6}"/>
              </a:ext>
            </a:extLst>
          </p:cNvPr>
          <p:cNvSpPr/>
          <p:nvPr/>
        </p:nvSpPr>
        <p:spPr>
          <a:xfrm>
            <a:off x="8719956" y="1980092"/>
            <a:ext cx="1965006" cy="114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Rectangle 8"/>
          <p:cNvSpPr/>
          <p:nvPr/>
        </p:nvSpPr>
        <p:spPr>
          <a:xfrm>
            <a:off x="1524000" y="6591300"/>
            <a:ext cx="9144000" cy="266700"/>
          </a:xfrm>
          <a:prstGeom prst="rect">
            <a:avLst/>
          </a:prstGeom>
          <a:solidFill>
            <a:srgbClr val="02A4BA"/>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TextBox 9"/>
          <p:cNvSpPr txBox="1"/>
          <p:nvPr/>
        </p:nvSpPr>
        <p:spPr>
          <a:xfrm>
            <a:off x="1793615" y="6585408"/>
            <a:ext cx="8604770" cy="276999"/>
          </a:xfrm>
          <a:prstGeom prst="rect">
            <a:avLst/>
          </a:prstGeom>
          <a:noFill/>
        </p:spPr>
        <p:txBody>
          <a:bodyPr wrap="square" rtlCol="0">
            <a:spAutoFit/>
          </a:bodyPr>
          <a:lstStyle/>
          <a:p>
            <a:pPr marL="0" lvl="1"/>
            <a:r>
              <a:rPr lang="el-GR" sz="1200" dirty="0">
                <a:solidFill>
                  <a:schemeClr val="bg1"/>
                </a:solidFill>
                <a:effectLst>
                  <a:outerShdw blurRad="38100" dist="38100" dir="2700000" algn="tl">
                    <a:srgbClr val="000000">
                      <a:alpha val="43137"/>
                    </a:srgbClr>
                  </a:outerShdw>
                </a:effectLst>
              </a:rPr>
              <a:t>ΑΝΑΠΤΥΞΙΑΚΗ ΟΛΥΜΠΙΑΣ </a:t>
            </a:r>
            <a:r>
              <a:rPr lang="en-US" sz="1200" dirty="0">
                <a:solidFill>
                  <a:schemeClr val="bg1"/>
                </a:solidFill>
                <a:effectLst>
                  <a:outerShdw blurRad="38100" dist="38100" dir="2700000" algn="tl">
                    <a:srgbClr val="000000">
                      <a:alpha val="43137"/>
                    </a:srgbClr>
                  </a:outerShdw>
                </a:effectLst>
              </a:rPr>
              <a:t>CLLD-LEADER</a:t>
            </a:r>
            <a:r>
              <a:rPr lang="el-GR" sz="1200" dirty="0">
                <a:solidFill>
                  <a:schemeClr val="bg1"/>
                </a:solidFill>
                <a:effectLst>
                  <a:outerShdw blurRad="38100" dist="38100" dir="2700000" algn="tl">
                    <a:srgbClr val="000000">
                      <a:alpha val="43137"/>
                    </a:srgbClr>
                  </a:outerShdw>
                </a:effectLst>
              </a:rPr>
              <a:t> | </a:t>
            </a:r>
            <a:r>
              <a:rPr lang="el-GR" sz="1200" b="1" dirty="0">
                <a:solidFill>
                  <a:schemeClr val="bg1"/>
                </a:solidFill>
                <a:effectLst>
                  <a:outerShdw blurRad="38100" dist="38100" dir="2700000" algn="tl">
                    <a:srgbClr val="000000">
                      <a:alpha val="43137"/>
                    </a:srgbClr>
                  </a:outerShdw>
                </a:effectLst>
              </a:rPr>
              <a:t>ΑΛΙΕΙΑ &amp; ΘΑΛΑΣΣΑ 2014 -2020 </a:t>
            </a:r>
            <a:r>
              <a:rPr lang="el-GR" sz="1200" dirty="0">
                <a:solidFill>
                  <a:schemeClr val="bg1"/>
                </a:solidFill>
                <a:effectLst>
                  <a:outerShdw blurRad="38100" dist="38100" dir="2700000" algn="tl">
                    <a:srgbClr val="000000">
                      <a:alpha val="43137"/>
                    </a:srgbClr>
                  </a:outerShdw>
                </a:effectLst>
              </a:rPr>
              <a:t>| </a:t>
            </a:r>
            <a:r>
              <a:rPr lang="el-GR" sz="1200" dirty="0">
                <a:solidFill>
                  <a:schemeClr val="bg1"/>
                </a:solidFill>
              </a:rPr>
              <a:t>1</a:t>
            </a:r>
            <a:r>
              <a:rPr lang="el-GR" sz="1200" baseline="30000" dirty="0">
                <a:solidFill>
                  <a:schemeClr val="bg1"/>
                </a:solidFill>
              </a:rPr>
              <a:t>Η</a:t>
            </a:r>
            <a:r>
              <a:rPr lang="el-GR" sz="1200" dirty="0">
                <a:solidFill>
                  <a:schemeClr val="bg1"/>
                </a:solidFill>
              </a:rPr>
              <a:t> ΠΡΟΣΚΛΗΣΗ ΠΡΟΤΑΣΕΩΝ ΙΔΙΩΤΙΚΩΝ ΠΑΡΕΜΒΑΣΕΩΝ</a:t>
            </a:r>
            <a:endParaRPr lang="el-GR" sz="1200" dirty="0">
              <a:solidFill>
                <a:schemeClr val="bg1"/>
              </a:solidFill>
              <a:effectLst>
                <a:outerShdw blurRad="38100" dist="38100" dir="2700000" algn="tl">
                  <a:srgbClr val="000000">
                    <a:alpha val="43137"/>
                  </a:srgbClr>
                </a:outerShdw>
              </a:effectLst>
            </a:endParaRPr>
          </a:p>
        </p:txBody>
      </p:sp>
      <p:pic>
        <p:nvPicPr>
          <p:cNvPr id="31" name="25 - Εικόνα" descr="ESPA1420_rgb">
            <a:extLst>
              <a:ext uri="{FF2B5EF4-FFF2-40B4-BE49-F238E27FC236}">
                <a16:creationId xmlns:a16="http://schemas.microsoft.com/office/drawing/2014/main" id="{CBBDADD3-A007-4E69-9650-4673F8A79C4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2349" y="6285102"/>
            <a:ext cx="324317" cy="194590"/>
          </a:xfrm>
          <a:prstGeom prst="rect">
            <a:avLst/>
          </a:prstGeom>
          <a:noFill/>
          <a:ln>
            <a:noFill/>
          </a:ln>
        </p:spPr>
      </p:pic>
      <p:pic>
        <p:nvPicPr>
          <p:cNvPr id="32" name="Εικόνα 31">
            <a:extLst>
              <a:ext uri="{FF2B5EF4-FFF2-40B4-BE49-F238E27FC236}">
                <a16:creationId xmlns:a16="http://schemas.microsoft.com/office/drawing/2014/main" id="{7C8688D1-EC2A-4BEB-98C6-418AFB4E68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17916" y="6221418"/>
            <a:ext cx="586423" cy="321958"/>
          </a:xfrm>
          <a:prstGeom prst="rect">
            <a:avLst/>
          </a:prstGeom>
        </p:spPr>
      </p:pic>
      <p:pic>
        <p:nvPicPr>
          <p:cNvPr id="33" name="Εικόνα 32">
            <a:extLst>
              <a:ext uri="{FF2B5EF4-FFF2-40B4-BE49-F238E27FC236}">
                <a16:creationId xmlns:a16="http://schemas.microsoft.com/office/drawing/2014/main" id="{333A497F-9FAC-4440-8171-4DCE00A5D242}"/>
              </a:ext>
            </a:extLst>
          </p:cNvPr>
          <p:cNvPicPr>
            <a:picLocks noChangeAspect="1"/>
          </p:cNvPicPr>
          <p:nvPr/>
        </p:nvPicPr>
        <p:blipFill rotWithShape="1">
          <a:blip r:embed="rId7"/>
          <a:srcRect l="29525" t="16669" r="61025" b="69540"/>
          <a:stretch/>
        </p:blipFill>
        <p:spPr>
          <a:xfrm>
            <a:off x="7489553" y="6195922"/>
            <a:ext cx="454329" cy="372950"/>
          </a:xfrm>
          <a:prstGeom prst="rect">
            <a:avLst/>
          </a:prstGeom>
        </p:spPr>
      </p:pic>
      <p:pic>
        <p:nvPicPr>
          <p:cNvPr id="34" name="Εικόνα 33">
            <a:extLst>
              <a:ext uri="{FF2B5EF4-FFF2-40B4-BE49-F238E27FC236}">
                <a16:creationId xmlns:a16="http://schemas.microsoft.com/office/drawing/2014/main" id="{B1D133B4-2692-41A7-B753-4D87DE8F91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54306" y="6278678"/>
            <a:ext cx="890613" cy="207441"/>
          </a:xfrm>
          <a:prstGeom prst="rect">
            <a:avLst/>
          </a:prstGeom>
        </p:spPr>
      </p:pic>
      <p:cxnSp>
        <p:nvCxnSpPr>
          <p:cNvPr id="35" name="Straight Connector 21">
            <a:extLst>
              <a:ext uri="{FF2B5EF4-FFF2-40B4-BE49-F238E27FC236}">
                <a16:creationId xmlns:a16="http://schemas.microsoft.com/office/drawing/2014/main" id="{D3828E99-E310-49E5-BB0E-89993D3CB87F}"/>
              </a:ext>
            </a:extLst>
          </p:cNvPr>
          <p:cNvCxnSpPr>
            <a:cxnSpLocks/>
          </p:cNvCxnSpPr>
          <p:nvPr/>
        </p:nvCxnSpPr>
        <p:spPr>
          <a:xfrm flipV="1">
            <a:off x="3071664" y="1743805"/>
            <a:ext cx="7596336" cy="12898"/>
          </a:xfrm>
          <a:prstGeom prst="line">
            <a:avLst/>
          </a:prstGeom>
          <a:ln w="1270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pic>
        <p:nvPicPr>
          <p:cNvPr id="37" name="Picture 2" descr="\\192.168.1.11\data\0 ΑΞΟΝΑΣ 4  LEADER\LOGO ANOL\logo anol.JPG">
            <a:extLst>
              <a:ext uri="{FF2B5EF4-FFF2-40B4-BE49-F238E27FC236}">
                <a16:creationId xmlns:a16="http://schemas.microsoft.com/office/drawing/2014/main" id="{73AB5DC3-D983-4597-BB26-EDB891A2A303}"/>
              </a:ext>
            </a:extLst>
          </p:cNvPr>
          <p:cNvPicPr>
            <a:picLocks noChangeAspect="1" noChangeArrowheads="1"/>
          </p:cNvPicPr>
          <p:nvPr/>
        </p:nvPicPr>
        <p:blipFill>
          <a:blip r:embed="rId9" cstate="print"/>
          <a:srcRect l="-8044" t="5434" r="-3983" b="-8614"/>
          <a:stretch>
            <a:fillRect/>
          </a:stretch>
        </p:blipFill>
        <p:spPr bwMode="auto">
          <a:xfrm>
            <a:off x="2139717" y="179599"/>
            <a:ext cx="704200" cy="672191"/>
          </a:xfrm>
          <a:prstGeom prst="rect">
            <a:avLst/>
          </a:prstGeom>
          <a:noFill/>
          <a:ln w="9525">
            <a:noFill/>
            <a:miter lim="800000"/>
            <a:headEnd/>
            <a:tailEnd/>
          </a:ln>
          <a:effectLst>
            <a:softEdge rad="31750"/>
          </a:effectLst>
        </p:spPr>
      </p:pic>
      <p:sp>
        <p:nvSpPr>
          <p:cNvPr id="23" name="Ορθογώνιο 22">
            <a:extLst>
              <a:ext uri="{FF2B5EF4-FFF2-40B4-BE49-F238E27FC236}">
                <a16:creationId xmlns:a16="http://schemas.microsoft.com/office/drawing/2014/main" id="{58FFBF80-75CE-48FF-B44E-D963877BBBB3}"/>
              </a:ext>
            </a:extLst>
          </p:cNvPr>
          <p:cNvSpPr/>
          <p:nvPr/>
        </p:nvSpPr>
        <p:spPr>
          <a:xfrm>
            <a:off x="10281653" y="4293096"/>
            <a:ext cx="386348" cy="110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Subtitle 2"/>
          <p:cNvSpPr txBox="1">
            <a:spLocks/>
          </p:cNvSpPr>
          <p:nvPr/>
        </p:nvSpPr>
        <p:spPr>
          <a:xfrm>
            <a:off x="2238349" y="2214554"/>
            <a:ext cx="7678612" cy="38067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047DC8"/>
              </a:buClr>
              <a:buSzPct val="120000"/>
              <a:buFont typeface="Arial" panose="020B0604020202020204" pitchFamily="34" charset="0"/>
              <a:buChar char="•"/>
            </a:pPr>
            <a:r>
              <a:rPr lang="el-GR" sz="2000" dirty="0">
                <a:effectLst>
                  <a:outerShdw blurRad="38100" dist="38100" dir="2700000" algn="tl">
                    <a:srgbClr val="000000">
                      <a:alpha val="43137"/>
                    </a:srgbClr>
                  </a:outerShdw>
                </a:effectLst>
              </a:rPr>
              <a:t>Βεβαίωση Χρήσης γης, </a:t>
            </a:r>
            <a:r>
              <a:rPr lang="el-GR" sz="1800" dirty="0"/>
              <a:t>για την προβλεπόμενη θέση εγκατάστασης της επένδυσης</a:t>
            </a:r>
            <a:endParaRPr lang="el-GR" sz="2000" dirty="0">
              <a:effectLst>
                <a:outerShdw blurRad="38100" dist="38100" dir="2700000" algn="tl">
                  <a:srgbClr val="000000">
                    <a:alpha val="43137"/>
                  </a:srgbClr>
                </a:outerShdw>
              </a:effectLst>
            </a:endParaRPr>
          </a:p>
          <a:p>
            <a:pPr marL="342900" indent="-342900" algn="l">
              <a:buClr>
                <a:srgbClr val="047DC8"/>
              </a:buClr>
              <a:buSzPct val="120000"/>
              <a:buFont typeface="Arial" panose="020B0604020202020204" pitchFamily="34" charset="0"/>
              <a:buChar char="•"/>
            </a:pPr>
            <a:r>
              <a:rPr lang="el-GR" sz="2000" dirty="0">
                <a:effectLst>
                  <a:outerShdw blurRad="38100" dist="38100" dir="2700000" algn="tl">
                    <a:srgbClr val="000000">
                      <a:alpha val="43137"/>
                    </a:srgbClr>
                  </a:outerShdw>
                </a:effectLst>
              </a:rPr>
              <a:t>Χάρτης εντοπισμού θέσης</a:t>
            </a:r>
            <a:r>
              <a:rPr lang="el-GR" sz="2000" dirty="0"/>
              <a:t>, </a:t>
            </a:r>
            <a:r>
              <a:rPr lang="el-GR" sz="1800" dirty="0"/>
              <a:t>στην οποία προβλέπεται η υλοποίηση της πρότασης</a:t>
            </a:r>
          </a:p>
          <a:p>
            <a:pPr marL="342900" indent="-342900" algn="l">
              <a:buClr>
                <a:srgbClr val="047DC8"/>
              </a:buClr>
              <a:buSzPct val="120000"/>
              <a:buFont typeface="Arial" panose="020B0604020202020204" pitchFamily="34" charset="0"/>
              <a:buChar char="•"/>
            </a:pPr>
            <a:r>
              <a:rPr lang="el-GR" sz="2000" dirty="0">
                <a:effectLst>
                  <a:outerShdw blurRad="38100" dist="38100" dir="2700000" algn="tl">
                    <a:srgbClr val="000000">
                      <a:alpha val="43137"/>
                    </a:srgbClr>
                  </a:outerShdw>
                </a:effectLst>
              </a:rPr>
              <a:t>Φωτογραφική τεκμηρίωση</a:t>
            </a:r>
            <a:r>
              <a:rPr lang="el-GR" sz="1800" dirty="0"/>
              <a:t>, </a:t>
            </a:r>
            <a:r>
              <a:rPr lang="el-GR" sz="1800" dirty="0">
                <a:latin typeface="Calibri" panose="020F0502020204030204" pitchFamily="34" charset="0"/>
                <a:ea typeface="Calibri" panose="020F0502020204030204" pitchFamily="34" charset="0"/>
                <a:cs typeface="Calibri" panose="020F0502020204030204" pitchFamily="34" charset="0"/>
              </a:rPr>
              <a:t>προσκομίζεται φωτογραφικό υλικό όπου αποτυπώνεται αναλυτικά η υφιστάμενη κατάσταση του προτεινόμενου έργου ή του χώρου όπου πρόκειται να υλοποιηθεί</a:t>
            </a:r>
            <a:endParaRPr lang="el-GR" sz="1800" dirty="0">
              <a:latin typeface="Calibri" panose="020F0502020204030204" pitchFamily="34" charset="0"/>
              <a:cs typeface="Calibri" panose="020F0502020204030204" pitchFamily="34" charset="0"/>
            </a:endParaRPr>
          </a:p>
          <a:p>
            <a:pPr marL="342900" indent="-342900" algn="l">
              <a:buClr>
                <a:srgbClr val="047DC8"/>
              </a:buClr>
              <a:buSzPct val="120000"/>
              <a:buFont typeface="Arial" panose="020B0604020202020204" pitchFamily="34" charset="0"/>
              <a:buChar char="•"/>
            </a:pPr>
            <a:r>
              <a:rPr lang="el-GR" sz="2000" dirty="0">
                <a:effectLst>
                  <a:outerShdw blurRad="38100" dist="38100" dir="2700000" algn="tl">
                    <a:srgbClr val="000000">
                      <a:alpha val="43137"/>
                    </a:srgbClr>
                  </a:outerShdw>
                </a:effectLst>
              </a:rPr>
              <a:t>Αποδεικτικά κατοχής – χρήσης </a:t>
            </a:r>
            <a:r>
              <a:rPr lang="el-GR" sz="1800" dirty="0"/>
              <a:t>του ακινήτου</a:t>
            </a:r>
          </a:p>
          <a:p>
            <a:pPr marL="342900" indent="-342900" algn="l">
              <a:buClr>
                <a:srgbClr val="047DC8"/>
              </a:buClr>
              <a:buSzPct val="120000"/>
              <a:buFont typeface="Arial" panose="020B0604020202020204" pitchFamily="34" charset="0"/>
              <a:buChar char="•"/>
            </a:pPr>
            <a:r>
              <a:rPr lang="el-GR" sz="2000" dirty="0">
                <a:effectLst>
                  <a:outerShdw blurRad="38100" dist="38100" dir="2700000" algn="tl">
                    <a:srgbClr val="000000">
                      <a:alpha val="43137"/>
                    </a:srgbClr>
                  </a:outerShdw>
                </a:effectLst>
              </a:rPr>
              <a:t>ΦΕΚ Παραδοσιακού οικισμού, Πράξη χαρακτηρισμού κτηρίου </a:t>
            </a:r>
            <a:r>
              <a:rPr lang="el-GR" sz="1600" dirty="0"/>
              <a:t>ως διατηρητέο</a:t>
            </a:r>
          </a:p>
          <a:p>
            <a:pPr marL="342900" indent="-342900" algn="l">
              <a:buClr>
                <a:srgbClr val="047DC8"/>
              </a:buClr>
              <a:buSzPct val="120000"/>
              <a:buFont typeface="Arial" panose="020B0604020202020204" pitchFamily="34" charset="0"/>
              <a:buChar char="•"/>
            </a:pPr>
            <a:endParaRPr lang="el-GR" sz="1800" dirty="0"/>
          </a:p>
        </p:txBody>
      </p:sp>
      <p:sp>
        <p:nvSpPr>
          <p:cNvPr id="26" name="11 - TextBox">
            <a:extLst>
              <a:ext uri="{FF2B5EF4-FFF2-40B4-BE49-F238E27FC236}">
                <a16:creationId xmlns:a16="http://schemas.microsoft.com/office/drawing/2014/main" id="{F852EE0D-2086-49A0-B96E-3079E6A50FF2}"/>
              </a:ext>
            </a:extLst>
          </p:cNvPr>
          <p:cNvSpPr txBox="1"/>
          <p:nvPr/>
        </p:nvSpPr>
        <p:spPr>
          <a:xfrm>
            <a:off x="2772614" y="1124744"/>
            <a:ext cx="7643866" cy="589072"/>
          </a:xfrm>
          <a:prstGeom prst="rect">
            <a:avLst/>
          </a:prstGeom>
          <a:noFill/>
        </p:spPr>
        <p:txBody>
          <a:bodyPr wrap="square" rtlCol="0">
            <a:spAutoFit/>
          </a:bodyPr>
          <a:lstStyle/>
          <a:p>
            <a:pPr algn="r">
              <a:lnSpc>
                <a:spcPct val="150000"/>
              </a:lnSpc>
            </a:pPr>
            <a:r>
              <a:rPr lang="el-GR" sz="2400" dirty="0"/>
              <a:t>Τεχνικά στοιχεία φακέλου </a:t>
            </a:r>
            <a:r>
              <a:rPr lang="el-GR" sz="1600" dirty="0"/>
              <a:t>(όσα κατά περίπτωση απαιτούνται)</a:t>
            </a:r>
          </a:p>
        </p:txBody>
      </p:sp>
    </p:spTree>
    <p:extLst>
      <p:ext uri="{BB962C8B-B14F-4D97-AF65-F5344CB8AC3E}">
        <p14:creationId xmlns:p14="http://schemas.microsoft.com/office/powerpoint/2010/main" val="102734164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Rectangle 11">
            <a:extLst>
              <a:ext uri="{FF2B5EF4-FFF2-40B4-BE49-F238E27FC236}">
                <a16:creationId xmlns:a16="http://schemas.microsoft.com/office/drawing/2014/main" id="{2D3B0F4F-A8C1-4D3D-83B6-D83EE7CDBE04}"/>
              </a:ext>
            </a:extLst>
          </p:cNvPr>
          <p:cNvSpPr/>
          <p:nvPr/>
        </p:nvSpPr>
        <p:spPr>
          <a:xfrm>
            <a:off x="2881290" y="357167"/>
            <a:ext cx="7786710" cy="428605"/>
          </a:xfrm>
          <a:prstGeom prst="rect">
            <a:avLst/>
          </a:prstGeom>
          <a:solidFill>
            <a:srgbClr val="11B0E9"/>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Rectangle 22"/>
          <p:cNvSpPr/>
          <p:nvPr/>
        </p:nvSpPr>
        <p:spPr>
          <a:xfrm rot="10800000">
            <a:off x="1512888" y="1982417"/>
            <a:ext cx="9144000" cy="4171002"/>
          </a:xfrm>
          <a:custGeom>
            <a:avLst/>
            <a:gdLst>
              <a:gd name="connsiteX0" fmla="*/ 0 w 9144000"/>
              <a:gd name="connsiteY0" fmla="*/ 0 h 4171002"/>
              <a:gd name="connsiteX1" fmla="*/ 9144000 w 9144000"/>
              <a:gd name="connsiteY1" fmla="*/ 0 h 4171002"/>
              <a:gd name="connsiteX2" fmla="*/ 9144000 w 9144000"/>
              <a:gd name="connsiteY2" fmla="*/ 4171002 h 4171002"/>
              <a:gd name="connsiteX3" fmla="*/ 0 w 9144000"/>
              <a:gd name="connsiteY3" fmla="*/ 4171002 h 4171002"/>
              <a:gd name="connsiteX4" fmla="*/ 0 w 9144000"/>
              <a:gd name="connsiteY4" fmla="*/ 0 h 4171002"/>
              <a:gd name="connsiteX0" fmla="*/ 0 w 9144000"/>
              <a:gd name="connsiteY0" fmla="*/ 0 h 4171002"/>
              <a:gd name="connsiteX1" fmla="*/ 9144000 w 9144000"/>
              <a:gd name="connsiteY1" fmla="*/ 0 h 4171002"/>
              <a:gd name="connsiteX2" fmla="*/ 6183086 w 9144000"/>
              <a:gd name="connsiteY2" fmla="*/ 4171002 h 4171002"/>
              <a:gd name="connsiteX3" fmla="*/ 0 w 9144000"/>
              <a:gd name="connsiteY3" fmla="*/ 4171002 h 4171002"/>
              <a:gd name="connsiteX4" fmla="*/ 0 w 9144000"/>
              <a:gd name="connsiteY4" fmla="*/ 0 h 417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171002">
                <a:moveTo>
                  <a:pt x="0" y="0"/>
                </a:moveTo>
                <a:lnTo>
                  <a:pt x="9144000" y="0"/>
                </a:lnTo>
                <a:lnTo>
                  <a:pt x="6183086" y="4171002"/>
                </a:lnTo>
                <a:lnTo>
                  <a:pt x="0" y="4171002"/>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Εικόνα 14">
            <a:extLst>
              <a:ext uri="{FF2B5EF4-FFF2-40B4-BE49-F238E27FC236}">
                <a16:creationId xmlns:a16="http://schemas.microsoft.com/office/drawing/2014/main" id="{3E0643B2-75DD-4BBD-A949-252D7077B0E7}"/>
              </a:ext>
            </a:extLst>
          </p:cNvPr>
          <p:cNvPicPr>
            <a:picLocks noChangeAspect="1"/>
          </p:cNvPicPr>
          <p:nvPr/>
        </p:nvPicPr>
        <p:blipFill rotWithShape="1">
          <a:blip r:embed="rId4"/>
          <a:srcRect l="51394" t="26661" r="25751" b="25654"/>
          <a:stretch/>
        </p:blipFill>
        <p:spPr>
          <a:xfrm rot="10800000">
            <a:off x="8786513" y="970828"/>
            <a:ext cx="1866249" cy="2190215"/>
          </a:xfrm>
          <a:prstGeom prst="rect">
            <a:avLst/>
          </a:prstGeom>
          <a:effectLst>
            <a:reflection blurRad="6350" stA="50000" endA="300" endPos="90000" dir="5400000" sy="-100000" algn="bl" rotWithShape="0"/>
          </a:effectLst>
        </p:spPr>
      </p:pic>
      <p:sp>
        <p:nvSpPr>
          <p:cNvPr id="19" name="Ορθογώνιο 18">
            <a:extLst>
              <a:ext uri="{FF2B5EF4-FFF2-40B4-BE49-F238E27FC236}">
                <a16:creationId xmlns:a16="http://schemas.microsoft.com/office/drawing/2014/main" id="{BACFD4F7-09F1-4DA7-88A6-29C0FDA9F878}"/>
              </a:ext>
            </a:extLst>
          </p:cNvPr>
          <p:cNvSpPr/>
          <p:nvPr/>
        </p:nvSpPr>
        <p:spPr>
          <a:xfrm>
            <a:off x="8736917" y="964405"/>
            <a:ext cx="1931084" cy="1068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5">
            <a:extLst>
              <a:ext uri="{FF2B5EF4-FFF2-40B4-BE49-F238E27FC236}">
                <a16:creationId xmlns:a16="http://schemas.microsoft.com/office/drawing/2014/main" id="{81F048CD-76B9-44C2-AB0A-F23B96257FE6}"/>
              </a:ext>
            </a:extLst>
          </p:cNvPr>
          <p:cNvSpPr/>
          <p:nvPr/>
        </p:nvSpPr>
        <p:spPr>
          <a:xfrm>
            <a:off x="8700906" y="1980092"/>
            <a:ext cx="1965006" cy="114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Rectangle 8"/>
          <p:cNvSpPr/>
          <p:nvPr/>
        </p:nvSpPr>
        <p:spPr>
          <a:xfrm>
            <a:off x="1524000" y="6591300"/>
            <a:ext cx="9144000" cy="266700"/>
          </a:xfrm>
          <a:prstGeom prst="rect">
            <a:avLst/>
          </a:prstGeom>
          <a:solidFill>
            <a:srgbClr val="02A4BA"/>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TextBox 9"/>
          <p:cNvSpPr txBox="1"/>
          <p:nvPr/>
        </p:nvSpPr>
        <p:spPr>
          <a:xfrm>
            <a:off x="1793615" y="6585408"/>
            <a:ext cx="8604770" cy="276999"/>
          </a:xfrm>
          <a:prstGeom prst="rect">
            <a:avLst/>
          </a:prstGeom>
          <a:noFill/>
        </p:spPr>
        <p:txBody>
          <a:bodyPr wrap="square" rtlCol="0">
            <a:spAutoFit/>
          </a:bodyPr>
          <a:lstStyle/>
          <a:p>
            <a:pPr marL="0" lvl="1"/>
            <a:r>
              <a:rPr lang="el-GR" sz="1200" dirty="0">
                <a:solidFill>
                  <a:schemeClr val="bg1"/>
                </a:solidFill>
                <a:effectLst>
                  <a:outerShdw blurRad="38100" dist="38100" dir="2700000" algn="tl">
                    <a:srgbClr val="000000">
                      <a:alpha val="43137"/>
                    </a:srgbClr>
                  </a:outerShdw>
                </a:effectLst>
              </a:rPr>
              <a:t>ΑΝΑΠΤΥΞΙΑΚΗ ΟΛΥΜΠΙΑΣ </a:t>
            </a:r>
            <a:r>
              <a:rPr lang="en-US" sz="1200" dirty="0">
                <a:solidFill>
                  <a:schemeClr val="bg1"/>
                </a:solidFill>
                <a:effectLst>
                  <a:outerShdw blurRad="38100" dist="38100" dir="2700000" algn="tl">
                    <a:srgbClr val="000000">
                      <a:alpha val="43137"/>
                    </a:srgbClr>
                  </a:outerShdw>
                </a:effectLst>
              </a:rPr>
              <a:t>CLLD-LEADER</a:t>
            </a:r>
            <a:r>
              <a:rPr lang="el-GR" sz="1200" dirty="0">
                <a:solidFill>
                  <a:schemeClr val="bg1"/>
                </a:solidFill>
                <a:effectLst>
                  <a:outerShdw blurRad="38100" dist="38100" dir="2700000" algn="tl">
                    <a:srgbClr val="000000">
                      <a:alpha val="43137"/>
                    </a:srgbClr>
                  </a:outerShdw>
                </a:effectLst>
              </a:rPr>
              <a:t> | </a:t>
            </a:r>
            <a:r>
              <a:rPr lang="el-GR" sz="1200" b="1" dirty="0">
                <a:solidFill>
                  <a:schemeClr val="bg1"/>
                </a:solidFill>
                <a:effectLst>
                  <a:outerShdw blurRad="38100" dist="38100" dir="2700000" algn="tl">
                    <a:srgbClr val="000000">
                      <a:alpha val="43137"/>
                    </a:srgbClr>
                  </a:outerShdw>
                </a:effectLst>
              </a:rPr>
              <a:t>ΑΛΙΕΙΑ &amp; ΘΑΛΑΣΣΑ 2014 -2020 </a:t>
            </a:r>
            <a:r>
              <a:rPr lang="el-GR" sz="1200" dirty="0">
                <a:solidFill>
                  <a:schemeClr val="bg1"/>
                </a:solidFill>
                <a:effectLst>
                  <a:outerShdw blurRad="38100" dist="38100" dir="2700000" algn="tl">
                    <a:srgbClr val="000000">
                      <a:alpha val="43137"/>
                    </a:srgbClr>
                  </a:outerShdw>
                </a:effectLst>
              </a:rPr>
              <a:t>| </a:t>
            </a:r>
            <a:r>
              <a:rPr lang="el-GR" sz="1200" dirty="0">
                <a:solidFill>
                  <a:schemeClr val="bg1"/>
                </a:solidFill>
              </a:rPr>
              <a:t>1</a:t>
            </a:r>
            <a:r>
              <a:rPr lang="el-GR" sz="1200" baseline="30000" dirty="0">
                <a:solidFill>
                  <a:schemeClr val="bg1"/>
                </a:solidFill>
              </a:rPr>
              <a:t>Η</a:t>
            </a:r>
            <a:r>
              <a:rPr lang="el-GR" sz="1200" dirty="0">
                <a:solidFill>
                  <a:schemeClr val="bg1"/>
                </a:solidFill>
              </a:rPr>
              <a:t> ΠΡΟΣΚΛΗΣΗ ΠΡΟΤΑΣΕΩΝ ΙΔΙΩΤΙΚΩΝ ΠΑΡΕΜΒΑΣΕΩΝ</a:t>
            </a:r>
            <a:endParaRPr lang="el-GR" sz="1200" dirty="0">
              <a:solidFill>
                <a:schemeClr val="bg1"/>
              </a:solidFill>
              <a:effectLst>
                <a:outerShdw blurRad="38100" dist="38100" dir="2700000" algn="tl">
                  <a:srgbClr val="000000">
                    <a:alpha val="43137"/>
                  </a:srgbClr>
                </a:outerShdw>
              </a:effectLst>
            </a:endParaRPr>
          </a:p>
        </p:txBody>
      </p:sp>
      <p:sp>
        <p:nvSpPr>
          <p:cNvPr id="30" name="11 - TextBox">
            <a:extLst>
              <a:ext uri="{FF2B5EF4-FFF2-40B4-BE49-F238E27FC236}">
                <a16:creationId xmlns:a16="http://schemas.microsoft.com/office/drawing/2014/main" id="{C2BD1C19-9198-466B-9922-A4BA62812061}"/>
              </a:ext>
            </a:extLst>
          </p:cNvPr>
          <p:cNvSpPr txBox="1"/>
          <p:nvPr/>
        </p:nvSpPr>
        <p:spPr>
          <a:xfrm>
            <a:off x="2772614" y="1124744"/>
            <a:ext cx="7643866" cy="589072"/>
          </a:xfrm>
          <a:prstGeom prst="rect">
            <a:avLst/>
          </a:prstGeom>
          <a:noFill/>
        </p:spPr>
        <p:txBody>
          <a:bodyPr wrap="square" rtlCol="0">
            <a:spAutoFit/>
          </a:bodyPr>
          <a:lstStyle/>
          <a:p>
            <a:pPr algn="r">
              <a:lnSpc>
                <a:spcPct val="150000"/>
              </a:lnSpc>
            </a:pPr>
            <a:r>
              <a:rPr lang="el-GR" sz="2400" dirty="0"/>
              <a:t>Τεχνικά στοιχεία φακέλου </a:t>
            </a:r>
            <a:r>
              <a:rPr lang="el-GR" sz="1600" dirty="0"/>
              <a:t>(όσα κατά περίπτωση απαιτούνται)</a:t>
            </a:r>
          </a:p>
        </p:txBody>
      </p:sp>
      <p:pic>
        <p:nvPicPr>
          <p:cNvPr id="31" name="25 - Εικόνα" descr="ESPA1420_rgb">
            <a:extLst>
              <a:ext uri="{FF2B5EF4-FFF2-40B4-BE49-F238E27FC236}">
                <a16:creationId xmlns:a16="http://schemas.microsoft.com/office/drawing/2014/main" id="{CBBDADD3-A007-4E69-9650-4673F8A79C4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2349" y="6285102"/>
            <a:ext cx="324317" cy="194590"/>
          </a:xfrm>
          <a:prstGeom prst="rect">
            <a:avLst/>
          </a:prstGeom>
          <a:noFill/>
          <a:ln>
            <a:noFill/>
          </a:ln>
        </p:spPr>
      </p:pic>
      <p:pic>
        <p:nvPicPr>
          <p:cNvPr id="32" name="Εικόνα 31">
            <a:extLst>
              <a:ext uri="{FF2B5EF4-FFF2-40B4-BE49-F238E27FC236}">
                <a16:creationId xmlns:a16="http://schemas.microsoft.com/office/drawing/2014/main" id="{7C8688D1-EC2A-4BEB-98C6-418AFB4E68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17916" y="6221418"/>
            <a:ext cx="586423" cy="321958"/>
          </a:xfrm>
          <a:prstGeom prst="rect">
            <a:avLst/>
          </a:prstGeom>
        </p:spPr>
      </p:pic>
      <p:pic>
        <p:nvPicPr>
          <p:cNvPr id="33" name="Εικόνα 32">
            <a:extLst>
              <a:ext uri="{FF2B5EF4-FFF2-40B4-BE49-F238E27FC236}">
                <a16:creationId xmlns:a16="http://schemas.microsoft.com/office/drawing/2014/main" id="{333A497F-9FAC-4440-8171-4DCE00A5D242}"/>
              </a:ext>
            </a:extLst>
          </p:cNvPr>
          <p:cNvPicPr>
            <a:picLocks noChangeAspect="1"/>
          </p:cNvPicPr>
          <p:nvPr/>
        </p:nvPicPr>
        <p:blipFill rotWithShape="1">
          <a:blip r:embed="rId7"/>
          <a:srcRect l="29525" t="16669" r="61025" b="69540"/>
          <a:stretch/>
        </p:blipFill>
        <p:spPr>
          <a:xfrm>
            <a:off x="7489553" y="6195922"/>
            <a:ext cx="454329" cy="372950"/>
          </a:xfrm>
          <a:prstGeom prst="rect">
            <a:avLst/>
          </a:prstGeom>
        </p:spPr>
      </p:pic>
      <p:pic>
        <p:nvPicPr>
          <p:cNvPr id="34" name="Εικόνα 33">
            <a:extLst>
              <a:ext uri="{FF2B5EF4-FFF2-40B4-BE49-F238E27FC236}">
                <a16:creationId xmlns:a16="http://schemas.microsoft.com/office/drawing/2014/main" id="{B1D133B4-2692-41A7-B753-4D87DE8F91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54306" y="6278678"/>
            <a:ext cx="890613" cy="207441"/>
          </a:xfrm>
          <a:prstGeom prst="rect">
            <a:avLst/>
          </a:prstGeom>
        </p:spPr>
      </p:pic>
      <p:cxnSp>
        <p:nvCxnSpPr>
          <p:cNvPr id="35" name="Straight Connector 21">
            <a:extLst>
              <a:ext uri="{FF2B5EF4-FFF2-40B4-BE49-F238E27FC236}">
                <a16:creationId xmlns:a16="http://schemas.microsoft.com/office/drawing/2014/main" id="{D3828E99-E310-49E5-BB0E-89993D3CB87F}"/>
              </a:ext>
            </a:extLst>
          </p:cNvPr>
          <p:cNvCxnSpPr>
            <a:cxnSpLocks/>
          </p:cNvCxnSpPr>
          <p:nvPr/>
        </p:nvCxnSpPr>
        <p:spPr>
          <a:xfrm flipV="1">
            <a:off x="3071664" y="1743805"/>
            <a:ext cx="7596336" cy="12898"/>
          </a:xfrm>
          <a:prstGeom prst="line">
            <a:avLst/>
          </a:prstGeom>
          <a:ln w="1270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pic>
        <p:nvPicPr>
          <p:cNvPr id="37" name="Picture 2" descr="\\192.168.1.11\data\0 ΑΞΟΝΑΣ 4  LEADER\LOGO ANOL\logo anol.JPG">
            <a:extLst>
              <a:ext uri="{FF2B5EF4-FFF2-40B4-BE49-F238E27FC236}">
                <a16:creationId xmlns:a16="http://schemas.microsoft.com/office/drawing/2014/main" id="{73AB5DC3-D983-4597-BB26-EDB891A2A303}"/>
              </a:ext>
            </a:extLst>
          </p:cNvPr>
          <p:cNvPicPr>
            <a:picLocks noChangeAspect="1" noChangeArrowheads="1"/>
          </p:cNvPicPr>
          <p:nvPr/>
        </p:nvPicPr>
        <p:blipFill>
          <a:blip r:embed="rId9" cstate="print"/>
          <a:srcRect l="-8044" t="5434" r="-3983" b="-8614"/>
          <a:stretch>
            <a:fillRect/>
          </a:stretch>
        </p:blipFill>
        <p:spPr bwMode="auto">
          <a:xfrm>
            <a:off x="2139717" y="179599"/>
            <a:ext cx="704200" cy="672191"/>
          </a:xfrm>
          <a:prstGeom prst="rect">
            <a:avLst/>
          </a:prstGeom>
          <a:noFill/>
          <a:ln w="9525">
            <a:noFill/>
            <a:miter lim="800000"/>
            <a:headEnd/>
            <a:tailEnd/>
          </a:ln>
          <a:effectLst>
            <a:softEdge rad="31750"/>
          </a:effectLst>
        </p:spPr>
      </p:pic>
      <p:sp>
        <p:nvSpPr>
          <p:cNvPr id="23" name="Ορθογώνιο 22">
            <a:extLst>
              <a:ext uri="{FF2B5EF4-FFF2-40B4-BE49-F238E27FC236}">
                <a16:creationId xmlns:a16="http://schemas.microsoft.com/office/drawing/2014/main" id="{58FFBF80-75CE-48FF-B44E-D963877BBBB3}"/>
              </a:ext>
            </a:extLst>
          </p:cNvPr>
          <p:cNvSpPr/>
          <p:nvPr/>
        </p:nvSpPr>
        <p:spPr>
          <a:xfrm>
            <a:off x="10281653" y="4293096"/>
            <a:ext cx="386348" cy="110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Subtitle 2"/>
          <p:cNvSpPr txBox="1">
            <a:spLocks/>
          </p:cNvSpPr>
          <p:nvPr/>
        </p:nvSpPr>
        <p:spPr>
          <a:xfrm>
            <a:off x="2238350" y="2527854"/>
            <a:ext cx="7475439" cy="2917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Clr>
                <a:srgbClr val="047DC8"/>
              </a:buClr>
              <a:buSzPct val="120000"/>
              <a:buFont typeface="Arial" panose="020B0604020202020204" pitchFamily="34" charset="0"/>
              <a:buChar char="•"/>
            </a:pPr>
            <a:r>
              <a:rPr lang="el-GR" sz="2000" dirty="0">
                <a:effectLst>
                  <a:outerShdw blurRad="38100" dist="38100" dir="2700000" algn="tl">
                    <a:srgbClr val="000000">
                      <a:alpha val="43137"/>
                    </a:srgbClr>
                  </a:outerShdw>
                </a:effectLst>
              </a:rPr>
              <a:t>Άδειες - Εγκρίσεις </a:t>
            </a:r>
            <a:r>
              <a:rPr lang="el-GR" sz="1800" dirty="0"/>
              <a:t>μελετών   </a:t>
            </a:r>
            <a:r>
              <a:rPr lang="el-GR" sz="2000" dirty="0"/>
              <a:t> </a:t>
            </a:r>
            <a:endParaRPr lang="en-US" sz="2000" dirty="0"/>
          </a:p>
          <a:p>
            <a:pPr marL="742950" lvl="1" indent="-285750" algn="l">
              <a:lnSpc>
                <a:spcPct val="100000"/>
              </a:lnSpc>
              <a:buClr>
                <a:srgbClr val="047DC8"/>
              </a:buClr>
              <a:buSzPct val="120000"/>
              <a:buFont typeface="Wingdings" panose="05000000000000000000" pitchFamily="2" charset="2"/>
              <a:buChar char="ü"/>
            </a:pPr>
            <a:r>
              <a:rPr lang="el-GR" sz="1800" dirty="0"/>
              <a:t>Προσκομίζονται όσες άδειες/εγκρίσεις υπάρχουν για νέες επενδύσεις ή επεκτάσεις/εκσυγχρονισμούς υφιστάμενων  </a:t>
            </a:r>
            <a:endParaRPr lang="en-US" sz="1800" dirty="0"/>
          </a:p>
          <a:p>
            <a:pPr marL="742950" lvl="1" indent="-285750" algn="l">
              <a:lnSpc>
                <a:spcPct val="100000"/>
              </a:lnSpc>
              <a:buClr>
                <a:srgbClr val="047DC8"/>
              </a:buClr>
              <a:buSzPct val="120000"/>
              <a:buFont typeface="Wingdings" panose="05000000000000000000" pitchFamily="2" charset="2"/>
              <a:buChar char="ü"/>
            </a:pPr>
            <a:r>
              <a:rPr lang="el-GR" sz="1800" dirty="0"/>
              <a:t>Σε περίπτωση υφιστάμενων επιχειρήσεων και υποδομών προσκομίζονται υποχρεωτικά οι εξής άδειες σύμφωνα με τις ισχύουσες διατάξεις:</a:t>
            </a:r>
            <a:r>
              <a:rPr lang="el-GR" sz="1800" dirty="0">
                <a:solidFill>
                  <a:srgbClr val="000000"/>
                </a:solidFill>
                <a:latin typeface="Calibri" panose="020F0502020204030204" pitchFamily="34" charset="0"/>
                <a:ea typeface="Calibri" panose="020F0502020204030204" pitchFamily="34" charset="0"/>
                <a:cs typeface="Calibri" panose="020F0502020204030204" pitchFamily="34" charset="0"/>
              </a:rPr>
              <a:t>                                                                                                                                 -   Άδεια λειτουργίας</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   </a:t>
            </a:r>
            <a:r>
              <a:rPr lang="el-GR" sz="1800" dirty="0">
                <a:solidFill>
                  <a:srgbClr val="000000"/>
                </a:solidFill>
                <a:latin typeface="Calibri" panose="020F0502020204030204" pitchFamily="34" charset="0"/>
                <a:ea typeface="Calibri" panose="020F0502020204030204" pitchFamily="34" charset="0"/>
                <a:cs typeface="Calibri" panose="020F0502020204030204" pitchFamily="34" charset="0"/>
              </a:rPr>
              <a:t>Σήμα Ε.Ο.Τ. (για καταλύματα)                                                                                                - </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1800" dirty="0">
                <a:solidFill>
                  <a:srgbClr val="000000"/>
                </a:solidFill>
                <a:latin typeface="Calibri" panose="020F0502020204030204" pitchFamily="34" charset="0"/>
                <a:ea typeface="Calibri" panose="020F0502020204030204" pitchFamily="34" charset="0"/>
                <a:cs typeface="Calibri" panose="020F0502020204030204" pitchFamily="34" charset="0"/>
              </a:rPr>
              <a:t>Άδεια δόμησης, τακτοποιήσεις κλπ.</a:t>
            </a:r>
            <a:endParaRPr lang="el-GR" dirty="0"/>
          </a:p>
        </p:txBody>
      </p:sp>
      <p:sp>
        <p:nvSpPr>
          <p:cNvPr id="21" name="4 - TextBox">
            <a:extLst>
              <a:ext uri="{FF2B5EF4-FFF2-40B4-BE49-F238E27FC236}">
                <a16:creationId xmlns:a16="http://schemas.microsoft.com/office/drawing/2014/main" id="{03249FAC-768C-4917-9756-202FF16A24A1}"/>
              </a:ext>
            </a:extLst>
          </p:cNvPr>
          <p:cNvSpPr txBox="1">
            <a:spLocks noChangeArrowheads="1"/>
          </p:cNvSpPr>
          <p:nvPr/>
        </p:nvSpPr>
        <p:spPr bwMode="auto">
          <a:xfrm>
            <a:off x="2738414" y="428604"/>
            <a:ext cx="7929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l-GR" b="1" dirty="0">
                <a:solidFill>
                  <a:srgbClr val="FFFF00"/>
                </a:solidFill>
                <a:effectLst>
                  <a:outerShdw blurRad="38100" dist="38100" dir="2700000" algn="tl">
                    <a:srgbClr val="000000">
                      <a:alpha val="43137"/>
                    </a:srgbClr>
                  </a:outerShdw>
                </a:effectLst>
                <a:latin typeface="+mn-lt"/>
              </a:rPr>
              <a:t>Β.  </a:t>
            </a:r>
            <a:r>
              <a:rPr lang="el-GR" b="1" dirty="0">
                <a:solidFill>
                  <a:schemeClr val="bg1"/>
                </a:solidFill>
                <a:effectLst>
                  <a:outerShdw blurRad="38100" dist="38100" dir="2700000" algn="tl">
                    <a:srgbClr val="000000">
                      <a:alpha val="43137"/>
                    </a:srgbClr>
                  </a:outerShdw>
                </a:effectLst>
                <a:latin typeface="+mn-lt"/>
              </a:rPr>
              <a:t>Τεχνικά στοιχεία φακέλου</a:t>
            </a:r>
            <a:endParaRPr lang="en-US"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3922002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22"/>
          <p:cNvSpPr/>
          <p:nvPr/>
        </p:nvSpPr>
        <p:spPr>
          <a:xfrm rot="10800000">
            <a:off x="1512888" y="1982417"/>
            <a:ext cx="9144000" cy="4171002"/>
          </a:xfrm>
          <a:custGeom>
            <a:avLst/>
            <a:gdLst>
              <a:gd name="connsiteX0" fmla="*/ 0 w 9144000"/>
              <a:gd name="connsiteY0" fmla="*/ 0 h 4171002"/>
              <a:gd name="connsiteX1" fmla="*/ 9144000 w 9144000"/>
              <a:gd name="connsiteY1" fmla="*/ 0 h 4171002"/>
              <a:gd name="connsiteX2" fmla="*/ 9144000 w 9144000"/>
              <a:gd name="connsiteY2" fmla="*/ 4171002 h 4171002"/>
              <a:gd name="connsiteX3" fmla="*/ 0 w 9144000"/>
              <a:gd name="connsiteY3" fmla="*/ 4171002 h 4171002"/>
              <a:gd name="connsiteX4" fmla="*/ 0 w 9144000"/>
              <a:gd name="connsiteY4" fmla="*/ 0 h 4171002"/>
              <a:gd name="connsiteX0" fmla="*/ 0 w 9144000"/>
              <a:gd name="connsiteY0" fmla="*/ 0 h 4171002"/>
              <a:gd name="connsiteX1" fmla="*/ 9144000 w 9144000"/>
              <a:gd name="connsiteY1" fmla="*/ 0 h 4171002"/>
              <a:gd name="connsiteX2" fmla="*/ 6183086 w 9144000"/>
              <a:gd name="connsiteY2" fmla="*/ 4171002 h 4171002"/>
              <a:gd name="connsiteX3" fmla="*/ 0 w 9144000"/>
              <a:gd name="connsiteY3" fmla="*/ 4171002 h 4171002"/>
              <a:gd name="connsiteX4" fmla="*/ 0 w 9144000"/>
              <a:gd name="connsiteY4" fmla="*/ 0 h 417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171002">
                <a:moveTo>
                  <a:pt x="0" y="0"/>
                </a:moveTo>
                <a:lnTo>
                  <a:pt x="9144000" y="0"/>
                </a:lnTo>
                <a:lnTo>
                  <a:pt x="6183086" y="4171002"/>
                </a:lnTo>
                <a:lnTo>
                  <a:pt x="0" y="4171002"/>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15 - Ορθογώνιο">
            <a:extLst>
              <a:ext uri="{FF2B5EF4-FFF2-40B4-BE49-F238E27FC236}">
                <a16:creationId xmlns:a16="http://schemas.microsoft.com/office/drawing/2014/main" id="{1C2932F5-AD72-4DA8-B3BC-3B3B0239973B}"/>
              </a:ext>
            </a:extLst>
          </p:cNvPr>
          <p:cNvSpPr/>
          <p:nvPr/>
        </p:nvSpPr>
        <p:spPr>
          <a:xfrm>
            <a:off x="2203763" y="5112436"/>
            <a:ext cx="7713199" cy="786499"/>
          </a:xfrm>
          <a:prstGeom prst="rect">
            <a:avLst/>
          </a:prstGeom>
          <a:solidFill>
            <a:srgbClr val="32CEB0"/>
          </a:solidFill>
          <a:ln>
            <a:solidFill>
              <a:srgbClr val="32CEB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5" name="Rectangle 11">
            <a:extLst>
              <a:ext uri="{FF2B5EF4-FFF2-40B4-BE49-F238E27FC236}">
                <a16:creationId xmlns:a16="http://schemas.microsoft.com/office/drawing/2014/main" id="{2D3B0F4F-A8C1-4D3D-83B6-D83EE7CDBE04}"/>
              </a:ext>
            </a:extLst>
          </p:cNvPr>
          <p:cNvSpPr/>
          <p:nvPr/>
        </p:nvSpPr>
        <p:spPr>
          <a:xfrm>
            <a:off x="2881290" y="357167"/>
            <a:ext cx="7786710" cy="428605"/>
          </a:xfrm>
          <a:prstGeom prst="rect">
            <a:avLst/>
          </a:prstGeom>
          <a:solidFill>
            <a:srgbClr val="11B0E9"/>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5" name="Εικόνα 14">
            <a:extLst>
              <a:ext uri="{FF2B5EF4-FFF2-40B4-BE49-F238E27FC236}">
                <a16:creationId xmlns:a16="http://schemas.microsoft.com/office/drawing/2014/main" id="{3E0643B2-75DD-4BBD-A949-252D7077B0E7}"/>
              </a:ext>
            </a:extLst>
          </p:cNvPr>
          <p:cNvPicPr>
            <a:picLocks noChangeAspect="1"/>
          </p:cNvPicPr>
          <p:nvPr/>
        </p:nvPicPr>
        <p:blipFill rotWithShape="1">
          <a:blip r:embed="rId4"/>
          <a:srcRect l="51394" t="26661" r="25751" b="25654"/>
          <a:stretch/>
        </p:blipFill>
        <p:spPr>
          <a:xfrm rot="10800000">
            <a:off x="8786513" y="970828"/>
            <a:ext cx="1866249" cy="2190215"/>
          </a:xfrm>
          <a:prstGeom prst="rect">
            <a:avLst/>
          </a:prstGeom>
          <a:effectLst>
            <a:reflection blurRad="6350" stA="50000" endA="300" endPos="90000" dir="5400000" sy="-100000" algn="bl" rotWithShape="0"/>
          </a:effectLst>
        </p:spPr>
      </p:pic>
      <p:sp>
        <p:nvSpPr>
          <p:cNvPr id="19" name="Ορθογώνιο 18">
            <a:extLst>
              <a:ext uri="{FF2B5EF4-FFF2-40B4-BE49-F238E27FC236}">
                <a16:creationId xmlns:a16="http://schemas.microsoft.com/office/drawing/2014/main" id="{BACFD4F7-09F1-4DA7-88A6-29C0FDA9F878}"/>
              </a:ext>
            </a:extLst>
          </p:cNvPr>
          <p:cNvSpPr/>
          <p:nvPr/>
        </p:nvSpPr>
        <p:spPr>
          <a:xfrm>
            <a:off x="8736917" y="964405"/>
            <a:ext cx="1931084" cy="1068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5">
            <a:extLst>
              <a:ext uri="{FF2B5EF4-FFF2-40B4-BE49-F238E27FC236}">
                <a16:creationId xmlns:a16="http://schemas.microsoft.com/office/drawing/2014/main" id="{81F048CD-76B9-44C2-AB0A-F23B96257FE6}"/>
              </a:ext>
            </a:extLst>
          </p:cNvPr>
          <p:cNvSpPr/>
          <p:nvPr/>
        </p:nvSpPr>
        <p:spPr>
          <a:xfrm>
            <a:off x="8700906" y="1980092"/>
            <a:ext cx="1965006" cy="114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Rectangle 8"/>
          <p:cNvSpPr/>
          <p:nvPr/>
        </p:nvSpPr>
        <p:spPr>
          <a:xfrm>
            <a:off x="1524000" y="6591300"/>
            <a:ext cx="9144000" cy="266700"/>
          </a:xfrm>
          <a:prstGeom prst="rect">
            <a:avLst/>
          </a:prstGeom>
          <a:solidFill>
            <a:srgbClr val="02A4BA"/>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TextBox 9"/>
          <p:cNvSpPr txBox="1"/>
          <p:nvPr/>
        </p:nvSpPr>
        <p:spPr>
          <a:xfrm>
            <a:off x="1793615" y="6585408"/>
            <a:ext cx="8604770" cy="276999"/>
          </a:xfrm>
          <a:prstGeom prst="rect">
            <a:avLst/>
          </a:prstGeom>
          <a:noFill/>
        </p:spPr>
        <p:txBody>
          <a:bodyPr wrap="square" rtlCol="0">
            <a:spAutoFit/>
          </a:bodyPr>
          <a:lstStyle/>
          <a:p>
            <a:pPr marL="0" lvl="1"/>
            <a:r>
              <a:rPr lang="el-GR" sz="1200" dirty="0">
                <a:solidFill>
                  <a:schemeClr val="bg1"/>
                </a:solidFill>
                <a:effectLst>
                  <a:outerShdw blurRad="38100" dist="38100" dir="2700000" algn="tl">
                    <a:srgbClr val="000000">
                      <a:alpha val="43137"/>
                    </a:srgbClr>
                  </a:outerShdw>
                </a:effectLst>
              </a:rPr>
              <a:t>ΑΝΑΠΤΥΞΙΑΚΗ ΟΛΥΜΠΙΑΣ </a:t>
            </a:r>
            <a:r>
              <a:rPr lang="en-US" sz="1200" dirty="0">
                <a:solidFill>
                  <a:schemeClr val="bg1"/>
                </a:solidFill>
                <a:effectLst>
                  <a:outerShdw blurRad="38100" dist="38100" dir="2700000" algn="tl">
                    <a:srgbClr val="000000">
                      <a:alpha val="43137"/>
                    </a:srgbClr>
                  </a:outerShdw>
                </a:effectLst>
              </a:rPr>
              <a:t>CLLD-LEADER</a:t>
            </a:r>
            <a:r>
              <a:rPr lang="el-GR" sz="1200" dirty="0">
                <a:solidFill>
                  <a:schemeClr val="bg1"/>
                </a:solidFill>
                <a:effectLst>
                  <a:outerShdw blurRad="38100" dist="38100" dir="2700000" algn="tl">
                    <a:srgbClr val="000000">
                      <a:alpha val="43137"/>
                    </a:srgbClr>
                  </a:outerShdw>
                </a:effectLst>
              </a:rPr>
              <a:t> | </a:t>
            </a:r>
            <a:r>
              <a:rPr lang="el-GR" sz="1200" b="1" dirty="0">
                <a:solidFill>
                  <a:schemeClr val="bg1"/>
                </a:solidFill>
                <a:effectLst>
                  <a:outerShdw blurRad="38100" dist="38100" dir="2700000" algn="tl">
                    <a:srgbClr val="000000">
                      <a:alpha val="43137"/>
                    </a:srgbClr>
                  </a:outerShdw>
                </a:effectLst>
              </a:rPr>
              <a:t>ΑΛΙΕΙΑ &amp; ΘΑΛΑΣΣΑ 2014 -2020 </a:t>
            </a:r>
            <a:r>
              <a:rPr lang="el-GR" sz="1200" dirty="0">
                <a:solidFill>
                  <a:schemeClr val="bg1"/>
                </a:solidFill>
                <a:effectLst>
                  <a:outerShdw blurRad="38100" dist="38100" dir="2700000" algn="tl">
                    <a:srgbClr val="000000">
                      <a:alpha val="43137"/>
                    </a:srgbClr>
                  </a:outerShdw>
                </a:effectLst>
              </a:rPr>
              <a:t>| </a:t>
            </a:r>
            <a:r>
              <a:rPr lang="el-GR" sz="1200" dirty="0">
                <a:solidFill>
                  <a:schemeClr val="bg1"/>
                </a:solidFill>
              </a:rPr>
              <a:t>1</a:t>
            </a:r>
            <a:r>
              <a:rPr lang="el-GR" sz="1200" baseline="30000" dirty="0">
                <a:solidFill>
                  <a:schemeClr val="bg1"/>
                </a:solidFill>
              </a:rPr>
              <a:t>Η</a:t>
            </a:r>
            <a:r>
              <a:rPr lang="el-GR" sz="1200" dirty="0">
                <a:solidFill>
                  <a:schemeClr val="bg1"/>
                </a:solidFill>
              </a:rPr>
              <a:t> ΠΡΟΣΚΛΗΣΗ ΠΡΟΤΑΣΕΩΝ ΙΔΙΩΤΙΚΩΝ ΠΑΡΕΜΒΑΣΕΩΝ</a:t>
            </a:r>
            <a:endParaRPr lang="el-GR" sz="1200" dirty="0">
              <a:solidFill>
                <a:schemeClr val="bg1"/>
              </a:solidFill>
              <a:effectLst>
                <a:outerShdw blurRad="38100" dist="38100" dir="2700000" algn="tl">
                  <a:srgbClr val="000000">
                    <a:alpha val="43137"/>
                  </a:srgbClr>
                </a:outerShdw>
              </a:effectLst>
            </a:endParaRPr>
          </a:p>
        </p:txBody>
      </p:sp>
      <p:sp>
        <p:nvSpPr>
          <p:cNvPr id="30" name="11 - TextBox">
            <a:extLst>
              <a:ext uri="{FF2B5EF4-FFF2-40B4-BE49-F238E27FC236}">
                <a16:creationId xmlns:a16="http://schemas.microsoft.com/office/drawing/2014/main" id="{C2BD1C19-9198-466B-9922-A4BA62812061}"/>
              </a:ext>
            </a:extLst>
          </p:cNvPr>
          <p:cNvSpPr txBox="1"/>
          <p:nvPr/>
        </p:nvSpPr>
        <p:spPr>
          <a:xfrm>
            <a:off x="2772614" y="1124744"/>
            <a:ext cx="7643866" cy="589072"/>
          </a:xfrm>
          <a:prstGeom prst="rect">
            <a:avLst/>
          </a:prstGeom>
          <a:noFill/>
        </p:spPr>
        <p:txBody>
          <a:bodyPr wrap="square" rtlCol="0">
            <a:spAutoFit/>
          </a:bodyPr>
          <a:lstStyle/>
          <a:p>
            <a:pPr algn="r">
              <a:lnSpc>
                <a:spcPct val="150000"/>
              </a:lnSpc>
            </a:pPr>
            <a:r>
              <a:rPr lang="el-GR" sz="2400" dirty="0"/>
              <a:t>Τεχνικά στοιχεία φακέλου </a:t>
            </a:r>
            <a:r>
              <a:rPr lang="el-GR" sz="1600" dirty="0"/>
              <a:t>(όσα κατά περίπτωση απαιτούνται)</a:t>
            </a:r>
          </a:p>
        </p:txBody>
      </p:sp>
      <p:pic>
        <p:nvPicPr>
          <p:cNvPr id="31" name="25 - Εικόνα" descr="ESPA1420_rgb">
            <a:extLst>
              <a:ext uri="{FF2B5EF4-FFF2-40B4-BE49-F238E27FC236}">
                <a16:creationId xmlns:a16="http://schemas.microsoft.com/office/drawing/2014/main" id="{CBBDADD3-A007-4E69-9650-4673F8A79C4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2349" y="6285102"/>
            <a:ext cx="324317" cy="194590"/>
          </a:xfrm>
          <a:prstGeom prst="rect">
            <a:avLst/>
          </a:prstGeom>
          <a:noFill/>
          <a:ln>
            <a:noFill/>
          </a:ln>
        </p:spPr>
      </p:pic>
      <p:pic>
        <p:nvPicPr>
          <p:cNvPr id="32" name="Εικόνα 31">
            <a:extLst>
              <a:ext uri="{FF2B5EF4-FFF2-40B4-BE49-F238E27FC236}">
                <a16:creationId xmlns:a16="http://schemas.microsoft.com/office/drawing/2014/main" id="{7C8688D1-EC2A-4BEB-98C6-418AFB4E68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17916" y="6221418"/>
            <a:ext cx="586423" cy="321958"/>
          </a:xfrm>
          <a:prstGeom prst="rect">
            <a:avLst/>
          </a:prstGeom>
        </p:spPr>
      </p:pic>
      <p:pic>
        <p:nvPicPr>
          <p:cNvPr id="33" name="Εικόνα 32">
            <a:extLst>
              <a:ext uri="{FF2B5EF4-FFF2-40B4-BE49-F238E27FC236}">
                <a16:creationId xmlns:a16="http://schemas.microsoft.com/office/drawing/2014/main" id="{333A497F-9FAC-4440-8171-4DCE00A5D242}"/>
              </a:ext>
            </a:extLst>
          </p:cNvPr>
          <p:cNvPicPr>
            <a:picLocks noChangeAspect="1"/>
          </p:cNvPicPr>
          <p:nvPr/>
        </p:nvPicPr>
        <p:blipFill rotWithShape="1">
          <a:blip r:embed="rId7"/>
          <a:srcRect l="29525" t="16669" r="61025" b="69540"/>
          <a:stretch/>
        </p:blipFill>
        <p:spPr>
          <a:xfrm>
            <a:off x="7489553" y="6195922"/>
            <a:ext cx="454329" cy="372950"/>
          </a:xfrm>
          <a:prstGeom prst="rect">
            <a:avLst/>
          </a:prstGeom>
        </p:spPr>
      </p:pic>
      <p:pic>
        <p:nvPicPr>
          <p:cNvPr id="34" name="Εικόνα 33">
            <a:extLst>
              <a:ext uri="{FF2B5EF4-FFF2-40B4-BE49-F238E27FC236}">
                <a16:creationId xmlns:a16="http://schemas.microsoft.com/office/drawing/2014/main" id="{B1D133B4-2692-41A7-B753-4D87DE8F91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54306" y="6278678"/>
            <a:ext cx="890613" cy="207441"/>
          </a:xfrm>
          <a:prstGeom prst="rect">
            <a:avLst/>
          </a:prstGeom>
        </p:spPr>
      </p:pic>
      <p:cxnSp>
        <p:nvCxnSpPr>
          <p:cNvPr id="35" name="Straight Connector 21">
            <a:extLst>
              <a:ext uri="{FF2B5EF4-FFF2-40B4-BE49-F238E27FC236}">
                <a16:creationId xmlns:a16="http://schemas.microsoft.com/office/drawing/2014/main" id="{D3828E99-E310-49E5-BB0E-89993D3CB87F}"/>
              </a:ext>
            </a:extLst>
          </p:cNvPr>
          <p:cNvCxnSpPr>
            <a:cxnSpLocks/>
          </p:cNvCxnSpPr>
          <p:nvPr/>
        </p:nvCxnSpPr>
        <p:spPr>
          <a:xfrm flipV="1">
            <a:off x="3071664" y="1743805"/>
            <a:ext cx="7596336" cy="12898"/>
          </a:xfrm>
          <a:prstGeom prst="line">
            <a:avLst/>
          </a:prstGeom>
          <a:ln w="1270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pic>
        <p:nvPicPr>
          <p:cNvPr id="37" name="Picture 2" descr="\\192.168.1.11\data\0 ΑΞΟΝΑΣ 4  LEADER\LOGO ANOL\logo anol.JPG">
            <a:extLst>
              <a:ext uri="{FF2B5EF4-FFF2-40B4-BE49-F238E27FC236}">
                <a16:creationId xmlns:a16="http://schemas.microsoft.com/office/drawing/2014/main" id="{73AB5DC3-D983-4597-BB26-EDB891A2A303}"/>
              </a:ext>
            </a:extLst>
          </p:cNvPr>
          <p:cNvPicPr>
            <a:picLocks noChangeAspect="1" noChangeArrowheads="1"/>
          </p:cNvPicPr>
          <p:nvPr/>
        </p:nvPicPr>
        <p:blipFill>
          <a:blip r:embed="rId9" cstate="print"/>
          <a:srcRect l="-8044" t="5434" r="-3983" b="-8614"/>
          <a:stretch>
            <a:fillRect/>
          </a:stretch>
        </p:blipFill>
        <p:spPr bwMode="auto">
          <a:xfrm>
            <a:off x="2139717" y="179599"/>
            <a:ext cx="704200" cy="672191"/>
          </a:xfrm>
          <a:prstGeom prst="rect">
            <a:avLst/>
          </a:prstGeom>
          <a:noFill/>
          <a:ln w="9525">
            <a:noFill/>
            <a:miter lim="800000"/>
            <a:headEnd/>
            <a:tailEnd/>
          </a:ln>
          <a:effectLst>
            <a:softEdge rad="31750"/>
          </a:effectLst>
        </p:spPr>
      </p:pic>
      <p:sp>
        <p:nvSpPr>
          <p:cNvPr id="23" name="Ορθογώνιο 22">
            <a:extLst>
              <a:ext uri="{FF2B5EF4-FFF2-40B4-BE49-F238E27FC236}">
                <a16:creationId xmlns:a16="http://schemas.microsoft.com/office/drawing/2014/main" id="{58FFBF80-75CE-48FF-B44E-D963877BBBB3}"/>
              </a:ext>
            </a:extLst>
          </p:cNvPr>
          <p:cNvSpPr/>
          <p:nvPr/>
        </p:nvSpPr>
        <p:spPr>
          <a:xfrm>
            <a:off x="10281653" y="4293096"/>
            <a:ext cx="386348" cy="110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Subtitle 2"/>
          <p:cNvSpPr txBox="1">
            <a:spLocks/>
          </p:cNvSpPr>
          <p:nvPr/>
        </p:nvSpPr>
        <p:spPr>
          <a:xfrm>
            <a:off x="2238349" y="2156595"/>
            <a:ext cx="7678612" cy="23378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Clr>
                <a:srgbClr val="047DC8"/>
              </a:buClr>
              <a:buSzPct val="120000"/>
              <a:buFont typeface="Arial" panose="020B0604020202020204" pitchFamily="34" charset="0"/>
              <a:buChar char="•"/>
            </a:pPr>
            <a:r>
              <a:rPr lang="el-GR" sz="2000" dirty="0">
                <a:effectLst>
                  <a:outerShdw blurRad="38100" dist="38100" dir="2700000" algn="tl">
                    <a:srgbClr val="000000">
                      <a:alpha val="43137"/>
                    </a:srgbClr>
                  </a:outerShdw>
                </a:effectLst>
              </a:rPr>
              <a:t>Σχέδια μελετών</a:t>
            </a:r>
            <a:r>
              <a:rPr lang="el-GR" sz="1800" dirty="0"/>
              <a:t>, όλων των χερσαίων και υδάτινων εγκαταστάσεων που πρόκειται να κατασκευασθούν                                                                                         -   Τοπογραφικό διάγραμμα &amp; Διάγραμμα κάλυψης (σε κλίμακα 1:250 ή 1:500 ή άλλη κατάλληλη)                                                                                                                                                    -   Διάγραμμα διαμόρφωσης περιβάλλοντος χώρου                                                                                               -   Αρχιτεκτονικά σχέδια (κατόψεις, όψεις, τομές)                                                        -   Κάτοψη με τον μηχανολογικό υφιστάμενο ή/και νέο εξοπλισμό </a:t>
            </a:r>
          </a:p>
          <a:p>
            <a:pPr marL="342900" indent="-342900" algn="l">
              <a:buClr>
                <a:srgbClr val="047DC8"/>
              </a:buClr>
              <a:buSzPct val="120000"/>
              <a:buFont typeface="Arial" panose="020B0604020202020204" pitchFamily="34" charset="0"/>
              <a:buChar char="•"/>
            </a:pPr>
            <a:endParaRPr lang="el-GR" sz="2000" dirty="0"/>
          </a:p>
        </p:txBody>
      </p:sp>
      <p:sp>
        <p:nvSpPr>
          <p:cNvPr id="21" name="4 - TextBox">
            <a:extLst>
              <a:ext uri="{FF2B5EF4-FFF2-40B4-BE49-F238E27FC236}">
                <a16:creationId xmlns:a16="http://schemas.microsoft.com/office/drawing/2014/main" id="{03249FAC-768C-4917-9756-202FF16A24A1}"/>
              </a:ext>
            </a:extLst>
          </p:cNvPr>
          <p:cNvSpPr txBox="1">
            <a:spLocks noChangeArrowheads="1"/>
          </p:cNvSpPr>
          <p:nvPr/>
        </p:nvSpPr>
        <p:spPr bwMode="auto">
          <a:xfrm>
            <a:off x="2738414" y="428604"/>
            <a:ext cx="7929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l-GR" b="1" dirty="0">
                <a:solidFill>
                  <a:srgbClr val="FFFF00"/>
                </a:solidFill>
                <a:effectLst>
                  <a:outerShdw blurRad="38100" dist="38100" dir="2700000" algn="tl">
                    <a:srgbClr val="000000">
                      <a:alpha val="43137"/>
                    </a:srgbClr>
                  </a:outerShdw>
                </a:effectLst>
                <a:latin typeface="+mn-lt"/>
              </a:rPr>
              <a:t>Β.  </a:t>
            </a:r>
            <a:r>
              <a:rPr lang="el-GR" b="1" dirty="0">
                <a:solidFill>
                  <a:schemeClr val="bg1"/>
                </a:solidFill>
                <a:effectLst>
                  <a:outerShdw blurRad="38100" dist="38100" dir="2700000" algn="tl">
                    <a:srgbClr val="000000">
                      <a:alpha val="43137"/>
                    </a:srgbClr>
                  </a:outerShdw>
                </a:effectLst>
                <a:latin typeface="+mn-lt"/>
              </a:rPr>
              <a:t>Τεχνικά στοιχεία φακέλου</a:t>
            </a:r>
            <a:endParaRPr lang="en-US" dirty="0">
              <a:solidFill>
                <a:schemeClr val="bg1"/>
              </a:solidFill>
              <a:effectLst>
                <a:outerShdw blurRad="38100" dist="38100" dir="2700000" algn="tl">
                  <a:srgbClr val="000000">
                    <a:alpha val="43137"/>
                  </a:srgbClr>
                </a:outerShdw>
              </a:effectLst>
              <a:latin typeface="+mn-lt"/>
            </a:endParaRPr>
          </a:p>
        </p:txBody>
      </p:sp>
      <p:sp>
        <p:nvSpPr>
          <p:cNvPr id="26" name="Subtitle 2">
            <a:extLst>
              <a:ext uri="{FF2B5EF4-FFF2-40B4-BE49-F238E27FC236}">
                <a16:creationId xmlns:a16="http://schemas.microsoft.com/office/drawing/2014/main" id="{BF7B8A65-BD3A-430B-9EE4-C74866DE20FC}"/>
              </a:ext>
            </a:extLst>
          </p:cNvPr>
          <p:cNvSpPr txBox="1">
            <a:spLocks/>
          </p:cNvSpPr>
          <p:nvPr/>
        </p:nvSpPr>
        <p:spPr>
          <a:xfrm>
            <a:off x="2423593" y="5219300"/>
            <a:ext cx="7294323" cy="80198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200"/>
              </a:spcBef>
              <a:buClr>
                <a:srgbClr val="02A4BA"/>
              </a:buClr>
            </a:pPr>
            <a:r>
              <a:rPr lang="el-GR" sz="1600" u="sng" dirty="0"/>
              <a:t>Σημείωση</a:t>
            </a:r>
            <a:r>
              <a:rPr lang="en-US" sz="1600" dirty="0"/>
              <a:t>: </a:t>
            </a:r>
            <a:r>
              <a:rPr lang="el-GR" sz="1600" dirty="0"/>
              <a:t>Στις περιπτώσεις που στο έργο περιλαμβάνεται η προμήθεια εξοπλισμού, στις κατόψεις θα πρέπει να συμπεριλαμβάνεται η διάταξη του εξοπλισμού στο χώρο</a:t>
            </a:r>
            <a:r>
              <a:rPr lang="el-GR" sz="1500" dirty="0"/>
              <a:t>.</a:t>
            </a:r>
          </a:p>
          <a:p>
            <a:pPr lvl="0" algn="l">
              <a:lnSpc>
                <a:spcPct val="100000"/>
              </a:lnSpc>
            </a:pPr>
            <a:endParaRPr lang="el-GR" sz="1500" dirty="0"/>
          </a:p>
        </p:txBody>
      </p:sp>
      <p:cxnSp>
        <p:nvCxnSpPr>
          <p:cNvPr id="29" name="15 - Ευθύγραμμο βέλος σύνδεσης">
            <a:extLst>
              <a:ext uri="{FF2B5EF4-FFF2-40B4-BE49-F238E27FC236}">
                <a16:creationId xmlns:a16="http://schemas.microsoft.com/office/drawing/2014/main" id="{AD4EAEAE-8CE9-4531-835D-DED15D7A54B3}"/>
              </a:ext>
            </a:extLst>
          </p:cNvPr>
          <p:cNvCxnSpPr>
            <a:cxnSpLocks/>
          </p:cNvCxnSpPr>
          <p:nvPr/>
        </p:nvCxnSpPr>
        <p:spPr>
          <a:xfrm rot="5400000">
            <a:off x="5762564" y="4647148"/>
            <a:ext cx="587881" cy="161"/>
          </a:xfrm>
          <a:prstGeom prst="straightConnector1">
            <a:avLst/>
          </a:prstGeom>
          <a:ln w="38100">
            <a:solidFill>
              <a:srgbClr val="047DC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4331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Rectangle 11">
            <a:extLst>
              <a:ext uri="{FF2B5EF4-FFF2-40B4-BE49-F238E27FC236}">
                <a16:creationId xmlns:a16="http://schemas.microsoft.com/office/drawing/2014/main" id="{2D3B0F4F-A8C1-4D3D-83B6-D83EE7CDBE04}"/>
              </a:ext>
            </a:extLst>
          </p:cNvPr>
          <p:cNvSpPr/>
          <p:nvPr/>
        </p:nvSpPr>
        <p:spPr>
          <a:xfrm>
            <a:off x="2881290" y="357167"/>
            <a:ext cx="7786710" cy="428605"/>
          </a:xfrm>
          <a:prstGeom prst="rect">
            <a:avLst/>
          </a:prstGeom>
          <a:solidFill>
            <a:srgbClr val="11B0E9"/>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Rectangle 22"/>
          <p:cNvSpPr/>
          <p:nvPr/>
        </p:nvSpPr>
        <p:spPr>
          <a:xfrm rot="10800000">
            <a:off x="1512888" y="1982417"/>
            <a:ext cx="9144000" cy="4171002"/>
          </a:xfrm>
          <a:custGeom>
            <a:avLst/>
            <a:gdLst>
              <a:gd name="connsiteX0" fmla="*/ 0 w 9144000"/>
              <a:gd name="connsiteY0" fmla="*/ 0 h 4171002"/>
              <a:gd name="connsiteX1" fmla="*/ 9144000 w 9144000"/>
              <a:gd name="connsiteY1" fmla="*/ 0 h 4171002"/>
              <a:gd name="connsiteX2" fmla="*/ 9144000 w 9144000"/>
              <a:gd name="connsiteY2" fmla="*/ 4171002 h 4171002"/>
              <a:gd name="connsiteX3" fmla="*/ 0 w 9144000"/>
              <a:gd name="connsiteY3" fmla="*/ 4171002 h 4171002"/>
              <a:gd name="connsiteX4" fmla="*/ 0 w 9144000"/>
              <a:gd name="connsiteY4" fmla="*/ 0 h 4171002"/>
              <a:gd name="connsiteX0" fmla="*/ 0 w 9144000"/>
              <a:gd name="connsiteY0" fmla="*/ 0 h 4171002"/>
              <a:gd name="connsiteX1" fmla="*/ 9144000 w 9144000"/>
              <a:gd name="connsiteY1" fmla="*/ 0 h 4171002"/>
              <a:gd name="connsiteX2" fmla="*/ 6183086 w 9144000"/>
              <a:gd name="connsiteY2" fmla="*/ 4171002 h 4171002"/>
              <a:gd name="connsiteX3" fmla="*/ 0 w 9144000"/>
              <a:gd name="connsiteY3" fmla="*/ 4171002 h 4171002"/>
              <a:gd name="connsiteX4" fmla="*/ 0 w 9144000"/>
              <a:gd name="connsiteY4" fmla="*/ 0 h 417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171002">
                <a:moveTo>
                  <a:pt x="0" y="0"/>
                </a:moveTo>
                <a:lnTo>
                  <a:pt x="9144000" y="0"/>
                </a:lnTo>
                <a:lnTo>
                  <a:pt x="6183086" y="4171002"/>
                </a:lnTo>
                <a:lnTo>
                  <a:pt x="0" y="4171002"/>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Εικόνα 14">
            <a:extLst>
              <a:ext uri="{FF2B5EF4-FFF2-40B4-BE49-F238E27FC236}">
                <a16:creationId xmlns:a16="http://schemas.microsoft.com/office/drawing/2014/main" id="{3E0643B2-75DD-4BBD-A949-252D7077B0E7}"/>
              </a:ext>
            </a:extLst>
          </p:cNvPr>
          <p:cNvPicPr>
            <a:picLocks noChangeAspect="1"/>
          </p:cNvPicPr>
          <p:nvPr/>
        </p:nvPicPr>
        <p:blipFill rotWithShape="1">
          <a:blip r:embed="rId4"/>
          <a:srcRect l="51394" t="26661" r="25751" b="25654"/>
          <a:stretch/>
        </p:blipFill>
        <p:spPr>
          <a:xfrm rot="10800000">
            <a:off x="8786513" y="970828"/>
            <a:ext cx="1866249" cy="2190215"/>
          </a:xfrm>
          <a:prstGeom prst="rect">
            <a:avLst/>
          </a:prstGeom>
          <a:effectLst>
            <a:reflection blurRad="6350" stA="50000" endA="300" endPos="90000" dir="5400000" sy="-100000" algn="bl" rotWithShape="0"/>
          </a:effectLst>
        </p:spPr>
      </p:pic>
      <p:sp>
        <p:nvSpPr>
          <p:cNvPr id="19" name="Ορθογώνιο 18">
            <a:extLst>
              <a:ext uri="{FF2B5EF4-FFF2-40B4-BE49-F238E27FC236}">
                <a16:creationId xmlns:a16="http://schemas.microsoft.com/office/drawing/2014/main" id="{BACFD4F7-09F1-4DA7-88A6-29C0FDA9F878}"/>
              </a:ext>
            </a:extLst>
          </p:cNvPr>
          <p:cNvSpPr/>
          <p:nvPr/>
        </p:nvSpPr>
        <p:spPr>
          <a:xfrm>
            <a:off x="8736917" y="964405"/>
            <a:ext cx="1931084" cy="1068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5">
            <a:extLst>
              <a:ext uri="{FF2B5EF4-FFF2-40B4-BE49-F238E27FC236}">
                <a16:creationId xmlns:a16="http://schemas.microsoft.com/office/drawing/2014/main" id="{81F048CD-76B9-44C2-AB0A-F23B96257FE6}"/>
              </a:ext>
            </a:extLst>
          </p:cNvPr>
          <p:cNvSpPr/>
          <p:nvPr/>
        </p:nvSpPr>
        <p:spPr>
          <a:xfrm>
            <a:off x="8700906" y="1980092"/>
            <a:ext cx="1965006" cy="114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Rectangle 8"/>
          <p:cNvSpPr/>
          <p:nvPr/>
        </p:nvSpPr>
        <p:spPr>
          <a:xfrm>
            <a:off x="1524000" y="6591300"/>
            <a:ext cx="9144000" cy="266700"/>
          </a:xfrm>
          <a:prstGeom prst="rect">
            <a:avLst/>
          </a:prstGeom>
          <a:solidFill>
            <a:srgbClr val="02A4BA"/>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TextBox 9"/>
          <p:cNvSpPr txBox="1"/>
          <p:nvPr/>
        </p:nvSpPr>
        <p:spPr>
          <a:xfrm>
            <a:off x="1793615" y="6585408"/>
            <a:ext cx="8604770" cy="276999"/>
          </a:xfrm>
          <a:prstGeom prst="rect">
            <a:avLst/>
          </a:prstGeom>
          <a:noFill/>
        </p:spPr>
        <p:txBody>
          <a:bodyPr wrap="square" rtlCol="0">
            <a:spAutoFit/>
          </a:bodyPr>
          <a:lstStyle/>
          <a:p>
            <a:pPr marL="0" lvl="1"/>
            <a:r>
              <a:rPr lang="el-GR" sz="1200" dirty="0">
                <a:solidFill>
                  <a:schemeClr val="bg1"/>
                </a:solidFill>
                <a:effectLst>
                  <a:outerShdw blurRad="38100" dist="38100" dir="2700000" algn="tl">
                    <a:srgbClr val="000000">
                      <a:alpha val="43137"/>
                    </a:srgbClr>
                  </a:outerShdw>
                </a:effectLst>
              </a:rPr>
              <a:t>ΑΝΑΠΤΥΞΙΑΚΗ ΟΛΥΜΠΙΑΣ </a:t>
            </a:r>
            <a:r>
              <a:rPr lang="en-US" sz="1200" dirty="0">
                <a:solidFill>
                  <a:schemeClr val="bg1"/>
                </a:solidFill>
                <a:effectLst>
                  <a:outerShdw blurRad="38100" dist="38100" dir="2700000" algn="tl">
                    <a:srgbClr val="000000">
                      <a:alpha val="43137"/>
                    </a:srgbClr>
                  </a:outerShdw>
                </a:effectLst>
              </a:rPr>
              <a:t>CLLD-LEADER</a:t>
            </a:r>
            <a:r>
              <a:rPr lang="el-GR" sz="1200" dirty="0">
                <a:solidFill>
                  <a:schemeClr val="bg1"/>
                </a:solidFill>
                <a:effectLst>
                  <a:outerShdw blurRad="38100" dist="38100" dir="2700000" algn="tl">
                    <a:srgbClr val="000000">
                      <a:alpha val="43137"/>
                    </a:srgbClr>
                  </a:outerShdw>
                </a:effectLst>
              </a:rPr>
              <a:t> | </a:t>
            </a:r>
            <a:r>
              <a:rPr lang="el-GR" sz="1200" b="1" dirty="0">
                <a:solidFill>
                  <a:schemeClr val="bg1"/>
                </a:solidFill>
                <a:effectLst>
                  <a:outerShdw blurRad="38100" dist="38100" dir="2700000" algn="tl">
                    <a:srgbClr val="000000">
                      <a:alpha val="43137"/>
                    </a:srgbClr>
                  </a:outerShdw>
                </a:effectLst>
              </a:rPr>
              <a:t>ΑΛΙΕΙΑ &amp; ΘΑΛΑΣΣΑ 2014 -2020 </a:t>
            </a:r>
            <a:r>
              <a:rPr lang="el-GR" sz="1200" dirty="0">
                <a:solidFill>
                  <a:schemeClr val="bg1"/>
                </a:solidFill>
                <a:effectLst>
                  <a:outerShdw blurRad="38100" dist="38100" dir="2700000" algn="tl">
                    <a:srgbClr val="000000">
                      <a:alpha val="43137"/>
                    </a:srgbClr>
                  </a:outerShdw>
                </a:effectLst>
              </a:rPr>
              <a:t>| </a:t>
            </a:r>
            <a:r>
              <a:rPr lang="el-GR" sz="1200" dirty="0">
                <a:solidFill>
                  <a:schemeClr val="bg1"/>
                </a:solidFill>
              </a:rPr>
              <a:t>1</a:t>
            </a:r>
            <a:r>
              <a:rPr lang="el-GR" sz="1200" baseline="30000" dirty="0">
                <a:solidFill>
                  <a:schemeClr val="bg1"/>
                </a:solidFill>
              </a:rPr>
              <a:t>Η</a:t>
            </a:r>
            <a:r>
              <a:rPr lang="el-GR" sz="1200" dirty="0">
                <a:solidFill>
                  <a:schemeClr val="bg1"/>
                </a:solidFill>
              </a:rPr>
              <a:t> ΠΡΟΣΚΛΗΣΗ ΠΡΟΤΑΣΕΩΝ ΙΔΙΩΤΙΚΩΝ ΠΑΡΕΜΒΑΣΕΩΝ</a:t>
            </a:r>
            <a:endParaRPr lang="el-GR" sz="1200" dirty="0">
              <a:solidFill>
                <a:schemeClr val="bg1"/>
              </a:solidFill>
              <a:effectLst>
                <a:outerShdw blurRad="38100" dist="38100" dir="2700000" algn="tl">
                  <a:srgbClr val="000000">
                    <a:alpha val="43137"/>
                  </a:srgbClr>
                </a:outerShdw>
              </a:effectLst>
            </a:endParaRPr>
          </a:p>
        </p:txBody>
      </p:sp>
      <p:sp>
        <p:nvSpPr>
          <p:cNvPr id="30" name="11 - TextBox">
            <a:extLst>
              <a:ext uri="{FF2B5EF4-FFF2-40B4-BE49-F238E27FC236}">
                <a16:creationId xmlns:a16="http://schemas.microsoft.com/office/drawing/2014/main" id="{C2BD1C19-9198-466B-9922-A4BA62812061}"/>
              </a:ext>
            </a:extLst>
          </p:cNvPr>
          <p:cNvSpPr txBox="1"/>
          <p:nvPr/>
        </p:nvSpPr>
        <p:spPr>
          <a:xfrm>
            <a:off x="2772614" y="1124744"/>
            <a:ext cx="7643866" cy="589072"/>
          </a:xfrm>
          <a:prstGeom prst="rect">
            <a:avLst/>
          </a:prstGeom>
          <a:noFill/>
        </p:spPr>
        <p:txBody>
          <a:bodyPr wrap="square" rtlCol="0">
            <a:spAutoFit/>
          </a:bodyPr>
          <a:lstStyle/>
          <a:p>
            <a:pPr algn="r">
              <a:lnSpc>
                <a:spcPct val="150000"/>
              </a:lnSpc>
            </a:pPr>
            <a:r>
              <a:rPr lang="el-GR" sz="2400" dirty="0"/>
              <a:t>Τεχνικά στοιχεία φακέλου </a:t>
            </a:r>
            <a:r>
              <a:rPr lang="el-GR" sz="1600" dirty="0"/>
              <a:t>(όσα κατά περίπτωση απαιτούνται)</a:t>
            </a:r>
          </a:p>
        </p:txBody>
      </p:sp>
      <p:pic>
        <p:nvPicPr>
          <p:cNvPr id="31" name="25 - Εικόνα" descr="ESPA1420_rgb">
            <a:extLst>
              <a:ext uri="{FF2B5EF4-FFF2-40B4-BE49-F238E27FC236}">
                <a16:creationId xmlns:a16="http://schemas.microsoft.com/office/drawing/2014/main" id="{CBBDADD3-A007-4E69-9650-4673F8A79C4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2349" y="6285102"/>
            <a:ext cx="324317" cy="194590"/>
          </a:xfrm>
          <a:prstGeom prst="rect">
            <a:avLst/>
          </a:prstGeom>
          <a:noFill/>
          <a:ln>
            <a:noFill/>
          </a:ln>
        </p:spPr>
      </p:pic>
      <p:pic>
        <p:nvPicPr>
          <p:cNvPr id="32" name="Εικόνα 31">
            <a:extLst>
              <a:ext uri="{FF2B5EF4-FFF2-40B4-BE49-F238E27FC236}">
                <a16:creationId xmlns:a16="http://schemas.microsoft.com/office/drawing/2014/main" id="{7C8688D1-EC2A-4BEB-98C6-418AFB4E68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17916" y="6221418"/>
            <a:ext cx="586423" cy="321958"/>
          </a:xfrm>
          <a:prstGeom prst="rect">
            <a:avLst/>
          </a:prstGeom>
        </p:spPr>
      </p:pic>
      <p:pic>
        <p:nvPicPr>
          <p:cNvPr id="33" name="Εικόνα 32">
            <a:extLst>
              <a:ext uri="{FF2B5EF4-FFF2-40B4-BE49-F238E27FC236}">
                <a16:creationId xmlns:a16="http://schemas.microsoft.com/office/drawing/2014/main" id="{333A497F-9FAC-4440-8171-4DCE00A5D242}"/>
              </a:ext>
            </a:extLst>
          </p:cNvPr>
          <p:cNvPicPr>
            <a:picLocks noChangeAspect="1"/>
          </p:cNvPicPr>
          <p:nvPr/>
        </p:nvPicPr>
        <p:blipFill rotWithShape="1">
          <a:blip r:embed="rId7"/>
          <a:srcRect l="29525" t="16669" r="61025" b="69540"/>
          <a:stretch/>
        </p:blipFill>
        <p:spPr>
          <a:xfrm>
            <a:off x="7489553" y="6195922"/>
            <a:ext cx="454329" cy="372950"/>
          </a:xfrm>
          <a:prstGeom prst="rect">
            <a:avLst/>
          </a:prstGeom>
        </p:spPr>
      </p:pic>
      <p:pic>
        <p:nvPicPr>
          <p:cNvPr id="34" name="Εικόνα 33">
            <a:extLst>
              <a:ext uri="{FF2B5EF4-FFF2-40B4-BE49-F238E27FC236}">
                <a16:creationId xmlns:a16="http://schemas.microsoft.com/office/drawing/2014/main" id="{B1D133B4-2692-41A7-B753-4D87DE8F91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54306" y="6278678"/>
            <a:ext cx="890613" cy="207441"/>
          </a:xfrm>
          <a:prstGeom prst="rect">
            <a:avLst/>
          </a:prstGeom>
        </p:spPr>
      </p:pic>
      <p:cxnSp>
        <p:nvCxnSpPr>
          <p:cNvPr id="35" name="Straight Connector 21">
            <a:extLst>
              <a:ext uri="{FF2B5EF4-FFF2-40B4-BE49-F238E27FC236}">
                <a16:creationId xmlns:a16="http://schemas.microsoft.com/office/drawing/2014/main" id="{D3828E99-E310-49E5-BB0E-89993D3CB87F}"/>
              </a:ext>
            </a:extLst>
          </p:cNvPr>
          <p:cNvCxnSpPr>
            <a:cxnSpLocks/>
          </p:cNvCxnSpPr>
          <p:nvPr/>
        </p:nvCxnSpPr>
        <p:spPr>
          <a:xfrm flipV="1">
            <a:off x="3071664" y="1743805"/>
            <a:ext cx="7596336" cy="12898"/>
          </a:xfrm>
          <a:prstGeom prst="line">
            <a:avLst/>
          </a:prstGeom>
          <a:ln w="1270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pic>
        <p:nvPicPr>
          <p:cNvPr id="37" name="Picture 2" descr="\\192.168.1.11\data\0 ΑΞΟΝΑΣ 4  LEADER\LOGO ANOL\logo anol.JPG">
            <a:extLst>
              <a:ext uri="{FF2B5EF4-FFF2-40B4-BE49-F238E27FC236}">
                <a16:creationId xmlns:a16="http://schemas.microsoft.com/office/drawing/2014/main" id="{73AB5DC3-D983-4597-BB26-EDB891A2A303}"/>
              </a:ext>
            </a:extLst>
          </p:cNvPr>
          <p:cNvPicPr>
            <a:picLocks noChangeAspect="1" noChangeArrowheads="1"/>
          </p:cNvPicPr>
          <p:nvPr/>
        </p:nvPicPr>
        <p:blipFill>
          <a:blip r:embed="rId9" cstate="print"/>
          <a:srcRect l="-8044" t="5434" r="-3983" b="-8614"/>
          <a:stretch>
            <a:fillRect/>
          </a:stretch>
        </p:blipFill>
        <p:spPr bwMode="auto">
          <a:xfrm>
            <a:off x="2139717" y="179599"/>
            <a:ext cx="704200" cy="672191"/>
          </a:xfrm>
          <a:prstGeom prst="rect">
            <a:avLst/>
          </a:prstGeom>
          <a:noFill/>
          <a:ln w="9525">
            <a:noFill/>
            <a:miter lim="800000"/>
            <a:headEnd/>
            <a:tailEnd/>
          </a:ln>
          <a:effectLst>
            <a:softEdge rad="31750"/>
          </a:effectLst>
        </p:spPr>
      </p:pic>
      <p:sp>
        <p:nvSpPr>
          <p:cNvPr id="23" name="Ορθογώνιο 22">
            <a:extLst>
              <a:ext uri="{FF2B5EF4-FFF2-40B4-BE49-F238E27FC236}">
                <a16:creationId xmlns:a16="http://schemas.microsoft.com/office/drawing/2014/main" id="{58FFBF80-75CE-48FF-B44E-D963877BBBB3}"/>
              </a:ext>
            </a:extLst>
          </p:cNvPr>
          <p:cNvSpPr/>
          <p:nvPr/>
        </p:nvSpPr>
        <p:spPr>
          <a:xfrm>
            <a:off x="10281653" y="4293096"/>
            <a:ext cx="386348" cy="110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Subtitle 2"/>
          <p:cNvSpPr txBox="1">
            <a:spLocks/>
          </p:cNvSpPr>
          <p:nvPr/>
        </p:nvSpPr>
        <p:spPr>
          <a:xfrm>
            <a:off x="2238349" y="2214554"/>
            <a:ext cx="7678612" cy="41710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047DC8"/>
              </a:buClr>
              <a:buSzPct val="120000"/>
              <a:buFont typeface="Arial" panose="020B0604020202020204" pitchFamily="34" charset="0"/>
              <a:buChar char="•"/>
            </a:pPr>
            <a:r>
              <a:rPr lang="el-GR" sz="2000" dirty="0">
                <a:effectLst>
                  <a:outerShdw blurRad="38100" dist="38100" dir="2700000" algn="tl">
                    <a:srgbClr val="000000">
                      <a:alpha val="43137"/>
                    </a:srgbClr>
                  </a:outerShdw>
                </a:effectLst>
              </a:rPr>
              <a:t>Προϋπολογισμός του έργου </a:t>
            </a:r>
            <a:r>
              <a:rPr lang="el-GR" sz="1800" dirty="0"/>
              <a:t>σε μορφή </a:t>
            </a:r>
            <a:r>
              <a:rPr lang="el-GR" sz="1800" dirty="0" err="1"/>
              <a:t>excel</a:t>
            </a:r>
            <a:r>
              <a:rPr lang="el-GR" sz="1800" dirty="0"/>
              <a:t> </a:t>
            </a:r>
            <a:r>
              <a:rPr lang="el-GR" sz="1800" dirty="0">
                <a:solidFill>
                  <a:srgbClr val="0070C0"/>
                </a:solidFill>
              </a:rPr>
              <a:t>(</a:t>
            </a:r>
            <a:r>
              <a:rPr lang="el-GR" sz="1600" dirty="0">
                <a:solidFill>
                  <a:srgbClr val="0070C0"/>
                </a:solidFill>
              </a:rPr>
              <a:t>σύμφωνα με το ΠΑΡΑΡΤΗΜΑ 14_Υπόδειγμα Προϋπολογισμού)</a:t>
            </a:r>
            <a:r>
              <a:rPr lang="el-GR" sz="2000" dirty="0"/>
              <a:t>                                                                                                                     </a:t>
            </a:r>
            <a:r>
              <a:rPr lang="el-GR" sz="1600" dirty="0"/>
              <a:t>Για τις κατασκευαστικές εργασίες δίνονται μέγιστες αποδεκτές τιμές μονάδες στο </a:t>
            </a:r>
            <a:r>
              <a:rPr lang="el-GR" sz="1600" dirty="0">
                <a:solidFill>
                  <a:srgbClr val="0070C0"/>
                </a:solidFill>
              </a:rPr>
              <a:t>ΠΑΡΑΡΤΗΜΑ 6_Πίνακας Τιμών Κατασκευαστικά.</a:t>
            </a:r>
            <a:r>
              <a:rPr lang="el-GR" sz="1600" dirty="0"/>
              <a:t>..                                                                                         </a:t>
            </a:r>
            <a:r>
              <a:rPr lang="el-GR" sz="1600" i="1" dirty="0"/>
              <a:t>Παραδίδεται ο προτεινόμενος προϋπολογισμός του έργου σε ηλεκτρονική επεξεργάσιμη μορφή (αρχείο </a:t>
            </a:r>
            <a:r>
              <a:rPr lang="en-US" sz="1600" i="1" dirty="0"/>
              <a:t>excel)</a:t>
            </a:r>
            <a:r>
              <a:rPr lang="el-GR" sz="1600" i="1" dirty="0"/>
              <a:t> με τον φυσικό φάκελο.</a:t>
            </a:r>
            <a:endParaRPr lang="en-US" sz="1600" i="1" dirty="0"/>
          </a:p>
          <a:p>
            <a:pPr marL="342900" indent="-342900" algn="l">
              <a:buClr>
                <a:srgbClr val="047DC8"/>
              </a:buClr>
              <a:buSzPct val="120000"/>
              <a:buFont typeface="Arial" panose="020B0604020202020204" pitchFamily="34" charset="0"/>
              <a:buChar char="•"/>
            </a:pPr>
            <a:endParaRPr lang="el-GR" sz="1600" i="1" dirty="0"/>
          </a:p>
          <a:p>
            <a:pPr marL="342900" indent="-342900" algn="l">
              <a:buClr>
                <a:srgbClr val="047DC8"/>
              </a:buClr>
              <a:buSzPct val="120000"/>
              <a:buFont typeface="Arial" panose="020B0604020202020204" pitchFamily="34" charset="0"/>
              <a:buChar char="•"/>
            </a:pPr>
            <a:r>
              <a:rPr lang="el-GR" sz="2000" dirty="0">
                <a:effectLst>
                  <a:outerShdw blurRad="38100" dist="38100" dir="2700000" algn="tl">
                    <a:srgbClr val="000000">
                      <a:alpha val="43137"/>
                    </a:srgbClr>
                  </a:outerShdw>
                </a:effectLst>
              </a:rPr>
              <a:t>Τεχνική έκθεση - περιγραφή μηχανικού</a:t>
            </a:r>
            <a:r>
              <a:rPr lang="en-US" sz="2000" dirty="0">
                <a:effectLst>
                  <a:outerShdw blurRad="38100" dist="38100" dir="2700000" algn="tl">
                    <a:srgbClr val="000000">
                      <a:alpha val="43137"/>
                    </a:srgbClr>
                  </a:outerShdw>
                </a:effectLst>
              </a:rPr>
              <a:t>.</a:t>
            </a:r>
          </a:p>
          <a:p>
            <a:pPr marL="342900" indent="-342900" algn="l">
              <a:buClr>
                <a:srgbClr val="047DC8"/>
              </a:buClr>
              <a:buSzPct val="120000"/>
              <a:buFont typeface="Arial" panose="020B0604020202020204" pitchFamily="34" charset="0"/>
              <a:buChar char="•"/>
            </a:pPr>
            <a:endParaRPr lang="el-GR" sz="2000" dirty="0">
              <a:effectLst>
                <a:outerShdw blurRad="38100" dist="38100" dir="2700000" algn="tl">
                  <a:srgbClr val="000000">
                    <a:alpha val="43137"/>
                  </a:srgbClr>
                </a:outerShdw>
              </a:effectLst>
            </a:endParaRPr>
          </a:p>
          <a:p>
            <a:pPr marL="342900" indent="-342900" algn="l">
              <a:buClr>
                <a:srgbClr val="047DC8"/>
              </a:buClr>
              <a:buSzPct val="120000"/>
              <a:buFont typeface="Arial" panose="020B0604020202020204" pitchFamily="34" charset="0"/>
              <a:buChar char="•"/>
            </a:pPr>
            <a:r>
              <a:rPr lang="el-GR" sz="2000" dirty="0">
                <a:effectLst>
                  <a:outerShdw blurRad="38100" dist="38100" dir="2700000" algn="tl">
                    <a:srgbClr val="000000">
                      <a:alpha val="43137"/>
                    </a:srgbClr>
                  </a:outerShdw>
                </a:effectLst>
              </a:rPr>
              <a:t>Αναλυτικές </a:t>
            </a:r>
            <a:r>
              <a:rPr lang="el-GR" sz="2000" dirty="0" err="1">
                <a:effectLst>
                  <a:outerShdw blurRad="38100" dist="38100" dir="2700000" algn="tl">
                    <a:srgbClr val="000000">
                      <a:alpha val="43137"/>
                    </a:srgbClr>
                  </a:outerShdw>
                </a:effectLst>
              </a:rPr>
              <a:t>Προμετρήσεις</a:t>
            </a:r>
            <a:r>
              <a:rPr lang="el-GR" sz="2000" dirty="0">
                <a:effectLst>
                  <a:outerShdw blurRad="38100" dist="38100" dir="2700000" algn="tl">
                    <a:srgbClr val="000000">
                      <a:alpha val="43137"/>
                    </a:srgbClr>
                  </a:outerShdw>
                </a:effectLst>
              </a:rPr>
              <a:t> κτιριακών εργασιών</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a:t>με επεξηγηματικά σχέδια όπου απαιτείται για την αιτιολόγηση των ποσοτήτων.</a:t>
            </a:r>
          </a:p>
          <a:p>
            <a:pPr algn="l">
              <a:buClr>
                <a:srgbClr val="047DC8"/>
              </a:buClr>
              <a:buSzPct val="120000"/>
            </a:pPr>
            <a:endParaRPr lang="el-GR" sz="2000" i="1" dirty="0"/>
          </a:p>
        </p:txBody>
      </p:sp>
      <p:sp>
        <p:nvSpPr>
          <p:cNvPr id="26" name="4 - TextBox">
            <a:extLst>
              <a:ext uri="{FF2B5EF4-FFF2-40B4-BE49-F238E27FC236}">
                <a16:creationId xmlns:a16="http://schemas.microsoft.com/office/drawing/2014/main" id="{A883C911-4D78-43E1-A692-3B8B088BFFEA}"/>
              </a:ext>
            </a:extLst>
          </p:cNvPr>
          <p:cNvSpPr txBox="1">
            <a:spLocks noChangeArrowheads="1"/>
          </p:cNvSpPr>
          <p:nvPr/>
        </p:nvSpPr>
        <p:spPr bwMode="auto">
          <a:xfrm>
            <a:off x="2738414" y="428604"/>
            <a:ext cx="7929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l-GR" b="1" dirty="0">
                <a:solidFill>
                  <a:srgbClr val="FFFF00"/>
                </a:solidFill>
                <a:effectLst>
                  <a:outerShdw blurRad="38100" dist="38100" dir="2700000" algn="tl">
                    <a:srgbClr val="000000">
                      <a:alpha val="43137"/>
                    </a:srgbClr>
                  </a:outerShdw>
                </a:effectLst>
                <a:latin typeface="+mn-lt"/>
              </a:rPr>
              <a:t>Β.  </a:t>
            </a:r>
            <a:r>
              <a:rPr lang="el-GR" b="1" dirty="0">
                <a:solidFill>
                  <a:schemeClr val="bg1"/>
                </a:solidFill>
                <a:effectLst>
                  <a:outerShdw blurRad="38100" dist="38100" dir="2700000" algn="tl">
                    <a:srgbClr val="000000">
                      <a:alpha val="43137"/>
                    </a:srgbClr>
                  </a:outerShdw>
                </a:effectLst>
                <a:latin typeface="+mn-lt"/>
              </a:rPr>
              <a:t>Τεχνικά στοιχεία φακέλου</a:t>
            </a:r>
            <a:endParaRPr lang="en-US"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07426153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2">
            <a:extLst>
              <a:ext uri="{FF2B5EF4-FFF2-40B4-BE49-F238E27FC236}">
                <a16:creationId xmlns:a16="http://schemas.microsoft.com/office/drawing/2014/main" id="{12B32B2E-1367-4BB2-A56D-18D6006EF7C5}"/>
              </a:ext>
            </a:extLst>
          </p:cNvPr>
          <p:cNvSpPr/>
          <p:nvPr/>
        </p:nvSpPr>
        <p:spPr>
          <a:xfrm rot="10800000">
            <a:off x="1512888" y="1988840"/>
            <a:ext cx="9144000" cy="4171002"/>
          </a:xfrm>
          <a:custGeom>
            <a:avLst/>
            <a:gdLst>
              <a:gd name="connsiteX0" fmla="*/ 0 w 9144000"/>
              <a:gd name="connsiteY0" fmla="*/ 0 h 4171002"/>
              <a:gd name="connsiteX1" fmla="*/ 9144000 w 9144000"/>
              <a:gd name="connsiteY1" fmla="*/ 0 h 4171002"/>
              <a:gd name="connsiteX2" fmla="*/ 9144000 w 9144000"/>
              <a:gd name="connsiteY2" fmla="*/ 4171002 h 4171002"/>
              <a:gd name="connsiteX3" fmla="*/ 0 w 9144000"/>
              <a:gd name="connsiteY3" fmla="*/ 4171002 h 4171002"/>
              <a:gd name="connsiteX4" fmla="*/ 0 w 9144000"/>
              <a:gd name="connsiteY4" fmla="*/ 0 h 4171002"/>
              <a:gd name="connsiteX0" fmla="*/ 0 w 9144000"/>
              <a:gd name="connsiteY0" fmla="*/ 0 h 4171002"/>
              <a:gd name="connsiteX1" fmla="*/ 9144000 w 9144000"/>
              <a:gd name="connsiteY1" fmla="*/ 0 h 4171002"/>
              <a:gd name="connsiteX2" fmla="*/ 6183086 w 9144000"/>
              <a:gd name="connsiteY2" fmla="*/ 4171002 h 4171002"/>
              <a:gd name="connsiteX3" fmla="*/ 0 w 9144000"/>
              <a:gd name="connsiteY3" fmla="*/ 4171002 h 4171002"/>
              <a:gd name="connsiteX4" fmla="*/ 0 w 9144000"/>
              <a:gd name="connsiteY4" fmla="*/ 0 h 417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171002">
                <a:moveTo>
                  <a:pt x="0" y="0"/>
                </a:moveTo>
                <a:lnTo>
                  <a:pt x="9144000" y="0"/>
                </a:lnTo>
                <a:lnTo>
                  <a:pt x="6183086" y="4171002"/>
                </a:lnTo>
                <a:lnTo>
                  <a:pt x="0" y="4171002"/>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15 - Ορθογώνιο">
            <a:extLst>
              <a:ext uri="{FF2B5EF4-FFF2-40B4-BE49-F238E27FC236}">
                <a16:creationId xmlns:a16="http://schemas.microsoft.com/office/drawing/2014/main" id="{B48051B1-DC1D-4ECE-B7EB-ACEBCE136A2E}"/>
              </a:ext>
            </a:extLst>
          </p:cNvPr>
          <p:cNvSpPr/>
          <p:nvPr/>
        </p:nvSpPr>
        <p:spPr>
          <a:xfrm>
            <a:off x="2203763" y="4066695"/>
            <a:ext cx="7713199" cy="1343570"/>
          </a:xfrm>
          <a:prstGeom prst="rect">
            <a:avLst/>
          </a:prstGeom>
          <a:solidFill>
            <a:srgbClr val="32CEB0"/>
          </a:solidFill>
          <a:ln>
            <a:solidFill>
              <a:srgbClr val="32CEB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 name="Subtitle 2">
            <a:extLst>
              <a:ext uri="{FF2B5EF4-FFF2-40B4-BE49-F238E27FC236}">
                <a16:creationId xmlns:a16="http://schemas.microsoft.com/office/drawing/2014/main" id="{65C3C3E2-0191-42A3-8A65-C33F09422703}"/>
              </a:ext>
            </a:extLst>
          </p:cNvPr>
          <p:cNvSpPr txBox="1">
            <a:spLocks/>
          </p:cNvSpPr>
          <p:nvPr/>
        </p:nvSpPr>
        <p:spPr>
          <a:xfrm>
            <a:off x="2495601" y="4307749"/>
            <a:ext cx="7222314" cy="9018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buClr>
                <a:srgbClr val="02A4BA"/>
              </a:buClr>
            </a:pPr>
            <a:r>
              <a:rPr lang="el-GR" sz="1600" u="sng" dirty="0"/>
              <a:t>Σημείωση:</a:t>
            </a:r>
            <a:r>
              <a:rPr lang="el-GR" sz="1600" dirty="0"/>
              <a:t> Για την εξέταση της έκθεσης συνυπολογίζονται η απεικόνιση της </a:t>
            </a:r>
            <a:r>
              <a:rPr lang="el-GR" sz="1600" dirty="0">
                <a:effectLst>
                  <a:outerShdw blurRad="38100" dist="38100" dir="2700000" algn="tl">
                    <a:srgbClr val="000000">
                      <a:alpha val="43137"/>
                    </a:srgbClr>
                  </a:outerShdw>
                </a:effectLst>
              </a:rPr>
              <a:t>προσβασιμότητας ΑΜΕΑ στα σχέδια </a:t>
            </a:r>
            <a:r>
              <a:rPr lang="el-GR" sz="1600" dirty="0"/>
              <a:t>καθώς και οι </a:t>
            </a:r>
            <a:r>
              <a:rPr lang="el-GR" sz="1600" dirty="0">
                <a:effectLst>
                  <a:outerShdw blurRad="38100" dist="38100" dir="2700000" algn="tl">
                    <a:srgbClr val="000000">
                      <a:alpha val="43137"/>
                    </a:srgbClr>
                  </a:outerShdw>
                </a:effectLst>
              </a:rPr>
              <a:t>προτεινόμενες δαπάνες </a:t>
            </a:r>
            <a:r>
              <a:rPr lang="el-GR" sz="1600" dirty="0"/>
              <a:t>για παρεμβάσεις προσβασιμότητας ΑΜΕΑ στον αναλυτικό προϋπολογισμό πράξης. </a:t>
            </a:r>
          </a:p>
          <a:p>
            <a:pPr marL="342900" indent="-342900" algn="l">
              <a:lnSpc>
                <a:spcPct val="100000"/>
              </a:lnSpc>
              <a:buClr>
                <a:srgbClr val="02A4BA"/>
              </a:buClr>
              <a:buFont typeface="Arial" panose="020B0604020202020204" pitchFamily="34" charset="0"/>
              <a:buChar char="•"/>
            </a:pPr>
            <a:endParaRPr lang="el-GR" sz="1600" dirty="0"/>
          </a:p>
          <a:p>
            <a:pPr algn="l">
              <a:buClr>
                <a:srgbClr val="02A4BA"/>
              </a:buClr>
            </a:pPr>
            <a:endParaRPr lang="el-GR" sz="1600" dirty="0"/>
          </a:p>
        </p:txBody>
      </p:sp>
      <p:pic>
        <p:nvPicPr>
          <p:cNvPr id="22" name="Εικόνα 21">
            <a:extLst>
              <a:ext uri="{FF2B5EF4-FFF2-40B4-BE49-F238E27FC236}">
                <a16:creationId xmlns:a16="http://schemas.microsoft.com/office/drawing/2014/main" id="{2BC24FA4-853B-4D97-A7B0-387E34E67173}"/>
              </a:ext>
            </a:extLst>
          </p:cNvPr>
          <p:cNvPicPr>
            <a:picLocks noChangeAspect="1"/>
          </p:cNvPicPr>
          <p:nvPr/>
        </p:nvPicPr>
        <p:blipFill rotWithShape="1">
          <a:blip r:embed="rId3"/>
          <a:srcRect l="51394" t="26661" r="25751" b="25654"/>
          <a:stretch/>
        </p:blipFill>
        <p:spPr>
          <a:xfrm rot="10800000">
            <a:off x="8786513" y="970828"/>
            <a:ext cx="1866249" cy="2190215"/>
          </a:xfrm>
          <a:prstGeom prst="rect">
            <a:avLst/>
          </a:prstGeom>
          <a:effectLst>
            <a:reflection blurRad="6350" stA="50000" endA="300" endPos="90000" dir="5400000" sy="-100000" algn="bl" rotWithShape="0"/>
          </a:effectLst>
        </p:spPr>
      </p:pic>
      <p:sp>
        <p:nvSpPr>
          <p:cNvPr id="24" name="Rectangle 8"/>
          <p:cNvSpPr/>
          <p:nvPr/>
        </p:nvSpPr>
        <p:spPr>
          <a:xfrm>
            <a:off x="1524000" y="6591300"/>
            <a:ext cx="9144000" cy="266700"/>
          </a:xfrm>
          <a:prstGeom prst="rect">
            <a:avLst/>
          </a:prstGeom>
          <a:solidFill>
            <a:srgbClr val="02A4BA"/>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Rectangle 11">
            <a:extLst>
              <a:ext uri="{FF2B5EF4-FFF2-40B4-BE49-F238E27FC236}">
                <a16:creationId xmlns:a16="http://schemas.microsoft.com/office/drawing/2014/main" id="{88D1F52E-492E-4C14-9AD3-5A1E2AF8B9B5}"/>
              </a:ext>
            </a:extLst>
          </p:cNvPr>
          <p:cNvSpPr/>
          <p:nvPr/>
        </p:nvSpPr>
        <p:spPr>
          <a:xfrm>
            <a:off x="2881290" y="357167"/>
            <a:ext cx="7786710" cy="428605"/>
          </a:xfrm>
          <a:prstGeom prst="rect">
            <a:avLst/>
          </a:prstGeom>
          <a:solidFill>
            <a:srgbClr val="11B0E9"/>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3" name="25 - Εικόνα" descr="ESPA1420_rgb">
            <a:extLst>
              <a:ext uri="{FF2B5EF4-FFF2-40B4-BE49-F238E27FC236}">
                <a16:creationId xmlns:a16="http://schemas.microsoft.com/office/drawing/2014/main" id="{B26ED3F9-0F78-4C59-B269-4D8F384F785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349" y="6285102"/>
            <a:ext cx="324317" cy="194590"/>
          </a:xfrm>
          <a:prstGeom prst="rect">
            <a:avLst/>
          </a:prstGeom>
          <a:noFill/>
          <a:ln>
            <a:noFill/>
          </a:ln>
        </p:spPr>
      </p:pic>
      <p:pic>
        <p:nvPicPr>
          <p:cNvPr id="34" name="Εικόνα 33">
            <a:extLst>
              <a:ext uri="{FF2B5EF4-FFF2-40B4-BE49-F238E27FC236}">
                <a16:creationId xmlns:a16="http://schemas.microsoft.com/office/drawing/2014/main" id="{2CBAA84F-683C-4441-AFAF-B18611D4B0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7916" y="6221418"/>
            <a:ext cx="586423" cy="321958"/>
          </a:xfrm>
          <a:prstGeom prst="rect">
            <a:avLst/>
          </a:prstGeom>
        </p:spPr>
      </p:pic>
      <p:pic>
        <p:nvPicPr>
          <p:cNvPr id="35" name="Εικόνα 34">
            <a:extLst>
              <a:ext uri="{FF2B5EF4-FFF2-40B4-BE49-F238E27FC236}">
                <a16:creationId xmlns:a16="http://schemas.microsoft.com/office/drawing/2014/main" id="{7F29D1F0-7E64-4E06-958C-49D3EC073243}"/>
              </a:ext>
            </a:extLst>
          </p:cNvPr>
          <p:cNvPicPr>
            <a:picLocks noChangeAspect="1"/>
          </p:cNvPicPr>
          <p:nvPr/>
        </p:nvPicPr>
        <p:blipFill rotWithShape="1">
          <a:blip r:embed="rId6"/>
          <a:srcRect l="29525" t="16669" r="61025" b="69540"/>
          <a:stretch/>
        </p:blipFill>
        <p:spPr>
          <a:xfrm>
            <a:off x="7489553" y="6195922"/>
            <a:ext cx="454329" cy="372950"/>
          </a:xfrm>
          <a:prstGeom prst="rect">
            <a:avLst/>
          </a:prstGeom>
        </p:spPr>
      </p:pic>
      <p:pic>
        <p:nvPicPr>
          <p:cNvPr id="36" name="Εικόνα 35">
            <a:extLst>
              <a:ext uri="{FF2B5EF4-FFF2-40B4-BE49-F238E27FC236}">
                <a16:creationId xmlns:a16="http://schemas.microsoft.com/office/drawing/2014/main" id="{23E0F848-5820-437A-9B80-51AACC6CCB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54306" y="6278678"/>
            <a:ext cx="890613" cy="207441"/>
          </a:xfrm>
          <a:prstGeom prst="rect">
            <a:avLst/>
          </a:prstGeom>
        </p:spPr>
      </p:pic>
      <p:pic>
        <p:nvPicPr>
          <p:cNvPr id="39" name="Picture 2" descr="\\192.168.1.11\data\0 ΑΞΟΝΑΣ 4  LEADER\LOGO ANOL\logo anol.JPG">
            <a:extLst>
              <a:ext uri="{FF2B5EF4-FFF2-40B4-BE49-F238E27FC236}">
                <a16:creationId xmlns:a16="http://schemas.microsoft.com/office/drawing/2014/main" id="{EDBB8961-029D-4A62-86C0-EBA77E0C0EDF}"/>
              </a:ext>
            </a:extLst>
          </p:cNvPr>
          <p:cNvPicPr>
            <a:picLocks noChangeAspect="1" noChangeArrowheads="1"/>
          </p:cNvPicPr>
          <p:nvPr/>
        </p:nvPicPr>
        <p:blipFill>
          <a:blip r:embed="rId8" cstate="print"/>
          <a:srcRect l="-8044" t="5434" r="-3983" b="-8614"/>
          <a:stretch>
            <a:fillRect/>
          </a:stretch>
        </p:blipFill>
        <p:spPr bwMode="auto">
          <a:xfrm>
            <a:off x="2139717" y="179599"/>
            <a:ext cx="704200" cy="672191"/>
          </a:xfrm>
          <a:prstGeom prst="rect">
            <a:avLst/>
          </a:prstGeom>
          <a:noFill/>
          <a:ln w="9525">
            <a:noFill/>
            <a:miter lim="800000"/>
            <a:headEnd/>
            <a:tailEnd/>
          </a:ln>
          <a:effectLst>
            <a:softEdge rad="31750"/>
          </a:effectLst>
        </p:spPr>
      </p:pic>
      <p:sp>
        <p:nvSpPr>
          <p:cNvPr id="23" name="Ορθογώνιο 22">
            <a:extLst>
              <a:ext uri="{FF2B5EF4-FFF2-40B4-BE49-F238E27FC236}">
                <a16:creationId xmlns:a16="http://schemas.microsoft.com/office/drawing/2014/main" id="{B73F972E-1A25-4A99-A346-0E8BDA01A6DE}"/>
              </a:ext>
            </a:extLst>
          </p:cNvPr>
          <p:cNvSpPr/>
          <p:nvPr/>
        </p:nvSpPr>
        <p:spPr>
          <a:xfrm>
            <a:off x="8736917" y="964405"/>
            <a:ext cx="1931084" cy="1068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Ορθογώνιο 24">
            <a:extLst>
              <a:ext uri="{FF2B5EF4-FFF2-40B4-BE49-F238E27FC236}">
                <a16:creationId xmlns:a16="http://schemas.microsoft.com/office/drawing/2014/main" id="{E3602BC4-38F3-4361-A90A-10F09D573084}"/>
              </a:ext>
            </a:extLst>
          </p:cNvPr>
          <p:cNvSpPr/>
          <p:nvPr/>
        </p:nvSpPr>
        <p:spPr>
          <a:xfrm>
            <a:off x="8691882" y="1988841"/>
            <a:ext cx="1965006" cy="114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Ορθογώνιο 25">
            <a:extLst>
              <a:ext uri="{FF2B5EF4-FFF2-40B4-BE49-F238E27FC236}">
                <a16:creationId xmlns:a16="http://schemas.microsoft.com/office/drawing/2014/main" id="{F607A90D-CB0C-45C5-935E-A2B8D1138AC8}"/>
              </a:ext>
            </a:extLst>
          </p:cNvPr>
          <p:cNvSpPr/>
          <p:nvPr/>
        </p:nvSpPr>
        <p:spPr>
          <a:xfrm>
            <a:off x="10281653" y="4293096"/>
            <a:ext cx="386348" cy="110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Subtitle 2"/>
          <p:cNvSpPr txBox="1">
            <a:spLocks/>
          </p:cNvSpPr>
          <p:nvPr/>
        </p:nvSpPr>
        <p:spPr>
          <a:xfrm>
            <a:off x="2395292" y="2214555"/>
            <a:ext cx="7522641" cy="10081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Clr>
                <a:srgbClr val="047DC8"/>
              </a:buClr>
              <a:buSzPct val="120000"/>
              <a:buFont typeface="Arial" panose="020B0604020202020204" pitchFamily="34" charset="0"/>
              <a:buChar char="•"/>
            </a:pPr>
            <a:r>
              <a:rPr lang="el-GR" sz="2000" dirty="0">
                <a:effectLst>
                  <a:outerShdw blurRad="38100" dist="38100" dir="2700000" algn="tl">
                    <a:srgbClr val="000000">
                      <a:alpha val="43137"/>
                    </a:srgbClr>
                  </a:outerShdw>
                </a:effectLst>
              </a:rPr>
              <a:t>Έκθεση τεκμηρίωσης εξασφάλισης της προσβασιμότητας των ατόμων με αναπηρία</a:t>
            </a:r>
            <a:endParaRPr lang="el-GR" sz="2000" dirty="0"/>
          </a:p>
        </p:txBody>
      </p:sp>
      <p:sp>
        <p:nvSpPr>
          <p:cNvPr id="32" name="11 - TextBox">
            <a:extLst>
              <a:ext uri="{FF2B5EF4-FFF2-40B4-BE49-F238E27FC236}">
                <a16:creationId xmlns:a16="http://schemas.microsoft.com/office/drawing/2014/main" id="{0C6FD5A4-7178-45A8-A3E3-C1ABC281E65B}"/>
              </a:ext>
            </a:extLst>
          </p:cNvPr>
          <p:cNvSpPr txBox="1"/>
          <p:nvPr/>
        </p:nvSpPr>
        <p:spPr>
          <a:xfrm>
            <a:off x="2772614" y="1124744"/>
            <a:ext cx="7643866" cy="589072"/>
          </a:xfrm>
          <a:prstGeom prst="rect">
            <a:avLst/>
          </a:prstGeom>
          <a:noFill/>
        </p:spPr>
        <p:txBody>
          <a:bodyPr wrap="square" rtlCol="0">
            <a:spAutoFit/>
          </a:bodyPr>
          <a:lstStyle/>
          <a:p>
            <a:pPr algn="r">
              <a:lnSpc>
                <a:spcPct val="150000"/>
              </a:lnSpc>
            </a:pPr>
            <a:r>
              <a:rPr lang="el-GR" sz="2400" dirty="0"/>
              <a:t>Τεχνικά στοιχεία φακέλου </a:t>
            </a:r>
            <a:r>
              <a:rPr lang="el-GR" sz="1600" dirty="0"/>
              <a:t>(όσα κατά περίπτωση απαιτούνται)</a:t>
            </a:r>
          </a:p>
        </p:txBody>
      </p:sp>
      <p:cxnSp>
        <p:nvCxnSpPr>
          <p:cNvPr id="18" name="Straight Connector 21">
            <a:extLst>
              <a:ext uri="{FF2B5EF4-FFF2-40B4-BE49-F238E27FC236}">
                <a16:creationId xmlns:a16="http://schemas.microsoft.com/office/drawing/2014/main" id="{D07FCEFC-9316-4DD6-A8B6-5E414A0A1C54}"/>
              </a:ext>
            </a:extLst>
          </p:cNvPr>
          <p:cNvCxnSpPr>
            <a:cxnSpLocks/>
          </p:cNvCxnSpPr>
          <p:nvPr/>
        </p:nvCxnSpPr>
        <p:spPr>
          <a:xfrm flipV="1">
            <a:off x="3071664" y="1743805"/>
            <a:ext cx="7596336" cy="12898"/>
          </a:xfrm>
          <a:prstGeom prst="line">
            <a:avLst/>
          </a:prstGeom>
          <a:ln w="1270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sp>
        <p:nvSpPr>
          <p:cNvPr id="28" name="TextBox 9">
            <a:extLst>
              <a:ext uri="{FF2B5EF4-FFF2-40B4-BE49-F238E27FC236}">
                <a16:creationId xmlns:a16="http://schemas.microsoft.com/office/drawing/2014/main" id="{BA38EFA4-385B-445E-9178-8784A7004A02}"/>
              </a:ext>
            </a:extLst>
          </p:cNvPr>
          <p:cNvSpPr txBox="1"/>
          <p:nvPr/>
        </p:nvSpPr>
        <p:spPr>
          <a:xfrm>
            <a:off x="1793615" y="6585408"/>
            <a:ext cx="8604770" cy="276999"/>
          </a:xfrm>
          <a:prstGeom prst="rect">
            <a:avLst/>
          </a:prstGeom>
          <a:noFill/>
        </p:spPr>
        <p:txBody>
          <a:bodyPr wrap="square" rtlCol="0">
            <a:spAutoFit/>
          </a:bodyPr>
          <a:lstStyle/>
          <a:p>
            <a:pPr marL="0" lvl="1"/>
            <a:r>
              <a:rPr lang="el-GR" sz="1200" dirty="0">
                <a:solidFill>
                  <a:schemeClr val="bg1"/>
                </a:solidFill>
                <a:effectLst>
                  <a:outerShdw blurRad="38100" dist="38100" dir="2700000" algn="tl">
                    <a:srgbClr val="000000">
                      <a:alpha val="43137"/>
                    </a:srgbClr>
                  </a:outerShdw>
                </a:effectLst>
              </a:rPr>
              <a:t>ΑΝΑΠΤΥΞΙΑΚΗ ΟΛΥΜΠΙΑΣ </a:t>
            </a:r>
            <a:r>
              <a:rPr lang="en-US" sz="1200" dirty="0">
                <a:solidFill>
                  <a:schemeClr val="bg1"/>
                </a:solidFill>
                <a:effectLst>
                  <a:outerShdw blurRad="38100" dist="38100" dir="2700000" algn="tl">
                    <a:srgbClr val="000000">
                      <a:alpha val="43137"/>
                    </a:srgbClr>
                  </a:outerShdw>
                </a:effectLst>
              </a:rPr>
              <a:t>CLLD-LEADER</a:t>
            </a:r>
            <a:r>
              <a:rPr lang="el-GR" sz="1200" dirty="0">
                <a:solidFill>
                  <a:schemeClr val="bg1"/>
                </a:solidFill>
                <a:effectLst>
                  <a:outerShdw blurRad="38100" dist="38100" dir="2700000" algn="tl">
                    <a:srgbClr val="000000">
                      <a:alpha val="43137"/>
                    </a:srgbClr>
                  </a:outerShdw>
                </a:effectLst>
              </a:rPr>
              <a:t> | </a:t>
            </a:r>
            <a:r>
              <a:rPr lang="el-GR" sz="1200" b="1" dirty="0">
                <a:solidFill>
                  <a:schemeClr val="bg1"/>
                </a:solidFill>
                <a:effectLst>
                  <a:outerShdw blurRad="38100" dist="38100" dir="2700000" algn="tl">
                    <a:srgbClr val="000000">
                      <a:alpha val="43137"/>
                    </a:srgbClr>
                  </a:outerShdw>
                </a:effectLst>
              </a:rPr>
              <a:t>ΑΛΙΕΙΑ &amp; ΘΑΛΑΣΣΑ 2014 -2020 </a:t>
            </a:r>
            <a:r>
              <a:rPr lang="el-GR" sz="1200" dirty="0">
                <a:solidFill>
                  <a:schemeClr val="bg1"/>
                </a:solidFill>
                <a:effectLst>
                  <a:outerShdw blurRad="38100" dist="38100" dir="2700000" algn="tl">
                    <a:srgbClr val="000000">
                      <a:alpha val="43137"/>
                    </a:srgbClr>
                  </a:outerShdw>
                </a:effectLst>
              </a:rPr>
              <a:t>| </a:t>
            </a:r>
            <a:r>
              <a:rPr lang="el-GR" sz="1200" dirty="0">
                <a:solidFill>
                  <a:schemeClr val="bg1"/>
                </a:solidFill>
              </a:rPr>
              <a:t>1</a:t>
            </a:r>
            <a:r>
              <a:rPr lang="el-GR" sz="1200" baseline="30000" dirty="0">
                <a:solidFill>
                  <a:schemeClr val="bg1"/>
                </a:solidFill>
              </a:rPr>
              <a:t>Η</a:t>
            </a:r>
            <a:r>
              <a:rPr lang="el-GR" sz="1200" dirty="0">
                <a:solidFill>
                  <a:schemeClr val="bg1"/>
                </a:solidFill>
              </a:rPr>
              <a:t> ΠΡΟΣΚΛΗΣΗ ΠΡΟΤΑΣΕΩΝ ΙΔΙΩΤΙΚΩΝ ΠΑΡΕΜΒΑΣΕΩΝ</a:t>
            </a:r>
            <a:endParaRPr lang="el-GR" sz="1200" dirty="0">
              <a:solidFill>
                <a:schemeClr val="bg1"/>
              </a:solidFill>
              <a:effectLst>
                <a:outerShdw blurRad="38100" dist="38100" dir="2700000" algn="tl">
                  <a:srgbClr val="000000">
                    <a:alpha val="43137"/>
                  </a:srgbClr>
                </a:outerShdw>
              </a:effectLst>
            </a:endParaRPr>
          </a:p>
        </p:txBody>
      </p:sp>
      <p:sp>
        <p:nvSpPr>
          <p:cNvPr id="29" name="4 - TextBox">
            <a:extLst>
              <a:ext uri="{FF2B5EF4-FFF2-40B4-BE49-F238E27FC236}">
                <a16:creationId xmlns:a16="http://schemas.microsoft.com/office/drawing/2014/main" id="{71DFDB54-6BF5-4E5F-8565-BC9F9F1E7537}"/>
              </a:ext>
            </a:extLst>
          </p:cNvPr>
          <p:cNvSpPr txBox="1">
            <a:spLocks noChangeArrowheads="1"/>
          </p:cNvSpPr>
          <p:nvPr/>
        </p:nvSpPr>
        <p:spPr bwMode="auto">
          <a:xfrm>
            <a:off x="2738414" y="428604"/>
            <a:ext cx="7929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l-GR" b="1" dirty="0">
                <a:solidFill>
                  <a:srgbClr val="FFFF00"/>
                </a:solidFill>
                <a:effectLst>
                  <a:outerShdw blurRad="38100" dist="38100" dir="2700000" algn="tl">
                    <a:srgbClr val="000000">
                      <a:alpha val="43137"/>
                    </a:srgbClr>
                  </a:outerShdw>
                </a:effectLst>
                <a:latin typeface="+mn-lt"/>
              </a:rPr>
              <a:t>Β.  </a:t>
            </a:r>
            <a:r>
              <a:rPr lang="el-GR" b="1" dirty="0">
                <a:solidFill>
                  <a:schemeClr val="bg1"/>
                </a:solidFill>
                <a:effectLst>
                  <a:outerShdw blurRad="38100" dist="38100" dir="2700000" algn="tl">
                    <a:srgbClr val="000000">
                      <a:alpha val="43137"/>
                    </a:srgbClr>
                  </a:outerShdw>
                </a:effectLst>
                <a:latin typeface="+mn-lt"/>
              </a:rPr>
              <a:t>Τεχνικά στοιχεία φακέλου</a:t>
            </a:r>
            <a:endParaRPr lang="en-US" dirty="0">
              <a:solidFill>
                <a:schemeClr val="bg1"/>
              </a:solidFill>
              <a:effectLst>
                <a:outerShdw blurRad="38100" dist="38100" dir="2700000" algn="tl">
                  <a:srgbClr val="000000">
                    <a:alpha val="43137"/>
                  </a:srgbClr>
                </a:outerShdw>
              </a:effectLst>
              <a:latin typeface="+mn-lt"/>
            </a:endParaRPr>
          </a:p>
        </p:txBody>
      </p:sp>
      <p:cxnSp>
        <p:nvCxnSpPr>
          <p:cNvPr id="30" name="15 - Ευθύγραμμο βέλος σύνδεσης">
            <a:extLst>
              <a:ext uri="{FF2B5EF4-FFF2-40B4-BE49-F238E27FC236}">
                <a16:creationId xmlns:a16="http://schemas.microsoft.com/office/drawing/2014/main" id="{E14D97B5-2880-4C0C-BDC8-F43ACCA72D7F}"/>
              </a:ext>
            </a:extLst>
          </p:cNvPr>
          <p:cNvCxnSpPr>
            <a:cxnSpLocks/>
          </p:cNvCxnSpPr>
          <p:nvPr/>
        </p:nvCxnSpPr>
        <p:spPr>
          <a:xfrm rot="5400000">
            <a:off x="5762564" y="3422318"/>
            <a:ext cx="587881" cy="161"/>
          </a:xfrm>
          <a:prstGeom prst="straightConnector1">
            <a:avLst/>
          </a:prstGeom>
          <a:ln w="38100">
            <a:solidFill>
              <a:srgbClr val="047DC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70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C15BE75A-4264-4F7B-9809-DD9668061673}"/>
              </a:ext>
            </a:extLst>
          </p:cNvPr>
          <p:cNvSpPr/>
          <p:nvPr/>
        </p:nvSpPr>
        <p:spPr>
          <a:xfrm>
            <a:off x="2881290" y="357167"/>
            <a:ext cx="7786710" cy="428605"/>
          </a:xfrm>
          <a:prstGeom prst="rect">
            <a:avLst/>
          </a:prstGeom>
          <a:solidFill>
            <a:srgbClr val="11B0E9"/>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 name="Rectangle 22">
            <a:extLst>
              <a:ext uri="{FF2B5EF4-FFF2-40B4-BE49-F238E27FC236}">
                <a16:creationId xmlns:a16="http://schemas.microsoft.com/office/drawing/2014/main" id="{D8E8CA0A-E32A-42AF-B881-9A7467872D87}"/>
              </a:ext>
            </a:extLst>
          </p:cNvPr>
          <p:cNvSpPr/>
          <p:nvPr/>
        </p:nvSpPr>
        <p:spPr>
          <a:xfrm rot="10800000">
            <a:off x="1512888" y="1988840"/>
            <a:ext cx="9144000" cy="4171002"/>
          </a:xfrm>
          <a:custGeom>
            <a:avLst/>
            <a:gdLst>
              <a:gd name="connsiteX0" fmla="*/ 0 w 9144000"/>
              <a:gd name="connsiteY0" fmla="*/ 0 h 4171002"/>
              <a:gd name="connsiteX1" fmla="*/ 9144000 w 9144000"/>
              <a:gd name="connsiteY1" fmla="*/ 0 h 4171002"/>
              <a:gd name="connsiteX2" fmla="*/ 9144000 w 9144000"/>
              <a:gd name="connsiteY2" fmla="*/ 4171002 h 4171002"/>
              <a:gd name="connsiteX3" fmla="*/ 0 w 9144000"/>
              <a:gd name="connsiteY3" fmla="*/ 4171002 h 4171002"/>
              <a:gd name="connsiteX4" fmla="*/ 0 w 9144000"/>
              <a:gd name="connsiteY4" fmla="*/ 0 h 4171002"/>
              <a:gd name="connsiteX0" fmla="*/ 0 w 9144000"/>
              <a:gd name="connsiteY0" fmla="*/ 0 h 4171002"/>
              <a:gd name="connsiteX1" fmla="*/ 9144000 w 9144000"/>
              <a:gd name="connsiteY1" fmla="*/ 0 h 4171002"/>
              <a:gd name="connsiteX2" fmla="*/ 6183086 w 9144000"/>
              <a:gd name="connsiteY2" fmla="*/ 4171002 h 4171002"/>
              <a:gd name="connsiteX3" fmla="*/ 0 w 9144000"/>
              <a:gd name="connsiteY3" fmla="*/ 4171002 h 4171002"/>
              <a:gd name="connsiteX4" fmla="*/ 0 w 9144000"/>
              <a:gd name="connsiteY4" fmla="*/ 0 h 417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171002">
                <a:moveTo>
                  <a:pt x="0" y="0"/>
                </a:moveTo>
                <a:lnTo>
                  <a:pt x="9144000" y="0"/>
                </a:lnTo>
                <a:lnTo>
                  <a:pt x="6183086" y="4171002"/>
                </a:lnTo>
                <a:lnTo>
                  <a:pt x="0" y="4171002"/>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ubtitle 2"/>
          <p:cNvSpPr txBox="1">
            <a:spLocks/>
          </p:cNvSpPr>
          <p:nvPr/>
        </p:nvSpPr>
        <p:spPr>
          <a:xfrm>
            <a:off x="2095472" y="2428868"/>
            <a:ext cx="7786742" cy="32861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l-GR" sz="2200" dirty="0"/>
              <a:t>     Κύριων τουριστικών καταλυμάτων</a:t>
            </a:r>
            <a:endParaRPr lang="el-GR" sz="1800" dirty="0"/>
          </a:p>
          <a:p>
            <a:pPr algn="l">
              <a:lnSpc>
                <a:spcPct val="150000"/>
              </a:lnSpc>
            </a:pPr>
            <a:r>
              <a:rPr lang="el-GR" sz="2200" dirty="0"/>
              <a:t>     Μη Κύριων τουριστικών καταλυμάτων</a:t>
            </a:r>
          </a:p>
          <a:p>
            <a:pPr algn="l">
              <a:lnSpc>
                <a:spcPct val="150000"/>
              </a:lnSpc>
            </a:pPr>
            <a:r>
              <a:rPr lang="el-GR" sz="2200" dirty="0"/>
              <a:t>     Ξενοδοχειακά καταλύματα εντός διατηρητέων κτισμάτων</a:t>
            </a:r>
          </a:p>
          <a:p>
            <a:pPr algn="l">
              <a:lnSpc>
                <a:spcPct val="150000"/>
              </a:lnSpc>
            </a:pPr>
            <a:endParaRPr lang="el-GR" sz="2200" dirty="0"/>
          </a:p>
          <a:p>
            <a:pPr algn="l">
              <a:lnSpc>
                <a:spcPct val="150000"/>
              </a:lnSpc>
            </a:pPr>
            <a:r>
              <a:rPr lang="el-GR" sz="1600" i="1" dirty="0">
                <a:solidFill>
                  <a:srgbClr val="002060"/>
                </a:solidFill>
              </a:rPr>
              <a:t>      </a:t>
            </a:r>
            <a:r>
              <a:rPr lang="el-GR" sz="1600" i="1" dirty="0" err="1">
                <a:solidFill>
                  <a:srgbClr val="002060"/>
                </a:solidFill>
              </a:rPr>
              <a:t>ΚΥΑ</a:t>
            </a:r>
            <a:r>
              <a:rPr lang="el-GR" sz="1600" i="1" dirty="0">
                <a:solidFill>
                  <a:srgbClr val="002060"/>
                </a:solidFill>
              </a:rPr>
              <a:t> 2986/25-11-16 ΦΕΚ3885/Β/2-12-16</a:t>
            </a:r>
            <a:endParaRPr lang="el-GR" sz="2200" dirty="0">
              <a:solidFill>
                <a:srgbClr val="002060"/>
              </a:solidFill>
            </a:endParaRPr>
          </a:p>
          <a:p>
            <a:pPr algn="l">
              <a:lnSpc>
                <a:spcPct val="150000"/>
              </a:lnSpc>
            </a:pPr>
            <a:br>
              <a:rPr lang="el-GR" sz="2200" dirty="0">
                <a:hlinkClick r:id="rId2"/>
              </a:rPr>
            </a:br>
            <a:endParaRPr lang="el-GR" sz="2200" dirty="0"/>
          </a:p>
        </p:txBody>
      </p:sp>
      <p:sp>
        <p:nvSpPr>
          <p:cNvPr id="13" name="12 - TextBox"/>
          <p:cNvSpPr txBox="1"/>
          <p:nvPr/>
        </p:nvSpPr>
        <p:spPr>
          <a:xfrm>
            <a:off x="4586872" y="1142984"/>
            <a:ext cx="3018256" cy="589072"/>
          </a:xfrm>
          <a:prstGeom prst="rect">
            <a:avLst/>
          </a:prstGeom>
          <a:noFill/>
        </p:spPr>
        <p:txBody>
          <a:bodyPr wrap="square" rtlCol="0">
            <a:spAutoFit/>
          </a:bodyPr>
          <a:lstStyle/>
          <a:p>
            <a:pPr algn="ctr">
              <a:lnSpc>
                <a:spcPct val="150000"/>
              </a:lnSpc>
            </a:pPr>
            <a:r>
              <a:rPr lang="el-GR" sz="2400" dirty="0"/>
              <a:t>Ενίσχυση της ίδρυσης</a:t>
            </a:r>
            <a:r>
              <a:rPr lang="en-US" sz="2400" dirty="0"/>
              <a:t>:</a:t>
            </a:r>
            <a:r>
              <a:rPr lang="el-GR" sz="2400" dirty="0"/>
              <a:t> </a:t>
            </a:r>
          </a:p>
        </p:txBody>
      </p:sp>
      <p:sp>
        <p:nvSpPr>
          <p:cNvPr id="12" name="11 - Ορθογώνιο"/>
          <p:cNvSpPr/>
          <p:nvPr/>
        </p:nvSpPr>
        <p:spPr>
          <a:xfrm>
            <a:off x="2180948" y="2714620"/>
            <a:ext cx="92680" cy="92680"/>
          </a:xfrm>
          <a:prstGeom prst="rect">
            <a:avLst/>
          </a:prstGeom>
          <a:solidFill>
            <a:srgbClr val="047DC8"/>
          </a:solidFill>
          <a:ln>
            <a:solidFill>
              <a:srgbClr val="047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Ορθογώνιο"/>
          <p:cNvSpPr/>
          <p:nvPr/>
        </p:nvSpPr>
        <p:spPr>
          <a:xfrm>
            <a:off x="2180948" y="3345529"/>
            <a:ext cx="92680" cy="92680"/>
          </a:xfrm>
          <a:prstGeom prst="rect">
            <a:avLst/>
          </a:prstGeom>
          <a:solidFill>
            <a:srgbClr val="047DC8"/>
          </a:solidFill>
          <a:ln>
            <a:solidFill>
              <a:srgbClr val="047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Ορθογώνιο"/>
          <p:cNvSpPr/>
          <p:nvPr/>
        </p:nvSpPr>
        <p:spPr>
          <a:xfrm>
            <a:off x="2180948" y="3976438"/>
            <a:ext cx="92680" cy="92680"/>
          </a:xfrm>
          <a:prstGeom prst="rect">
            <a:avLst/>
          </a:prstGeom>
          <a:solidFill>
            <a:srgbClr val="047DC8"/>
          </a:solidFill>
          <a:ln>
            <a:solidFill>
              <a:srgbClr val="047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Rectangle 8">
            <a:extLst>
              <a:ext uri="{FF2B5EF4-FFF2-40B4-BE49-F238E27FC236}">
                <a16:creationId xmlns:a16="http://schemas.microsoft.com/office/drawing/2014/main" id="{8A752275-3391-4DEE-8A68-8F232F98F248}"/>
              </a:ext>
            </a:extLst>
          </p:cNvPr>
          <p:cNvSpPr/>
          <p:nvPr/>
        </p:nvSpPr>
        <p:spPr>
          <a:xfrm>
            <a:off x="1524000" y="6591300"/>
            <a:ext cx="9144000" cy="266700"/>
          </a:xfrm>
          <a:prstGeom prst="rect">
            <a:avLst/>
          </a:prstGeom>
          <a:solidFill>
            <a:srgbClr val="02A4BA"/>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3" name="Picture 2" descr="\\192.168.1.11\data\0 ΑΞΟΝΑΣ 4  LEADER\LOGO ANOL\logo anol.JPG">
            <a:extLst>
              <a:ext uri="{FF2B5EF4-FFF2-40B4-BE49-F238E27FC236}">
                <a16:creationId xmlns:a16="http://schemas.microsoft.com/office/drawing/2014/main" id="{7CF9D2B3-3C35-455D-99C7-2CBA20C69F13}"/>
              </a:ext>
            </a:extLst>
          </p:cNvPr>
          <p:cNvPicPr>
            <a:picLocks noChangeAspect="1" noChangeArrowheads="1"/>
          </p:cNvPicPr>
          <p:nvPr/>
        </p:nvPicPr>
        <p:blipFill>
          <a:blip r:embed="rId3" cstate="print"/>
          <a:srcRect l="-8044" t="5434" r="-3983" b="-8614"/>
          <a:stretch>
            <a:fillRect/>
          </a:stretch>
        </p:blipFill>
        <p:spPr bwMode="auto">
          <a:xfrm>
            <a:off x="2139717" y="179599"/>
            <a:ext cx="704200" cy="672191"/>
          </a:xfrm>
          <a:prstGeom prst="rect">
            <a:avLst/>
          </a:prstGeom>
          <a:noFill/>
          <a:ln w="9525">
            <a:noFill/>
            <a:miter lim="800000"/>
            <a:headEnd/>
            <a:tailEnd/>
          </a:ln>
          <a:effectLst>
            <a:softEdge rad="31750"/>
          </a:effectLst>
        </p:spPr>
      </p:pic>
      <p:sp>
        <p:nvSpPr>
          <p:cNvPr id="25" name="TextBox 9">
            <a:extLst>
              <a:ext uri="{FF2B5EF4-FFF2-40B4-BE49-F238E27FC236}">
                <a16:creationId xmlns:a16="http://schemas.microsoft.com/office/drawing/2014/main" id="{909444DF-9C38-4600-AFB3-832BF5E290DE}"/>
              </a:ext>
            </a:extLst>
          </p:cNvPr>
          <p:cNvSpPr txBox="1"/>
          <p:nvPr/>
        </p:nvSpPr>
        <p:spPr>
          <a:xfrm>
            <a:off x="1793615" y="6585408"/>
            <a:ext cx="8604770" cy="276999"/>
          </a:xfrm>
          <a:prstGeom prst="rect">
            <a:avLst/>
          </a:prstGeom>
          <a:noFill/>
        </p:spPr>
        <p:txBody>
          <a:bodyPr wrap="square" rtlCol="0">
            <a:spAutoFit/>
          </a:bodyPr>
          <a:lstStyle/>
          <a:p>
            <a:pPr marL="0" lvl="1"/>
            <a:r>
              <a:rPr lang="el-GR" sz="1200" dirty="0">
                <a:solidFill>
                  <a:schemeClr val="bg1"/>
                </a:solidFill>
                <a:effectLst>
                  <a:outerShdw blurRad="38100" dist="38100" dir="2700000" algn="tl">
                    <a:srgbClr val="000000">
                      <a:alpha val="43137"/>
                    </a:srgbClr>
                  </a:outerShdw>
                </a:effectLst>
              </a:rPr>
              <a:t>ΑΝΑΠΤΥΞΙΑΚΗ ΟΛΥΜΠΙΑΣ </a:t>
            </a:r>
            <a:r>
              <a:rPr lang="en-US" sz="1200" dirty="0">
                <a:solidFill>
                  <a:schemeClr val="bg1"/>
                </a:solidFill>
                <a:effectLst>
                  <a:outerShdw blurRad="38100" dist="38100" dir="2700000" algn="tl">
                    <a:srgbClr val="000000">
                      <a:alpha val="43137"/>
                    </a:srgbClr>
                  </a:outerShdw>
                </a:effectLst>
              </a:rPr>
              <a:t>CLLD-LEADER</a:t>
            </a:r>
            <a:r>
              <a:rPr lang="el-GR" sz="1200" dirty="0">
                <a:solidFill>
                  <a:schemeClr val="bg1"/>
                </a:solidFill>
                <a:effectLst>
                  <a:outerShdw blurRad="38100" dist="38100" dir="2700000" algn="tl">
                    <a:srgbClr val="000000">
                      <a:alpha val="43137"/>
                    </a:srgbClr>
                  </a:outerShdw>
                </a:effectLst>
              </a:rPr>
              <a:t> | </a:t>
            </a:r>
            <a:r>
              <a:rPr lang="el-GR" sz="1200" b="1" dirty="0">
                <a:solidFill>
                  <a:schemeClr val="bg1"/>
                </a:solidFill>
                <a:effectLst>
                  <a:outerShdw blurRad="38100" dist="38100" dir="2700000" algn="tl">
                    <a:srgbClr val="000000">
                      <a:alpha val="43137"/>
                    </a:srgbClr>
                  </a:outerShdw>
                </a:effectLst>
              </a:rPr>
              <a:t>ΑΛΙΕΙΑ &amp; ΘΑΛΑΣΣΑ 2014 -2020 </a:t>
            </a:r>
            <a:r>
              <a:rPr lang="el-GR" sz="1200" dirty="0">
                <a:solidFill>
                  <a:schemeClr val="bg1"/>
                </a:solidFill>
                <a:effectLst>
                  <a:outerShdw blurRad="38100" dist="38100" dir="2700000" algn="tl">
                    <a:srgbClr val="000000">
                      <a:alpha val="43137"/>
                    </a:srgbClr>
                  </a:outerShdw>
                </a:effectLst>
              </a:rPr>
              <a:t>| </a:t>
            </a:r>
            <a:r>
              <a:rPr lang="el-GR" sz="1200" dirty="0">
                <a:solidFill>
                  <a:schemeClr val="bg1"/>
                </a:solidFill>
              </a:rPr>
              <a:t>1</a:t>
            </a:r>
            <a:r>
              <a:rPr lang="el-GR" sz="1200" baseline="30000" dirty="0">
                <a:solidFill>
                  <a:schemeClr val="bg1"/>
                </a:solidFill>
              </a:rPr>
              <a:t>Η</a:t>
            </a:r>
            <a:r>
              <a:rPr lang="el-GR" sz="1200" dirty="0">
                <a:solidFill>
                  <a:schemeClr val="bg1"/>
                </a:solidFill>
              </a:rPr>
              <a:t> ΠΡΟΣΚΛΗΣΗ ΠΡΟΤΑΣΕΩΝ ΙΔΙΩΤΙΚΩΝ ΠΑΡΕΜΒΑΣΕΩΝ</a:t>
            </a:r>
            <a:endParaRPr lang="el-GR" sz="1200" dirty="0">
              <a:solidFill>
                <a:schemeClr val="bg1"/>
              </a:solidFill>
              <a:effectLst>
                <a:outerShdw blurRad="38100" dist="38100" dir="2700000" algn="tl">
                  <a:srgbClr val="000000">
                    <a:alpha val="43137"/>
                  </a:srgbClr>
                </a:outerShdw>
              </a:effectLst>
            </a:endParaRPr>
          </a:p>
        </p:txBody>
      </p:sp>
      <p:pic>
        <p:nvPicPr>
          <p:cNvPr id="27" name="25 - Εικόνα" descr="ESPA1420_rgb">
            <a:extLst>
              <a:ext uri="{FF2B5EF4-FFF2-40B4-BE49-F238E27FC236}">
                <a16:creationId xmlns:a16="http://schemas.microsoft.com/office/drawing/2014/main" id="{C38A7D3C-4D03-4394-B1E5-DBFE8F5A09A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349" y="6285102"/>
            <a:ext cx="324317" cy="194590"/>
          </a:xfrm>
          <a:prstGeom prst="rect">
            <a:avLst/>
          </a:prstGeom>
          <a:noFill/>
          <a:ln>
            <a:noFill/>
          </a:ln>
        </p:spPr>
      </p:pic>
      <p:pic>
        <p:nvPicPr>
          <p:cNvPr id="28" name="Εικόνα 27">
            <a:extLst>
              <a:ext uri="{FF2B5EF4-FFF2-40B4-BE49-F238E27FC236}">
                <a16:creationId xmlns:a16="http://schemas.microsoft.com/office/drawing/2014/main" id="{8129EECC-8CD3-4243-92F6-085166C9D5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7916" y="6221418"/>
            <a:ext cx="586423" cy="321958"/>
          </a:xfrm>
          <a:prstGeom prst="rect">
            <a:avLst/>
          </a:prstGeom>
        </p:spPr>
      </p:pic>
      <p:pic>
        <p:nvPicPr>
          <p:cNvPr id="29" name="Εικόνα 28">
            <a:extLst>
              <a:ext uri="{FF2B5EF4-FFF2-40B4-BE49-F238E27FC236}">
                <a16:creationId xmlns:a16="http://schemas.microsoft.com/office/drawing/2014/main" id="{D3B97F6B-E2ED-4A04-9D45-6BFCE16CBAA8}"/>
              </a:ext>
            </a:extLst>
          </p:cNvPr>
          <p:cNvPicPr>
            <a:picLocks noChangeAspect="1"/>
          </p:cNvPicPr>
          <p:nvPr/>
        </p:nvPicPr>
        <p:blipFill rotWithShape="1">
          <a:blip r:embed="rId6"/>
          <a:srcRect l="29525" t="16669" r="61025" b="69540"/>
          <a:stretch/>
        </p:blipFill>
        <p:spPr>
          <a:xfrm>
            <a:off x="7489553" y="6195922"/>
            <a:ext cx="454329" cy="372950"/>
          </a:xfrm>
          <a:prstGeom prst="rect">
            <a:avLst/>
          </a:prstGeom>
        </p:spPr>
      </p:pic>
      <p:pic>
        <p:nvPicPr>
          <p:cNvPr id="30" name="Εικόνα 29">
            <a:extLst>
              <a:ext uri="{FF2B5EF4-FFF2-40B4-BE49-F238E27FC236}">
                <a16:creationId xmlns:a16="http://schemas.microsoft.com/office/drawing/2014/main" id="{B50112F5-5F49-4374-8BE5-FA049C4CE2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54306" y="6278678"/>
            <a:ext cx="890613" cy="207441"/>
          </a:xfrm>
          <a:prstGeom prst="rect">
            <a:avLst/>
          </a:prstGeom>
        </p:spPr>
      </p:pic>
      <p:pic>
        <p:nvPicPr>
          <p:cNvPr id="35" name="Εικόνα 34">
            <a:extLst>
              <a:ext uri="{FF2B5EF4-FFF2-40B4-BE49-F238E27FC236}">
                <a16:creationId xmlns:a16="http://schemas.microsoft.com/office/drawing/2014/main" id="{8764A372-10C0-4F7F-878E-6B9EE0E165D3}"/>
              </a:ext>
            </a:extLst>
          </p:cNvPr>
          <p:cNvPicPr>
            <a:picLocks noChangeAspect="1"/>
          </p:cNvPicPr>
          <p:nvPr/>
        </p:nvPicPr>
        <p:blipFill rotWithShape="1">
          <a:blip r:embed="rId8"/>
          <a:srcRect l="51394" t="26661" r="25751" b="25654"/>
          <a:stretch/>
        </p:blipFill>
        <p:spPr>
          <a:xfrm rot="10800000">
            <a:off x="8786513" y="970828"/>
            <a:ext cx="1866249" cy="2190215"/>
          </a:xfrm>
          <a:prstGeom prst="rect">
            <a:avLst/>
          </a:prstGeom>
          <a:effectLst>
            <a:reflection blurRad="6350" stA="50000" endA="300" endPos="90000" dir="5400000" sy="-100000" algn="bl" rotWithShape="0"/>
          </a:effectLst>
        </p:spPr>
      </p:pic>
      <p:sp>
        <p:nvSpPr>
          <p:cNvPr id="36" name="Ορθογώνιο 35">
            <a:extLst>
              <a:ext uri="{FF2B5EF4-FFF2-40B4-BE49-F238E27FC236}">
                <a16:creationId xmlns:a16="http://schemas.microsoft.com/office/drawing/2014/main" id="{BC4F5126-D17E-419D-B2CF-EA139B99AE09}"/>
              </a:ext>
            </a:extLst>
          </p:cNvPr>
          <p:cNvSpPr/>
          <p:nvPr/>
        </p:nvSpPr>
        <p:spPr>
          <a:xfrm>
            <a:off x="8736917" y="964405"/>
            <a:ext cx="1931084" cy="1068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Ορθογώνιο 36">
            <a:extLst>
              <a:ext uri="{FF2B5EF4-FFF2-40B4-BE49-F238E27FC236}">
                <a16:creationId xmlns:a16="http://schemas.microsoft.com/office/drawing/2014/main" id="{4229AA7C-F9B0-448A-AFF4-4CE86AB29EA7}"/>
              </a:ext>
            </a:extLst>
          </p:cNvPr>
          <p:cNvSpPr/>
          <p:nvPr/>
        </p:nvSpPr>
        <p:spPr>
          <a:xfrm>
            <a:off x="8692480" y="1980092"/>
            <a:ext cx="1965006" cy="114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Ορθογώνιο 38">
            <a:extLst>
              <a:ext uri="{FF2B5EF4-FFF2-40B4-BE49-F238E27FC236}">
                <a16:creationId xmlns:a16="http://schemas.microsoft.com/office/drawing/2014/main" id="{E997F155-E011-44EA-8786-BA26A7FFDAE7}"/>
              </a:ext>
            </a:extLst>
          </p:cNvPr>
          <p:cNvSpPr/>
          <p:nvPr/>
        </p:nvSpPr>
        <p:spPr>
          <a:xfrm>
            <a:off x="10281653" y="4293096"/>
            <a:ext cx="386348" cy="110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0" name="Straight Connector 21">
            <a:extLst>
              <a:ext uri="{FF2B5EF4-FFF2-40B4-BE49-F238E27FC236}">
                <a16:creationId xmlns:a16="http://schemas.microsoft.com/office/drawing/2014/main" id="{4B96E1EF-C1F2-45B5-AEA8-BF9E896C88D3}"/>
              </a:ext>
            </a:extLst>
          </p:cNvPr>
          <p:cNvCxnSpPr>
            <a:cxnSpLocks/>
          </p:cNvCxnSpPr>
          <p:nvPr/>
        </p:nvCxnSpPr>
        <p:spPr>
          <a:xfrm flipV="1">
            <a:off x="3071664" y="1743805"/>
            <a:ext cx="7596336" cy="12898"/>
          </a:xfrm>
          <a:prstGeom prst="line">
            <a:avLst/>
          </a:prstGeom>
          <a:ln w="1270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sp>
        <p:nvSpPr>
          <p:cNvPr id="41" name="4 - TextBox">
            <a:extLst>
              <a:ext uri="{FF2B5EF4-FFF2-40B4-BE49-F238E27FC236}">
                <a16:creationId xmlns:a16="http://schemas.microsoft.com/office/drawing/2014/main" id="{95D484A3-A839-4994-88CF-CD1C0175553A}"/>
              </a:ext>
            </a:extLst>
          </p:cNvPr>
          <p:cNvSpPr txBox="1">
            <a:spLocks noChangeArrowheads="1"/>
          </p:cNvSpPr>
          <p:nvPr/>
        </p:nvSpPr>
        <p:spPr bwMode="auto">
          <a:xfrm>
            <a:off x="2738414" y="428604"/>
            <a:ext cx="7929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b="1" dirty="0">
                <a:solidFill>
                  <a:srgbClr val="FFFF00"/>
                </a:solidFill>
                <a:effectLst>
                  <a:outerShdw blurRad="38100" dist="38100" dir="2700000" algn="tl">
                    <a:srgbClr val="000000">
                      <a:alpha val="43137"/>
                    </a:srgbClr>
                  </a:outerShdw>
                </a:effectLst>
                <a:latin typeface="+mn-lt"/>
              </a:rPr>
              <a:t>A</a:t>
            </a:r>
            <a:r>
              <a:rPr lang="el-GR" b="1" dirty="0">
                <a:solidFill>
                  <a:srgbClr val="FFFF00"/>
                </a:solidFill>
                <a:effectLst>
                  <a:outerShdw blurRad="38100" dist="38100" dir="2700000" algn="tl">
                    <a:srgbClr val="000000">
                      <a:alpha val="43137"/>
                    </a:srgbClr>
                  </a:outerShdw>
                </a:effectLst>
                <a:latin typeface="+mn-lt"/>
              </a:rPr>
              <a:t>.  </a:t>
            </a:r>
            <a:r>
              <a:rPr lang="el-GR" dirty="0">
                <a:solidFill>
                  <a:schemeClr val="bg1"/>
                </a:solidFill>
                <a:effectLst>
                  <a:outerShdw blurRad="38100" dist="38100" dir="2700000" algn="tl">
                    <a:srgbClr val="000000">
                      <a:alpha val="43137"/>
                    </a:srgbClr>
                  </a:outerShdw>
                </a:effectLst>
                <a:latin typeface="+mn-lt"/>
              </a:rPr>
              <a:t>Κατηγορίες τουριστικών καταλυμάτων επιλέξιμων για χρηματοδότηση</a:t>
            </a:r>
            <a:endParaRPr lang="en-US" dirty="0">
              <a:solidFill>
                <a:schemeClr val="bg1"/>
              </a:solidFill>
              <a:effectLst>
                <a:outerShdw blurRad="38100" dist="38100" dir="2700000" algn="tl">
                  <a:srgbClr val="000000">
                    <a:alpha val="43137"/>
                  </a:srgbClr>
                </a:outerShdw>
              </a:effectLst>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22"/>
          <p:cNvSpPr/>
          <p:nvPr/>
        </p:nvSpPr>
        <p:spPr>
          <a:xfrm rot="10800000">
            <a:off x="1512888" y="1982417"/>
            <a:ext cx="9144000" cy="4171002"/>
          </a:xfrm>
          <a:custGeom>
            <a:avLst/>
            <a:gdLst>
              <a:gd name="connsiteX0" fmla="*/ 0 w 9144000"/>
              <a:gd name="connsiteY0" fmla="*/ 0 h 4171002"/>
              <a:gd name="connsiteX1" fmla="*/ 9144000 w 9144000"/>
              <a:gd name="connsiteY1" fmla="*/ 0 h 4171002"/>
              <a:gd name="connsiteX2" fmla="*/ 9144000 w 9144000"/>
              <a:gd name="connsiteY2" fmla="*/ 4171002 h 4171002"/>
              <a:gd name="connsiteX3" fmla="*/ 0 w 9144000"/>
              <a:gd name="connsiteY3" fmla="*/ 4171002 h 4171002"/>
              <a:gd name="connsiteX4" fmla="*/ 0 w 9144000"/>
              <a:gd name="connsiteY4" fmla="*/ 0 h 4171002"/>
              <a:gd name="connsiteX0" fmla="*/ 0 w 9144000"/>
              <a:gd name="connsiteY0" fmla="*/ 0 h 4171002"/>
              <a:gd name="connsiteX1" fmla="*/ 9144000 w 9144000"/>
              <a:gd name="connsiteY1" fmla="*/ 0 h 4171002"/>
              <a:gd name="connsiteX2" fmla="*/ 6183086 w 9144000"/>
              <a:gd name="connsiteY2" fmla="*/ 4171002 h 4171002"/>
              <a:gd name="connsiteX3" fmla="*/ 0 w 9144000"/>
              <a:gd name="connsiteY3" fmla="*/ 4171002 h 4171002"/>
              <a:gd name="connsiteX4" fmla="*/ 0 w 9144000"/>
              <a:gd name="connsiteY4" fmla="*/ 0 h 417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171002">
                <a:moveTo>
                  <a:pt x="0" y="0"/>
                </a:moveTo>
                <a:lnTo>
                  <a:pt x="9144000" y="0"/>
                </a:lnTo>
                <a:lnTo>
                  <a:pt x="6183086" y="4171002"/>
                </a:lnTo>
                <a:lnTo>
                  <a:pt x="0" y="4171002"/>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15 - Ορθογώνιο">
            <a:extLst>
              <a:ext uri="{FF2B5EF4-FFF2-40B4-BE49-F238E27FC236}">
                <a16:creationId xmlns:a16="http://schemas.microsoft.com/office/drawing/2014/main" id="{56FE6BB1-3183-4460-B6B4-21C2F12AC24E}"/>
              </a:ext>
            </a:extLst>
          </p:cNvPr>
          <p:cNvSpPr/>
          <p:nvPr/>
        </p:nvSpPr>
        <p:spPr>
          <a:xfrm>
            <a:off x="2238349" y="3957638"/>
            <a:ext cx="7678287" cy="1775618"/>
          </a:xfrm>
          <a:prstGeom prst="rect">
            <a:avLst/>
          </a:prstGeom>
          <a:solidFill>
            <a:srgbClr val="32CEB0"/>
          </a:solidFill>
          <a:ln>
            <a:solidFill>
              <a:srgbClr val="32CEB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5" name="Rectangle 11">
            <a:extLst>
              <a:ext uri="{FF2B5EF4-FFF2-40B4-BE49-F238E27FC236}">
                <a16:creationId xmlns:a16="http://schemas.microsoft.com/office/drawing/2014/main" id="{2D3B0F4F-A8C1-4D3D-83B6-D83EE7CDBE04}"/>
              </a:ext>
            </a:extLst>
          </p:cNvPr>
          <p:cNvSpPr/>
          <p:nvPr/>
        </p:nvSpPr>
        <p:spPr>
          <a:xfrm>
            <a:off x="2881290" y="357167"/>
            <a:ext cx="7786710" cy="428605"/>
          </a:xfrm>
          <a:prstGeom prst="rect">
            <a:avLst/>
          </a:prstGeom>
          <a:solidFill>
            <a:srgbClr val="11B0E9"/>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5" name="Εικόνα 14">
            <a:extLst>
              <a:ext uri="{FF2B5EF4-FFF2-40B4-BE49-F238E27FC236}">
                <a16:creationId xmlns:a16="http://schemas.microsoft.com/office/drawing/2014/main" id="{3E0643B2-75DD-4BBD-A949-252D7077B0E7}"/>
              </a:ext>
            </a:extLst>
          </p:cNvPr>
          <p:cNvPicPr>
            <a:picLocks noChangeAspect="1"/>
          </p:cNvPicPr>
          <p:nvPr/>
        </p:nvPicPr>
        <p:blipFill rotWithShape="1">
          <a:blip r:embed="rId4"/>
          <a:srcRect l="51394" t="26661" r="25751" b="25654"/>
          <a:stretch/>
        </p:blipFill>
        <p:spPr>
          <a:xfrm rot="10800000">
            <a:off x="8786513" y="970828"/>
            <a:ext cx="1866249" cy="2190215"/>
          </a:xfrm>
          <a:prstGeom prst="rect">
            <a:avLst/>
          </a:prstGeom>
          <a:effectLst>
            <a:reflection blurRad="6350" stA="50000" endA="300" endPos="90000" dir="5400000" sy="-100000" algn="bl" rotWithShape="0"/>
          </a:effectLst>
        </p:spPr>
      </p:pic>
      <p:sp>
        <p:nvSpPr>
          <p:cNvPr id="19" name="Ορθογώνιο 18">
            <a:extLst>
              <a:ext uri="{FF2B5EF4-FFF2-40B4-BE49-F238E27FC236}">
                <a16:creationId xmlns:a16="http://schemas.microsoft.com/office/drawing/2014/main" id="{BACFD4F7-09F1-4DA7-88A6-29C0FDA9F878}"/>
              </a:ext>
            </a:extLst>
          </p:cNvPr>
          <p:cNvSpPr/>
          <p:nvPr/>
        </p:nvSpPr>
        <p:spPr>
          <a:xfrm>
            <a:off x="8736917" y="964405"/>
            <a:ext cx="1931084" cy="1068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5">
            <a:extLst>
              <a:ext uri="{FF2B5EF4-FFF2-40B4-BE49-F238E27FC236}">
                <a16:creationId xmlns:a16="http://schemas.microsoft.com/office/drawing/2014/main" id="{81F048CD-76B9-44C2-AB0A-F23B96257FE6}"/>
              </a:ext>
            </a:extLst>
          </p:cNvPr>
          <p:cNvSpPr/>
          <p:nvPr/>
        </p:nvSpPr>
        <p:spPr>
          <a:xfrm>
            <a:off x="8700906" y="1980092"/>
            <a:ext cx="1965006" cy="114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Rectangle 8"/>
          <p:cNvSpPr/>
          <p:nvPr/>
        </p:nvSpPr>
        <p:spPr>
          <a:xfrm>
            <a:off x="1524000" y="6591300"/>
            <a:ext cx="9144000" cy="266700"/>
          </a:xfrm>
          <a:prstGeom prst="rect">
            <a:avLst/>
          </a:prstGeom>
          <a:solidFill>
            <a:srgbClr val="02A4BA"/>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TextBox 9"/>
          <p:cNvSpPr txBox="1"/>
          <p:nvPr/>
        </p:nvSpPr>
        <p:spPr>
          <a:xfrm>
            <a:off x="1793615" y="6585408"/>
            <a:ext cx="8604770" cy="276999"/>
          </a:xfrm>
          <a:prstGeom prst="rect">
            <a:avLst/>
          </a:prstGeom>
          <a:noFill/>
        </p:spPr>
        <p:txBody>
          <a:bodyPr wrap="square" rtlCol="0">
            <a:spAutoFit/>
          </a:bodyPr>
          <a:lstStyle/>
          <a:p>
            <a:pPr marL="0" lvl="1"/>
            <a:r>
              <a:rPr lang="el-GR" sz="1200" dirty="0">
                <a:solidFill>
                  <a:schemeClr val="bg1"/>
                </a:solidFill>
                <a:effectLst>
                  <a:outerShdw blurRad="38100" dist="38100" dir="2700000" algn="tl">
                    <a:srgbClr val="000000">
                      <a:alpha val="43137"/>
                    </a:srgbClr>
                  </a:outerShdw>
                </a:effectLst>
              </a:rPr>
              <a:t>ΑΝΑΠΤΥΞΙΑΚΗ ΟΛΥΜΠΙΑΣ </a:t>
            </a:r>
            <a:r>
              <a:rPr lang="en-US" sz="1200" dirty="0">
                <a:solidFill>
                  <a:schemeClr val="bg1"/>
                </a:solidFill>
                <a:effectLst>
                  <a:outerShdw blurRad="38100" dist="38100" dir="2700000" algn="tl">
                    <a:srgbClr val="000000">
                      <a:alpha val="43137"/>
                    </a:srgbClr>
                  </a:outerShdw>
                </a:effectLst>
              </a:rPr>
              <a:t>CLLD-LEADER</a:t>
            </a:r>
            <a:r>
              <a:rPr lang="el-GR" sz="1200" dirty="0">
                <a:solidFill>
                  <a:schemeClr val="bg1"/>
                </a:solidFill>
                <a:effectLst>
                  <a:outerShdw blurRad="38100" dist="38100" dir="2700000" algn="tl">
                    <a:srgbClr val="000000">
                      <a:alpha val="43137"/>
                    </a:srgbClr>
                  </a:outerShdw>
                </a:effectLst>
              </a:rPr>
              <a:t> | </a:t>
            </a:r>
            <a:r>
              <a:rPr lang="el-GR" sz="1200" b="1" dirty="0">
                <a:solidFill>
                  <a:schemeClr val="bg1"/>
                </a:solidFill>
                <a:effectLst>
                  <a:outerShdw blurRad="38100" dist="38100" dir="2700000" algn="tl">
                    <a:srgbClr val="000000">
                      <a:alpha val="43137"/>
                    </a:srgbClr>
                  </a:outerShdw>
                </a:effectLst>
              </a:rPr>
              <a:t>ΑΛΙΕΙΑ &amp; ΘΑΛΑΣΣΑ 2014 -2020 </a:t>
            </a:r>
            <a:r>
              <a:rPr lang="el-GR" sz="1200" dirty="0">
                <a:solidFill>
                  <a:schemeClr val="bg1"/>
                </a:solidFill>
                <a:effectLst>
                  <a:outerShdw blurRad="38100" dist="38100" dir="2700000" algn="tl">
                    <a:srgbClr val="000000">
                      <a:alpha val="43137"/>
                    </a:srgbClr>
                  </a:outerShdw>
                </a:effectLst>
              </a:rPr>
              <a:t>| </a:t>
            </a:r>
            <a:r>
              <a:rPr lang="el-GR" sz="1200" dirty="0">
                <a:solidFill>
                  <a:schemeClr val="bg1"/>
                </a:solidFill>
              </a:rPr>
              <a:t>1</a:t>
            </a:r>
            <a:r>
              <a:rPr lang="el-GR" sz="1200" baseline="30000" dirty="0">
                <a:solidFill>
                  <a:schemeClr val="bg1"/>
                </a:solidFill>
              </a:rPr>
              <a:t>Η</a:t>
            </a:r>
            <a:r>
              <a:rPr lang="el-GR" sz="1200" dirty="0">
                <a:solidFill>
                  <a:schemeClr val="bg1"/>
                </a:solidFill>
              </a:rPr>
              <a:t> ΠΡΟΣΚΛΗΣΗ ΠΡΟΤΑΣΕΩΝ ΙΔΙΩΤΙΚΩΝ ΠΑΡΕΜΒΑΣΕΩΝ</a:t>
            </a:r>
            <a:endParaRPr lang="el-GR" sz="1200" dirty="0">
              <a:solidFill>
                <a:schemeClr val="bg1"/>
              </a:solidFill>
              <a:effectLst>
                <a:outerShdw blurRad="38100" dist="38100" dir="2700000" algn="tl">
                  <a:srgbClr val="000000">
                    <a:alpha val="43137"/>
                  </a:srgbClr>
                </a:outerShdw>
              </a:effectLst>
            </a:endParaRPr>
          </a:p>
        </p:txBody>
      </p:sp>
      <p:sp>
        <p:nvSpPr>
          <p:cNvPr id="30" name="11 - TextBox">
            <a:extLst>
              <a:ext uri="{FF2B5EF4-FFF2-40B4-BE49-F238E27FC236}">
                <a16:creationId xmlns:a16="http://schemas.microsoft.com/office/drawing/2014/main" id="{C2BD1C19-9198-466B-9922-A4BA62812061}"/>
              </a:ext>
            </a:extLst>
          </p:cNvPr>
          <p:cNvSpPr txBox="1"/>
          <p:nvPr/>
        </p:nvSpPr>
        <p:spPr>
          <a:xfrm>
            <a:off x="2772614" y="1124744"/>
            <a:ext cx="7643866" cy="589072"/>
          </a:xfrm>
          <a:prstGeom prst="rect">
            <a:avLst/>
          </a:prstGeom>
          <a:noFill/>
        </p:spPr>
        <p:txBody>
          <a:bodyPr wrap="square" rtlCol="0">
            <a:spAutoFit/>
          </a:bodyPr>
          <a:lstStyle/>
          <a:p>
            <a:pPr algn="ctr">
              <a:lnSpc>
                <a:spcPct val="150000"/>
              </a:lnSpc>
            </a:pPr>
            <a:r>
              <a:rPr lang="el-GR" sz="2400" dirty="0"/>
              <a:t>Επιπλέον τεχνικά στοιχεία φακέλου για καταλύματα</a:t>
            </a:r>
            <a:r>
              <a:rPr lang="en-US" sz="2400" dirty="0"/>
              <a:t>:</a:t>
            </a:r>
            <a:endParaRPr lang="el-GR" sz="2400" dirty="0"/>
          </a:p>
        </p:txBody>
      </p:sp>
      <p:pic>
        <p:nvPicPr>
          <p:cNvPr id="31" name="25 - Εικόνα" descr="ESPA1420_rgb">
            <a:extLst>
              <a:ext uri="{FF2B5EF4-FFF2-40B4-BE49-F238E27FC236}">
                <a16:creationId xmlns:a16="http://schemas.microsoft.com/office/drawing/2014/main" id="{CBBDADD3-A007-4E69-9650-4673F8A79C4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2349" y="6285102"/>
            <a:ext cx="324317" cy="194590"/>
          </a:xfrm>
          <a:prstGeom prst="rect">
            <a:avLst/>
          </a:prstGeom>
          <a:noFill/>
          <a:ln>
            <a:noFill/>
          </a:ln>
        </p:spPr>
      </p:pic>
      <p:pic>
        <p:nvPicPr>
          <p:cNvPr id="32" name="Εικόνα 31">
            <a:extLst>
              <a:ext uri="{FF2B5EF4-FFF2-40B4-BE49-F238E27FC236}">
                <a16:creationId xmlns:a16="http://schemas.microsoft.com/office/drawing/2014/main" id="{7C8688D1-EC2A-4BEB-98C6-418AFB4E68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17916" y="6221418"/>
            <a:ext cx="586423" cy="321958"/>
          </a:xfrm>
          <a:prstGeom prst="rect">
            <a:avLst/>
          </a:prstGeom>
        </p:spPr>
      </p:pic>
      <p:pic>
        <p:nvPicPr>
          <p:cNvPr id="33" name="Εικόνα 32">
            <a:extLst>
              <a:ext uri="{FF2B5EF4-FFF2-40B4-BE49-F238E27FC236}">
                <a16:creationId xmlns:a16="http://schemas.microsoft.com/office/drawing/2014/main" id="{333A497F-9FAC-4440-8171-4DCE00A5D242}"/>
              </a:ext>
            </a:extLst>
          </p:cNvPr>
          <p:cNvPicPr>
            <a:picLocks noChangeAspect="1"/>
          </p:cNvPicPr>
          <p:nvPr/>
        </p:nvPicPr>
        <p:blipFill rotWithShape="1">
          <a:blip r:embed="rId7"/>
          <a:srcRect l="29525" t="16669" r="61025" b="69540"/>
          <a:stretch/>
        </p:blipFill>
        <p:spPr>
          <a:xfrm>
            <a:off x="7489553" y="6195922"/>
            <a:ext cx="454329" cy="372950"/>
          </a:xfrm>
          <a:prstGeom prst="rect">
            <a:avLst/>
          </a:prstGeom>
        </p:spPr>
      </p:pic>
      <p:pic>
        <p:nvPicPr>
          <p:cNvPr id="34" name="Εικόνα 33">
            <a:extLst>
              <a:ext uri="{FF2B5EF4-FFF2-40B4-BE49-F238E27FC236}">
                <a16:creationId xmlns:a16="http://schemas.microsoft.com/office/drawing/2014/main" id="{B1D133B4-2692-41A7-B753-4D87DE8F91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54306" y="6278678"/>
            <a:ext cx="890613" cy="207441"/>
          </a:xfrm>
          <a:prstGeom prst="rect">
            <a:avLst/>
          </a:prstGeom>
        </p:spPr>
      </p:pic>
      <p:cxnSp>
        <p:nvCxnSpPr>
          <p:cNvPr id="35" name="Straight Connector 21">
            <a:extLst>
              <a:ext uri="{FF2B5EF4-FFF2-40B4-BE49-F238E27FC236}">
                <a16:creationId xmlns:a16="http://schemas.microsoft.com/office/drawing/2014/main" id="{D3828E99-E310-49E5-BB0E-89993D3CB87F}"/>
              </a:ext>
            </a:extLst>
          </p:cNvPr>
          <p:cNvCxnSpPr>
            <a:cxnSpLocks/>
          </p:cNvCxnSpPr>
          <p:nvPr/>
        </p:nvCxnSpPr>
        <p:spPr>
          <a:xfrm flipV="1">
            <a:off x="3071664" y="1743805"/>
            <a:ext cx="7596336" cy="12898"/>
          </a:xfrm>
          <a:prstGeom prst="line">
            <a:avLst/>
          </a:prstGeom>
          <a:ln w="1270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pic>
        <p:nvPicPr>
          <p:cNvPr id="37" name="Picture 2" descr="\\192.168.1.11\data\0 ΑΞΟΝΑΣ 4  LEADER\LOGO ANOL\logo anol.JPG">
            <a:extLst>
              <a:ext uri="{FF2B5EF4-FFF2-40B4-BE49-F238E27FC236}">
                <a16:creationId xmlns:a16="http://schemas.microsoft.com/office/drawing/2014/main" id="{73AB5DC3-D983-4597-BB26-EDB891A2A303}"/>
              </a:ext>
            </a:extLst>
          </p:cNvPr>
          <p:cNvPicPr>
            <a:picLocks noChangeAspect="1" noChangeArrowheads="1"/>
          </p:cNvPicPr>
          <p:nvPr/>
        </p:nvPicPr>
        <p:blipFill>
          <a:blip r:embed="rId9" cstate="print"/>
          <a:srcRect l="-8044" t="5434" r="-3983" b="-8614"/>
          <a:stretch>
            <a:fillRect/>
          </a:stretch>
        </p:blipFill>
        <p:spPr bwMode="auto">
          <a:xfrm>
            <a:off x="2139717" y="179599"/>
            <a:ext cx="704200" cy="672191"/>
          </a:xfrm>
          <a:prstGeom prst="rect">
            <a:avLst/>
          </a:prstGeom>
          <a:noFill/>
          <a:ln w="9525">
            <a:noFill/>
            <a:miter lim="800000"/>
            <a:headEnd/>
            <a:tailEnd/>
          </a:ln>
          <a:effectLst>
            <a:softEdge rad="31750"/>
          </a:effectLst>
        </p:spPr>
      </p:pic>
      <p:sp>
        <p:nvSpPr>
          <p:cNvPr id="23" name="Ορθογώνιο 22">
            <a:extLst>
              <a:ext uri="{FF2B5EF4-FFF2-40B4-BE49-F238E27FC236}">
                <a16:creationId xmlns:a16="http://schemas.microsoft.com/office/drawing/2014/main" id="{58FFBF80-75CE-48FF-B44E-D963877BBBB3}"/>
              </a:ext>
            </a:extLst>
          </p:cNvPr>
          <p:cNvSpPr/>
          <p:nvPr/>
        </p:nvSpPr>
        <p:spPr>
          <a:xfrm>
            <a:off x="10281653" y="4293096"/>
            <a:ext cx="386348" cy="110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Subtitle 2"/>
          <p:cNvSpPr txBox="1">
            <a:spLocks/>
          </p:cNvSpPr>
          <p:nvPr/>
        </p:nvSpPr>
        <p:spPr>
          <a:xfrm>
            <a:off x="2238349" y="2214554"/>
            <a:ext cx="7678612" cy="12732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047DC8"/>
              </a:buClr>
              <a:buSzPct val="120000"/>
              <a:buFont typeface="Arial" panose="020B0604020202020204" pitchFamily="34" charset="0"/>
              <a:buChar char="•"/>
            </a:pPr>
            <a:endParaRPr lang="el-GR" sz="1800" dirty="0"/>
          </a:p>
          <a:p>
            <a:pPr marL="342900" indent="-342900" algn="l">
              <a:buClr>
                <a:srgbClr val="02A4BA"/>
              </a:buClr>
              <a:buFont typeface="Arial" panose="020B0604020202020204" pitchFamily="34" charset="0"/>
              <a:buChar char="•"/>
            </a:pPr>
            <a:endParaRPr lang="el-GR" sz="2000" dirty="0"/>
          </a:p>
        </p:txBody>
      </p:sp>
      <p:sp>
        <p:nvSpPr>
          <p:cNvPr id="26" name="4 - TextBox">
            <a:extLst>
              <a:ext uri="{FF2B5EF4-FFF2-40B4-BE49-F238E27FC236}">
                <a16:creationId xmlns:a16="http://schemas.microsoft.com/office/drawing/2014/main" id="{A883C911-4D78-43E1-A692-3B8B088BFFEA}"/>
              </a:ext>
            </a:extLst>
          </p:cNvPr>
          <p:cNvSpPr txBox="1">
            <a:spLocks noChangeArrowheads="1"/>
          </p:cNvSpPr>
          <p:nvPr/>
        </p:nvSpPr>
        <p:spPr bwMode="auto">
          <a:xfrm>
            <a:off x="2738414" y="428604"/>
            <a:ext cx="7929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l-GR" b="1" dirty="0">
                <a:solidFill>
                  <a:srgbClr val="FFFF00"/>
                </a:solidFill>
                <a:effectLst>
                  <a:outerShdw blurRad="38100" dist="38100" dir="2700000" algn="tl">
                    <a:srgbClr val="000000">
                      <a:alpha val="43137"/>
                    </a:srgbClr>
                  </a:outerShdw>
                </a:effectLst>
                <a:latin typeface="+mn-lt"/>
              </a:rPr>
              <a:t>Β.  </a:t>
            </a:r>
            <a:r>
              <a:rPr lang="el-GR" b="1" dirty="0">
                <a:solidFill>
                  <a:schemeClr val="bg1"/>
                </a:solidFill>
                <a:effectLst>
                  <a:outerShdw blurRad="38100" dist="38100" dir="2700000" algn="tl">
                    <a:srgbClr val="000000">
                      <a:alpha val="43137"/>
                    </a:srgbClr>
                  </a:outerShdw>
                </a:effectLst>
                <a:latin typeface="+mn-lt"/>
              </a:rPr>
              <a:t>Τεχνικά στοιχεία φακέλου</a:t>
            </a:r>
            <a:endParaRPr lang="en-US" dirty="0">
              <a:solidFill>
                <a:schemeClr val="bg1"/>
              </a:solidFill>
              <a:effectLst>
                <a:outerShdw blurRad="38100" dist="38100" dir="2700000" algn="tl">
                  <a:srgbClr val="000000">
                    <a:alpha val="43137"/>
                  </a:srgbClr>
                </a:outerShdw>
              </a:effectLst>
              <a:latin typeface="+mn-lt"/>
            </a:endParaRPr>
          </a:p>
        </p:txBody>
      </p:sp>
      <p:sp>
        <p:nvSpPr>
          <p:cNvPr id="36" name="Subtitle 2">
            <a:extLst>
              <a:ext uri="{FF2B5EF4-FFF2-40B4-BE49-F238E27FC236}">
                <a16:creationId xmlns:a16="http://schemas.microsoft.com/office/drawing/2014/main" id="{638E3E96-720E-4D1D-87F4-ED34A58F663D}"/>
              </a:ext>
            </a:extLst>
          </p:cNvPr>
          <p:cNvSpPr txBox="1">
            <a:spLocks/>
          </p:cNvSpPr>
          <p:nvPr/>
        </p:nvSpPr>
        <p:spPr>
          <a:xfrm>
            <a:off x="2495600" y="4203700"/>
            <a:ext cx="7197700" cy="152955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047DC8"/>
              </a:buClr>
              <a:buSzPct val="120000"/>
              <a:buFont typeface="Arial" panose="020B0604020202020204" pitchFamily="34" charset="0"/>
              <a:buChar char="•"/>
            </a:pPr>
            <a:r>
              <a:rPr lang="el-GR" sz="1900" dirty="0">
                <a:effectLst>
                  <a:outerShdw blurRad="38100" dist="38100" dir="2700000" algn="tl">
                    <a:srgbClr val="000000">
                      <a:alpha val="43137"/>
                    </a:srgbClr>
                  </a:outerShdw>
                </a:effectLst>
              </a:rPr>
              <a:t>Πίνακας </a:t>
            </a:r>
            <a:r>
              <a:rPr lang="el-GR" sz="1900" dirty="0" err="1">
                <a:effectLst>
                  <a:outerShdw blurRad="38100" dist="38100" dir="2700000" algn="tl">
                    <a:srgbClr val="000000">
                      <a:alpha val="43137"/>
                    </a:srgbClr>
                  </a:outerShdw>
                </a:effectLst>
              </a:rPr>
              <a:t>Μοριοδότησης</a:t>
            </a:r>
            <a:r>
              <a:rPr lang="el-GR" sz="1900" dirty="0">
                <a:effectLst>
                  <a:outerShdw blurRad="38100" dist="38100" dir="2700000" algn="tl">
                    <a:srgbClr val="000000">
                      <a:alpha val="43137"/>
                    </a:srgbClr>
                  </a:outerShdw>
                </a:effectLst>
              </a:rPr>
              <a:t> </a:t>
            </a:r>
            <a:r>
              <a:rPr lang="el-GR" sz="1600" dirty="0"/>
              <a:t>κατάταξης σε αστέρια και κλειδιά</a:t>
            </a:r>
          </a:p>
          <a:p>
            <a:pPr marL="342900" indent="-342900" algn="l">
              <a:buClr>
                <a:srgbClr val="047DC8"/>
              </a:buClr>
              <a:buSzPct val="120000"/>
              <a:buFont typeface="Arial" panose="020B0604020202020204" pitchFamily="34" charset="0"/>
              <a:buChar char="•"/>
            </a:pPr>
            <a:r>
              <a:rPr lang="el-GR" sz="1900" dirty="0">
                <a:effectLst>
                  <a:outerShdw blurRad="38100" dist="38100" dir="2700000" algn="tl">
                    <a:srgbClr val="000000">
                      <a:alpha val="43137"/>
                    </a:srgbClr>
                  </a:outerShdw>
                </a:effectLst>
              </a:rPr>
              <a:t>Αναλυτική Εμβαδομέτρηση </a:t>
            </a:r>
            <a:r>
              <a:rPr lang="el-GR" sz="1600" dirty="0"/>
              <a:t>ανά δωμάτιο – διαμέρισμα</a:t>
            </a:r>
            <a:r>
              <a:rPr lang="el-GR" sz="1600" dirty="0">
                <a:effectLst>
                  <a:outerShdw blurRad="38100" dist="38100" dir="2700000" algn="tl">
                    <a:srgbClr val="000000">
                      <a:alpha val="43137"/>
                    </a:srgbClr>
                  </a:outerShdw>
                </a:effectLst>
              </a:rPr>
              <a:t> </a:t>
            </a:r>
          </a:p>
          <a:p>
            <a:pPr marL="342900" indent="-342900" algn="l">
              <a:buClr>
                <a:srgbClr val="047DC8"/>
              </a:buClr>
              <a:buSzPct val="120000"/>
              <a:buFont typeface="Arial" panose="020B0604020202020204" pitchFamily="34" charset="0"/>
              <a:buChar char="•"/>
            </a:pPr>
            <a:r>
              <a:rPr lang="el-GR" sz="1900" dirty="0">
                <a:effectLst>
                  <a:outerShdw blurRad="38100" dist="38100" dir="2700000" algn="tl">
                    <a:srgbClr val="000000">
                      <a:alpha val="43137"/>
                    </a:srgbClr>
                  </a:outerShdw>
                </a:effectLst>
              </a:rPr>
              <a:t>Άδεια λειτουργίας, Ειδικό Σήμα Λειτουργίας </a:t>
            </a:r>
            <a:r>
              <a:rPr lang="el-GR" sz="1800" dirty="0"/>
              <a:t>(Ε.Σ.Λ.) </a:t>
            </a:r>
            <a:r>
              <a:rPr lang="el-GR" sz="1600" dirty="0"/>
              <a:t>από ΕΟΤ</a:t>
            </a:r>
            <a:r>
              <a:rPr lang="en-US" sz="1600" dirty="0"/>
              <a:t> </a:t>
            </a:r>
            <a:r>
              <a:rPr lang="el-GR" sz="1600" dirty="0"/>
              <a:t>(για υφιστάμενα</a:t>
            </a:r>
            <a:r>
              <a:rPr lang="en-US" sz="1600" dirty="0"/>
              <a:t> </a:t>
            </a:r>
            <a:r>
              <a:rPr lang="el-GR" sz="1600" dirty="0"/>
              <a:t>καταλύματα)</a:t>
            </a:r>
            <a:endParaRPr lang="el-GR" sz="1800" dirty="0"/>
          </a:p>
          <a:p>
            <a:pPr marL="342900" indent="-342900" algn="l">
              <a:buClr>
                <a:srgbClr val="02A4BA"/>
              </a:buClr>
              <a:buFont typeface="Arial" panose="020B0604020202020204" pitchFamily="34" charset="0"/>
              <a:buChar char="•"/>
            </a:pPr>
            <a:endParaRPr lang="el-GR" sz="2000" dirty="0"/>
          </a:p>
        </p:txBody>
      </p:sp>
      <p:sp>
        <p:nvSpPr>
          <p:cNvPr id="39" name="Subtitle 2">
            <a:extLst>
              <a:ext uri="{FF2B5EF4-FFF2-40B4-BE49-F238E27FC236}">
                <a16:creationId xmlns:a16="http://schemas.microsoft.com/office/drawing/2014/main" id="{BF28C4FF-466C-4FFE-8B48-6417C939162C}"/>
              </a:ext>
            </a:extLst>
          </p:cNvPr>
          <p:cNvSpPr txBox="1">
            <a:spLocks/>
          </p:cNvSpPr>
          <p:nvPr/>
        </p:nvSpPr>
        <p:spPr>
          <a:xfrm>
            <a:off x="2772614" y="2014530"/>
            <a:ext cx="6920686" cy="9302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l-GR" sz="2000" dirty="0">
                <a:effectLst>
                  <a:outerShdw blurRad="38100" dist="38100" dir="2700000" algn="tl">
                    <a:srgbClr val="000000">
                      <a:alpha val="43137"/>
                    </a:srgbClr>
                  </a:outerShdw>
                </a:effectLst>
              </a:rPr>
              <a:t>Κύρια Ξενοδοχειακά Καταλύματα </a:t>
            </a:r>
            <a:r>
              <a:rPr lang="el-GR" sz="2000" dirty="0"/>
              <a:t>&amp;</a:t>
            </a:r>
            <a:r>
              <a:rPr lang="el-GR" sz="2000" dirty="0">
                <a:effectLst>
                  <a:outerShdw blurRad="38100" dist="38100" dir="2700000" algn="tl">
                    <a:srgbClr val="000000">
                      <a:alpha val="43137"/>
                    </a:srgbClr>
                  </a:outerShdw>
                </a:effectLst>
              </a:rPr>
              <a:t> </a:t>
            </a:r>
            <a:endParaRPr lang="en-US" sz="2000" dirty="0">
              <a:effectLst>
                <a:outerShdw blurRad="38100" dist="38100" dir="2700000" algn="tl">
                  <a:srgbClr val="000000">
                    <a:alpha val="43137"/>
                  </a:srgbClr>
                </a:outerShdw>
              </a:effectLst>
            </a:endParaRPr>
          </a:p>
          <a:p>
            <a:pPr>
              <a:lnSpc>
                <a:spcPct val="100000"/>
              </a:lnSpc>
            </a:pPr>
            <a:r>
              <a:rPr lang="el-GR" sz="2000" dirty="0">
                <a:effectLst>
                  <a:outerShdw blurRad="38100" dist="38100" dir="2700000" algn="tl">
                    <a:srgbClr val="000000">
                      <a:alpha val="43137"/>
                    </a:srgbClr>
                  </a:outerShdw>
                </a:effectLst>
              </a:rPr>
              <a:t>Ενοικιαζόμενα Επιπλωμένα Δωμάτια – Διαμερίσματα</a:t>
            </a:r>
          </a:p>
          <a:p>
            <a:pPr>
              <a:lnSpc>
                <a:spcPct val="100000"/>
              </a:lnSpc>
            </a:pPr>
            <a:endParaRPr lang="el-GR" sz="2000" dirty="0"/>
          </a:p>
        </p:txBody>
      </p:sp>
      <p:cxnSp>
        <p:nvCxnSpPr>
          <p:cNvPr id="41" name="15 - Ευθύγραμμο βέλος σύνδεσης">
            <a:extLst>
              <a:ext uri="{FF2B5EF4-FFF2-40B4-BE49-F238E27FC236}">
                <a16:creationId xmlns:a16="http://schemas.microsoft.com/office/drawing/2014/main" id="{B1CBE3D4-FEA9-43F0-90B8-D6113DE87A9D}"/>
              </a:ext>
            </a:extLst>
          </p:cNvPr>
          <p:cNvCxnSpPr>
            <a:cxnSpLocks/>
          </p:cNvCxnSpPr>
          <p:nvPr/>
        </p:nvCxnSpPr>
        <p:spPr>
          <a:xfrm rot="5400000">
            <a:off x="5762564" y="3422318"/>
            <a:ext cx="587881" cy="161"/>
          </a:xfrm>
          <a:prstGeom prst="straightConnector1">
            <a:avLst/>
          </a:prstGeom>
          <a:ln w="38100">
            <a:solidFill>
              <a:srgbClr val="047DC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18 - Ορθογώνιο">
            <a:extLst>
              <a:ext uri="{FF2B5EF4-FFF2-40B4-BE49-F238E27FC236}">
                <a16:creationId xmlns:a16="http://schemas.microsoft.com/office/drawing/2014/main" id="{5980878E-E000-48B0-8DBA-D4A58364E734}"/>
              </a:ext>
            </a:extLst>
          </p:cNvPr>
          <p:cNvSpPr/>
          <p:nvPr/>
        </p:nvSpPr>
        <p:spPr>
          <a:xfrm>
            <a:off x="3788742" y="2179691"/>
            <a:ext cx="92680" cy="92680"/>
          </a:xfrm>
          <a:prstGeom prst="rect">
            <a:avLst/>
          </a:prstGeom>
          <a:solidFill>
            <a:srgbClr val="047DC8"/>
          </a:solidFill>
          <a:ln>
            <a:solidFill>
              <a:srgbClr val="047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669942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2">
            <a:extLst>
              <a:ext uri="{FF2B5EF4-FFF2-40B4-BE49-F238E27FC236}">
                <a16:creationId xmlns:a16="http://schemas.microsoft.com/office/drawing/2014/main" id="{1B4C3D22-B2C6-4680-A12E-8E3DA2D6ABCE}"/>
              </a:ext>
            </a:extLst>
          </p:cNvPr>
          <p:cNvSpPr/>
          <p:nvPr/>
        </p:nvSpPr>
        <p:spPr>
          <a:xfrm rot="10800000">
            <a:off x="0" y="1988840"/>
            <a:ext cx="12192000" cy="4171002"/>
          </a:xfrm>
          <a:custGeom>
            <a:avLst/>
            <a:gdLst>
              <a:gd name="connsiteX0" fmla="*/ 0 w 9144000"/>
              <a:gd name="connsiteY0" fmla="*/ 0 h 4171002"/>
              <a:gd name="connsiteX1" fmla="*/ 9144000 w 9144000"/>
              <a:gd name="connsiteY1" fmla="*/ 0 h 4171002"/>
              <a:gd name="connsiteX2" fmla="*/ 9144000 w 9144000"/>
              <a:gd name="connsiteY2" fmla="*/ 4171002 h 4171002"/>
              <a:gd name="connsiteX3" fmla="*/ 0 w 9144000"/>
              <a:gd name="connsiteY3" fmla="*/ 4171002 h 4171002"/>
              <a:gd name="connsiteX4" fmla="*/ 0 w 9144000"/>
              <a:gd name="connsiteY4" fmla="*/ 0 h 4171002"/>
              <a:gd name="connsiteX0" fmla="*/ 0 w 9144000"/>
              <a:gd name="connsiteY0" fmla="*/ 0 h 4171002"/>
              <a:gd name="connsiteX1" fmla="*/ 9144000 w 9144000"/>
              <a:gd name="connsiteY1" fmla="*/ 0 h 4171002"/>
              <a:gd name="connsiteX2" fmla="*/ 6183086 w 9144000"/>
              <a:gd name="connsiteY2" fmla="*/ 4171002 h 4171002"/>
              <a:gd name="connsiteX3" fmla="*/ 0 w 9144000"/>
              <a:gd name="connsiteY3" fmla="*/ 4171002 h 4171002"/>
              <a:gd name="connsiteX4" fmla="*/ 0 w 9144000"/>
              <a:gd name="connsiteY4" fmla="*/ 0 h 417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171002">
                <a:moveTo>
                  <a:pt x="0" y="0"/>
                </a:moveTo>
                <a:lnTo>
                  <a:pt x="9144000" y="0"/>
                </a:lnTo>
                <a:lnTo>
                  <a:pt x="6183086" y="4171002"/>
                </a:lnTo>
                <a:lnTo>
                  <a:pt x="0" y="4171002"/>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B3C0F42C-D67B-46A1-8492-9F6072C29CDD}"/>
              </a:ext>
            </a:extLst>
          </p:cNvPr>
          <p:cNvSpPr/>
          <p:nvPr/>
        </p:nvSpPr>
        <p:spPr>
          <a:xfrm>
            <a:off x="3951135" y="357167"/>
            <a:ext cx="8231989" cy="428605"/>
          </a:xfrm>
          <a:prstGeom prst="rect">
            <a:avLst/>
          </a:prstGeom>
          <a:solidFill>
            <a:srgbClr val="11B0E9"/>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Rectangle 8"/>
          <p:cNvSpPr/>
          <p:nvPr/>
        </p:nvSpPr>
        <p:spPr>
          <a:xfrm>
            <a:off x="1199456" y="4902212"/>
            <a:ext cx="10992544" cy="604838"/>
          </a:xfrm>
          <a:prstGeom prst="rect">
            <a:avLst/>
          </a:prstGeom>
          <a:solidFill>
            <a:srgbClr val="02B2CA"/>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Subtitle 2"/>
          <p:cNvSpPr txBox="1">
            <a:spLocks/>
          </p:cNvSpPr>
          <p:nvPr/>
        </p:nvSpPr>
        <p:spPr>
          <a:xfrm>
            <a:off x="1204039" y="5078381"/>
            <a:ext cx="6715172" cy="7858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spc="300" dirty="0">
                <a:solidFill>
                  <a:schemeClr val="bg1"/>
                </a:solidFill>
                <a:effectLst>
                  <a:outerShdw blurRad="38100" dist="38100" dir="2700000" algn="tl">
                    <a:srgbClr val="000000">
                      <a:alpha val="43137"/>
                    </a:srgbClr>
                  </a:outerShdw>
                </a:effectLst>
              </a:rPr>
              <a:t>www.anol.gr</a:t>
            </a:r>
          </a:p>
        </p:txBody>
      </p:sp>
      <p:sp>
        <p:nvSpPr>
          <p:cNvPr id="19" name="Rectangle 11"/>
          <p:cNvSpPr/>
          <p:nvPr/>
        </p:nvSpPr>
        <p:spPr>
          <a:xfrm>
            <a:off x="0" y="5956714"/>
            <a:ext cx="12204334" cy="928670"/>
          </a:xfrm>
          <a:prstGeom prst="rect">
            <a:avLst/>
          </a:prstGeom>
          <a:solidFill>
            <a:schemeClr val="bg1"/>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25 - Εικόνα" descr="ESPA1420_rgb">
            <a:extLst>
              <a:ext uri="{FF2B5EF4-FFF2-40B4-BE49-F238E27FC236}">
                <a16:creationId xmlns:a16="http://schemas.microsoft.com/office/drawing/2014/main" id="{7FDFB550-164B-423A-8AEB-5C1B111FB9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1009" y="6304065"/>
            <a:ext cx="582084" cy="349250"/>
          </a:xfrm>
          <a:prstGeom prst="rect">
            <a:avLst/>
          </a:prstGeom>
          <a:noFill/>
          <a:ln>
            <a:noFill/>
          </a:ln>
        </p:spPr>
      </p:pic>
      <p:pic>
        <p:nvPicPr>
          <p:cNvPr id="37" name="Εικόνα 36">
            <a:extLst>
              <a:ext uri="{FF2B5EF4-FFF2-40B4-BE49-F238E27FC236}">
                <a16:creationId xmlns:a16="http://schemas.microsoft.com/office/drawing/2014/main" id="{1E7F8E69-0012-402E-B4FD-76AAF1DF9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5597" y="6189765"/>
            <a:ext cx="1052512" cy="577850"/>
          </a:xfrm>
          <a:prstGeom prst="rect">
            <a:avLst/>
          </a:prstGeom>
        </p:spPr>
      </p:pic>
      <p:pic>
        <p:nvPicPr>
          <p:cNvPr id="38" name="Εικόνα 37">
            <a:extLst>
              <a:ext uri="{FF2B5EF4-FFF2-40B4-BE49-F238E27FC236}">
                <a16:creationId xmlns:a16="http://schemas.microsoft.com/office/drawing/2014/main" id="{E02AF361-5681-497B-80A7-306010EE5869}"/>
              </a:ext>
            </a:extLst>
          </p:cNvPr>
          <p:cNvPicPr>
            <a:picLocks noChangeAspect="1"/>
          </p:cNvPicPr>
          <p:nvPr/>
        </p:nvPicPr>
        <p:blipFill rotWithShape="1">
          <a:blip r:embed="rId4"/>
          <a:srcRect l="29525" t="16669" r="61025" b="69540"/>
          <a:stretch/>
        </p:blipFill>
        <p:spPr>
          <a:xfrm>
            <a:off x="3575720" y="6144006"/>
            <a:ext cx="815430" cy="669371"/>
          </a:xfrm>
          <a:prstGeom prst="rect">
            <a:avLst/>
          </a:prstGeom>
        </p:spPr>
      </p:pic>
      <p:pic>
        <p:nvPicPr>
          <p:cNvPr id="39" name="Εικόνα 38">
            <a:extLst>
              <a:ext uri="{FF2B5EF4-FFF2-40B4-BE49-F238E27FC236}">
                <a16:creationId xmlns:a16="http://schemas.microsoft.com/office/drawing/2014/main" id="{6B3FF7D0-C1B9-4842-B651-98CA2D03DF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9714" y="6292532"/>
            <a:ext cx="1598476" cy="372316"/>
          </a:xfrm>
          <a:prstGeom prst="rect">
            <a:avLst/>
          </a:prstGeom>
        </p:spPr>
      </p:pic>
      <p:pic>
        <p:nvPicPr>
          <p:cNvPr id="40" name="Picture 2" descr="\\192.168.1.11\data\0 ΑΞΟΝΑΣ 4  LEADER\LOGO ANOL\logo anol.JPG">
            <a:extLst>
              <a:ext uri="{FF2B5EF4-FFF2-40B4-BE49-F238E27FC236}">
                <a16:creationId xmlns:a16="http://schemas.microsoft.com/office/drawing/2014/main" id="{6CD96824-DA88-4714-98D6-2271A349E659}"/>
              </a:ext>
            </a:extLst>
          </p:cNvPr>
          <p:cNvPicPr>
            <a:picLocks noChangeAspect="1" noChangeArrowheads="1"/>
          </p:cNvPicPr>
          <p:nvPr/>
        </p:nvPicPr>
        <p:blipFill>
          <a:blip r:embed="rId6" cstate="print"/>
          <a:srcRect l="-8044" t="5434" r="-3983" b="-8614"/>
          <a:stretch>
            <a:fillRect/>
          </a:stretch>
        </p:blipFill>
        <p:spPr bwMode="auto">
          <a:xfrm>
            <a:off x="3143672" y="179599"/>
            <a:ext cx="704200" cy="672191"/>
          </a:xfrm>
          <a:prstGeom prst="rect">
            <a:avLst/>
          </a:prstGeom>
          <a:noFill/>
          <a:ln w="9525">
            <a:noFill/>
            <a:miter lim="800000"/>
            <a:headEnd/>
            <a:tailEnd/>
          </a:ln>
          <a:effectLst>
            <a:softEdge rad="31750"/>
          </a:effectLst>
        </p:spPr>
      </p:pic>
      <p:sp>
        <p:nvSpPr>
          <p:cNvPr id="21" name="Subtitle 2">
            <a:extLst>
              <a:ext uri="{FF2B5EF4-FFF2-40B4-BE49-F238E27FC236}">
                <a16:creationId xmlns:a16="http://schemas.microsoft.com/office/drawing/2014/main" id="{BAD434ED-27F7-4375-B5B9-C3EC2E4C1ED6}"/>
              </a:ext>
            </a:extLst>
          </p:cNvPr>
          <p:cNvSpPr txBox="1">
            <a:spLocks/>
          </p:cNvSpPr>
          <p:nvPr/>
        </p:nvSpPr>
        <p:spPr>
          <a:xfrm>
            <a:off x="1082704" y="2083870"/>
            <a:ext cx="4964395" cy="173000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l-GR" b="1" dirty="0">
                <a:solidFill>
                  <a:srgbClr val="0F9DCF"/>
                </a:solidFill>
              </a:rPr>
              <a:t>ΑΛΙΕΙΑ &amp; ΘΑΛΑΣΣΑ 2014 -2020</a:t>
            </a:r>
            <a:endParaRPr lang="en-US" b="1" dirty="0">
              <a:solidFill>
                <a:srgbClr val="0F9DCF"/>
              </a:solidFill>
            </a:endParaRPr>
          </a:p>
          <a:p>
            <a:pPr algn="l">
              <a:lnSpc>
                <a:spcPct val="100000"/>
              </a:lnSpc>
            </a:pPr>
            <a:r>
              <a:rPr lang="el-GR" dirty="0">
                <a:cs typeface="Calibri Light" panose="020F0302020204030204" pitchFamily="34" charset="0"/>
              </a:rPr>
              <a:t>Δημόσιες Επενδύσεις για την αειφόρο ανάπτυξη των αλιευτικών περιοχών</a:t>
            </a:r>
            <a:endParaRPr lang="el-GR" spc="300" dirty="0">
              <a:cs typeface="Calibri Light" panose="020F0302020204030204" pitchFamily="34" charset="0"/>
            </a:endParaRPr>
          </a:p>
        </p:txBody>
      </p:sp>
      <p:cxnSp>
        <p:nvCxnSpPr>
          <p:cNvPr id="22" name="Straight Connector 21">
            <a:extLst>
              <a:ext uri="{FF2B5EF4-FFF2-40B4-BE49-F238E27FC236}">
                <a16:creationId xmlns:a16="http://schemas.microsoft.com/office/drawing/2014/main" id="{EA88DBD2-6021-4324-9366-065F646A0DBB}"/>
              </a:ext>
            </a:extLst>
          </p:cNvPr>
          <p:cNvCxnSpPr>
            <a:cxnSpLocks/>
          </p:cNvCxnSpPr>
          <p:nvPr/>
        </p:nvCxnSpPr>
        <p:spPr>
          <a:xfrm flipV="1">
            <a:off x="1450800" y="2536243"/>
            <a:ext cx="4865764" cy="8264"/>
          </a:xfrm>
          <a:prstGeom prst="line">
            <a:avLst/>
          </a:prstGeom>
          <a:ln w="1270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pic>
        <p:nvPicPr>
          <p:cNvPr id="27" name="Εικόνα 26">
            <a:extLst>
              <a:ext uri="{FF2B5EF4-FFF2-40B4-BE49-F238E27FC236}">
                <a16:creationId xmlns:a16="http://schemas.microsoft.com/office/drawing/2014/main" id="{36F37E4C-C9D3-4B2D-8957-9726281CA999}"/>
              </a:ext>
            </a:extLst>
          </p:cNvPr>
          <p:cNvPicPr>
            <a:picLocks noChangeAspect="1"/>
          </p:cNvPicPr>
          <p:nvPr/>
        </p:nvPicPr>
        <p:blipFill rotWithShape="1">
          <a:blip r:embed="rId7"/>
          <a:srcRect l="51394" t="26661" r="25751" b="25654"/>
          <a:stretch/>
        </p:blipFill>
        <p:spPr>
          <a:xfrm>
            <a:off x="9361884" y="2658867"/>
            <a:ext cx="2116470" cy="2483872"/>
          </a:xfrm>
          <a:prstGeom prst="rect">
            <a:avLst/>
          </a:prstGeom>
        </p:spPr>
      </p:pic>
      <p:sp>
        <p:nvSpPr>
          <p:cNvPr id="29" name="Ορθογώνιο 28">
            <a:extLst>
              <a:ext uri="{FF2B5EF4-FFF2-40B4-BE49-F238E27FC236}">
                <a16:creationId xmlns:a16="http://schemas.microsoft.com/office/drawing/2014/main" id="{01DE2F65-CC90-4197-8C17-688541944926}"/>
              </a:ext>
            </a:extLst>
          </p:cNvPr>
          <p:cNvSpPr/>
          <p:nvPr/>
        </p:nvSpPr>
        <p:spPr>
          <a:xfrm>
            <a:off x="9303071" y="3933057"/>
            <a:ext cx="453834" cy="12096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4 - TextBox">
            <a:extLst>
              <a:ext uri="{FF2B5EF4-FFF2-40B4-BE49-F238E27FC236}">
                <a16:creationId xmlns:a16="http://schemas.microsoft.com/office/drawing/2014/main" id="{736A5E7F-D3B5-4F7D-8FFB-4497B2310321}"/>
              </a:ext>
            </a:extLst>
          </p:cNvPr>
          <p:cNvSpPr txBox="1">
            <a:spLocks noChangeArrowheads="1"/>
          </p:cNvSpPr>
          <p:nvPr/>
        </p:nvSpPr>
        <p:spPr bwMode="auto">
          <a:xfrm>
            <a:off x="4915532" y="369358"/>
            <a:ext cx="7000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l-GR" b="1" spc="300" dirty="0">
                <a:solidFill>
                  <a:schemeClr val="bg1">
                    <a:lumMod val="95000"/>
                  </a:schemeClr>
                </a:solidFill>
                <a:effectLst>
                  <a:outerShdw blurRad="38100" dist="38100" dir="2700000" algn="tl">
                    <a:srgbClr val="000000">
                      <a:alpha val="43137"/>
                    </a:srgbClr>
                  </a:outerShdw>
                </a:effectLst>
                <a:latin typeface="+mn-lt"/>
              </a:rPr>
              <a:t>Αναπτυξιακή Ολυμπίας </a:t>
            </a:r>
            <a:r>
              <a:rPr lang="el-GR" b="1" dirty="0">
                <a:solidFill>
                  <a:schemeClr val="bg1">
                    <a:lumMod val="95000"/>
                  </a:schemeClr>
                </a:solidFill>
                <a:effectLst>
                  <a:outerShdw blurRad="38100" dist="38100" dir="2700000" algn="tl">
                    <a:srgbClr val="000000">
                      <a:alpha val="43137"/>
                    </a:srgbClr>
                  </a:outerShdw>
                </a:effectLst>
                <a:latin typeface="+mn-lt"/>
              </a:rPr>
              <a:t>Α.Α.Ε. ΟΤΑ</a:t>
            </a:r>
            <a:endParaRPr lang="en-US" b="1" dirty="0">
              <a:solidFill>
                <a:schemeClr val="bg1">
                  <a:lumMod val="95000"/>
                </a:schemeClr>
              </a:solidFill>
              <a:effectLst>
                <a:outerShdw blurRad="38100" dist="38100" dir="2700000" algn="tl">
                  <a:srgbClr val="000000">
                    <a:alpha val="43137"/>
                  </a:srgbClr>
                </a:outerShdw>
              </a:effectLst>
              <a:latin typeface="+mn-lt"/>
            </a:endParaRPr>
          </a:p>
        </p:txBody>
      </p:sp>
      <p:sp>
        <p:nvSpPr>
          <p:cNvPr id="18" name="12 - TextBox">
            <a:extLst>
              <a:ext uri="{FF2B5EF4-FFF2-40B4-BE49-F238E27FC236}">
                <a16:creationId xmlns:a16="http://schemas.microsoft.com/office/drawing/2014/main" id="{BBEBE405-C9EF-4E22-9748-054E98C0DFE1}"/>
              </a:ext>
            </a:extLst>
          </p:cNvPr>
          <p:cNvSpPr txBox="1"/>
          <p:nvPr/>
        </p:nvSpPr>
        <p:spPr>
          <a:xfrm>
            <a:off x="5850131" y="4171004"/>
            <a:ext cx="3390112" cy="920252"/>
          </a:xfrm>
          <a:prstGeom prst="rect">
            <a:avLst/>
          </a:prstGeom>
          <a:noFill/>
          <a:effectLst>
            <a:outerShdw blurRad="50800" dist="38100" dir="2700000" algn="tl" rotWithShape="0">
              <a:prstClr val="black">
                <a:alpha val="40000"/>
              </a:prstClr>
            </a:outerShdw>
            <a:reflection blurRad="6350" stA="50000" endA="300" endPos="55000" dir="5400000" sy="-100000" algn="bl" rotWithShape="0"/>
          </a:effectLst>
        </p:spPr>
        <p:txBody>
          <a:bodyPr wrap="square" rtlCol="0">
            <a:spAutoFit/>
          </a:bodyPr>
          <a:lstStyle/>
          <a:p>
            <a:pPr algn="ctr">
              <a:lnSpc>
                <a:spcPct val="150000"/>
              </a:lnSpc>
            </a:pPr>
            <a:r>
              <a:rPr lang="el-GR" sz="4000" spc="300" dirty="0"/>
              <a:t>Ευχαριστώ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20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2">
            <a:extLst>
              <a:ext uri="{FF2B5EF4-FFF2-40B4-BE49-F238E27FC236}">
                <a16:creationId xmlns:a16="http://schemas.microsoft.com/office/drawing/2014/main" id="{7C7CE014-3E55-4556-AEED-054037881456}"/>
              </a:ext>
            </a:extLst>
          </p:cNvPr>
          <p:cNvSpPr/>
          <p:nvPr/>
        </p:nvSpPr>
        <p:spPr>
          <a:xfrm rot="10800000">
            <a:off x="1512888" y="1988840"/>
            <a:ext cx="9144000" cy="4171002"/>
          </a:xfrm>
          <a:custGeom>
            <a:avLst/>
            <a:gdLst>
              <a:gd name="connsiteX0" fmla="*/ 0 w 9144000"/>
              <a:gd name="connsiteY0" fmla="*/ 0 h 4171002"/>
              <a:gd name="connsiteX1" fmla="*/ 9144000 w 9144000"/>
              <a:gd name="connsiteY1" fmla="*/ 0 h 4171002"/>
              <a:gd name="connsiteX2" fmla="*/ 9144000 w 9144000"/>
              <a:gd name="connsiteY2" fmla="*/ 4171002 h 4171002"/>
              <a:gd name="connsiteX3" fmla="*/ 0 w 9144000"/>
              <a:gd name="connsiteY3" fmla="*/ 4171002 h 4171002"/>
              <a:gd name="connsiteX4" fmla="*/ 0 w 9144000"/>
              <a:gd name="connsiteY4" fmla="*/ 0 h 4171002"/>
              <a:gd name="connsiteX0" fmla="*/ 0 w 9144000"/>
              <a:gd name="connsiteY0" fmla="*/ 0 h 4171002"/>
              <a:gd name="connsiteX1" fmla="*/ 9144000 w 9144000"/>
              <a:gd name="connsiteY1" fmla="*/ 0 h 4171002"/>
              <a:gd name="connsiteX2" fmla="*/ 6183086 w 9144000"/>
              <a:gd name="connsiteY2" fmla="*/ 4171002 h 4171002"/>
              <a:gd name="connsiteX3" fmla="*/ 0 w 9144000"/>
              <a:gd name="connsiteY3" fmla="*/ 4171002 h 4171002"/>
              <a:gd name="connsiteX4" fmla="*/ 0 w 9144000"/>
              <a:gd name="connsiteY4" fmla="*/ 0 h 417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171002">
                <a:moveTo>
                  <a:pt x="0" y="0"/>
                </a:moveTo>
                <a:lnTo>
                  <a:pt x="9144000" y="0"/>
                </a:lnTo>
                <a:lnTo>
                  <a:pt x="6183086" y="4171002"/>
                </a:lnTo>
                <a:lnTo>
                  <a:pt x="0" y="4171002"/>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2D3409FF-AC99-4CF4-BDCD-4660B561ABD8}"/>
              </a:ext>
            </a:extLst>
          </p:cNvPr>
          <p:cNvSpPr/>
          <p:nvPr/>
        </p:nvSpPr>
        <p:spPr>
          <a:xfrm>
            <a:off x="2881290" y="357167"/>
            <a:ext cx="7786710" cy="428605"/>
          </a:xfrm>
          <a:prstGeom prst="rect">
            <a:avLst/>
          </a:prstGeom>
          <a:solidFill>
            <a:srgbClr val="11B0E9"/>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 name="28 - Ορθογώνιο"/>
          <p:cNvSpPr/>
          <p:nvPr/>
        </p:nvSpPr>
        <p:spPr>
          <a:xfrm>
            <a:off x="1809720" y="3214686"/>
            <a:ext cx="3929090" cy="3071834"/>
          </a:xfrm>
          <a:prstGeom prst="rect">
            <a:avLst/>
          </a:prstGeom>
          <a:solidFill>
            <a:srgbClr val="32CEB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TextBox"/>
          <p:cNvSpPr txBox="1"/>
          <p:nvPr/>
        </p:nvSpPr>
        <p:spPr>
          <a:xfrm>
            <a:off x="1809720" y="3279064"/>
            <a:ext cx="3929090" cy="2985433"/>
          </a:xfrm>
          <a:prstGeom prst="rect">
            <a:avLst/>
          </a:prstGeom>
          <a:noFill/>
        </p:spPr>
        <p:txBody>
          <a:bodyPr wrap="square" rtlCol="0">
            <a:spAutoFit/>
          </a:bodyPr>
          <a:lstStyle/>
          <a:p>
            <a:pPr>
              <a:buFont typeface="Arial" pitchFamily="34" charset="0"/>
              <a:buChar char="•"/>
            </a:pPr>
            <a:r>
              <a:rPr lang="el-GR" sz="2000" dirty="0"/>
              <a:t>  Ξενοδοχεία 5,</a:t>
            </a:r>
            <a:r>
              <a:rPr lang="en-US" sz="2000" dirty="0"/>
              <a:t> </a:t>
            </a:r>
            <a:r>
              <a:rPr lang="el-GR" sz="2000" dirty="0"/>
              <a:t>4, 3 αστέρων</a:t>
            </a:r>
            <a:endParaRPr lang="en-US" sz="2000" dirty="0"/>
          </a:p>
          <a:p>
            <a:pPr algn="ctr"/>
            <a:r>
              <a:rPr lang="en-US" sz="1600" i="1" dirty="0">
                <a:solidFill>
                  <a:srgbClr val="002060"/>
                </a:solidFill>
              </a:rPr>
              <a:t>YA 17352/2018 </a:t>
            </a:r>
            <a:r>
              <a:rPr lang="el-GR" sz="1600" i="1" dirty="0">
                <a:solidFill>
                  <a:srgbClr val="002060"/>
                </a:solidFill>
              </a:rPr>
              <a:t>όπως αυτή ισχύει</a:t>
            </a:r>
          </a:p>
          <a:p>
            <a:pPr>
              <a:buFont typeface="Arial" pitchFamily="34" charset="0"/>
              <a:buChar char="•"/>
            </a:pPr>
            <a:r>
              <a:rPr lang="el-GR" sz="2000" dirty="0"/>
              <a:t>  Οργανωμένες τουριστικές κατασκηνώσεις</a:t>
            </a:r>
            <a:r>
              <a:rPr lang="en-US" sz="2000" dirty="0"/>
              <a:t> </a:t>
            </a:r>
            <a:r>
              <a:rPr lang="el-GR" sz="2000" dirty="0"/>
              <a:t> </a:t>
            </a:r>
            <a:r>
              <a:rPr lang="en-US" sz="2000" dirty="0"/>
              <a:t>5, 4, 3, 2, 1 </a:t>
            </a:r>
            <a:r>
              <a:rPr lang="el-GR" sz="2000" dirty="0"/>
              <a:t>αστέρων </a:t>
            </a:r>
            <a:r>
              <a:rPr lang="en-US" sz="2000" dirty="0"/>
              <a:t> (camping)</a:t>
            </a:r>
            <a:endParaRPr lang="el-GR" sz="2000" dirty="0"/>
          </a:p>
          <a:p>
            <a:pPr algn="ctr"/>
            <a:r>
              <a:rPr lang="en-US" sz="1600" i="1" dirty="0">
                <a:solidFill>
                  <a:srgbClr val="002060"/>
                </a:solidFill>
              </a:rPr>
              <a:t> YA </a:t>
            </a:r>
            <a:r>
              <a:rPr lang="el-GR" sz="1600" i="1" dirty="0">
                <a:solidFill>
                  <a:srgbClr val="002060"/>
                </a:solidFill>
              </a:rPr>
              <a:t>14129</a:t>
            </a:r>
            <a:r>
              <a:rPr lang="en-US" sz="1600" i="1" dirty="0">
                <a:solidFill>
                  <a:srgbClr val="002060"/>
                </a:solidFill>
              </a:rPr>
              <a:t>/2015 (</a:t>
            </a:r>
            <a:r>
              <a:rPr lang="el-GR" sz="1600" i="1" dirty="0">
                <a:solidFill>
                  <a:srgbClr val="002060"/>
                </a:solidFill>
              </a:rPr>
              <a:t>Β’1476</a:t>
            </a:r>
            <a:r>
              <a:rPr lang="en-US" sz="1600" i="1" dirty="0">
                <a:solidFill>
                  <a:srgbClr val="002060"/>
                </a:solidFill>
              </a:rPr>
              <a:t>)</a:t>
            </a:r>
            <a:r>
              <a:rPr lang="el-GR" sz="1600" i="1" dirty="0">
                <a:solidFill>
                  <a:srgbClr val="002060"/>
                </a:solidFill>
              </a:rPr>
              <a:t> όπως αυτή ισχύει</a:t>
            </a:r>
          </a:p>
          <a:p>
            <a:pPr>
              <a:buFont typeface="Arial" pitchFamily="34" charset="0"/>
              <a:buChar char="•"/>
            </a:pPr>
            <a:r>
              <a:rPr lang="el-GR" sz="2000" dirty="0"/>
              <a:t>  Ξενοδοχειακά καταλύματα εντός διατηρητέων κτισμάτων </a:t>
            </a:r>
          </a:p>
          <a:p>
            <a:r>
              <a:rPr lang="el-GR" sz="1600" i="1" dirty="0" err="1">
                <a:solidFill>
                  <a:srgbClr val="002060"/>
                </a:solidFill>
              </a:rPr>
              <a:t>Π.δ</a:t>
            </a:r>
            <a:r>
              <a:rPr lang="el-GR" sz="1600" i="1" dirty="0">
                <a:solidFill>
                  <a:srgbClr val="002060"/>
                </a:solidFill>
              </a:rPr>
              <a:t> 33.79 (Α’10) &amp; 532249/27-07-94 (Β’ 616)</a:t>
            </a:r>
          </a:p>
          <a:p>
            <a:pPr algn="ctr"/>
            <a:endParaRPr lang="el-GR" sz="2000" i="1" dirty="0">
              <a:solidFill>
                <a:schemeClr val="accent1">
                  <a:lumMod val="50000"/>
                </a:schemeClr>
              </a:solidFill>
            </a:endParaRPr>
          </a:p>
        </p:txBody>
      </p:sp>
      <p:sp>
        <p:nvSpPr>
          <p:cNvPr id="30" name="29 - Ορθογώνιο"/>
          <p:cNvSpPr/>
          <p:nvPr/>
        </p:nvSpPr>
        <p:spPr>
          <a:xfrm>
            <a:off x="6167438" y="3214686"/>
            <a:ext cx="4286280" cy="3071834"/>
          </a:xfrm>
          <a:prstGeom prst="rect">
            <a:avLst/>
          </a:prstGeom>
          <a:solidFill>
            <a:srgbClr val="32CEB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TextBox"/>
          <p:cNvSpPr txBox="1"/>
          <p:nvPr/>
        </p:nvSpPr>
        <p:spPr>
          <a:xfrm>
            <a:off x="4586872" y="1142984"/>
            <a:ext cx="3018256" cy="589072"/>
          </a:xfrm>
          <a:prstGeom prst="rect">
            <a:avLst/>
          </a:prstGeom>
          <a:noFill/>
        </p:spPr>
        <p:txBody>
          <a:bodyPr wrap="square" rtlCol="0">
            <a:spAutoFit/>
          </a:bodyPr>
          <a:lstStyle/>
          <a:p>
            <a:pPr algn="ctr">
              <a:lnSpc>
                <a:spcPct val="150000"/>
              </a:lnSpc>
            </a:pPr>
            <a:r>
              <a:rPr lang="el-GR" sz="2400" dirty="0"/>
              <a:t>Ενίσχυση της ίδρυσης</a:t>
            </a:r>
            <a:r>
              <a:rPr lang="en-US" sz="2400" dirty="0"/>
              <a:t>:</a:t>
            </a:r>
            <a:r>
              <a:rPr lang="el-GR" sz="2400" dirty="0"/>
              <a:t> </a:t>
            </a:r>
          </a:p>
        </p:txBody>
      </p:sp>
      <p:sp>
        <p:nvSpPr>
          <p:cNvPr id="10" name="9 - TextBox"/>
          <p:cNvSpPr txBox="1"/>
          <p:nvPr/>
        </p:nvSpPr>
        <p:spPr>
          <a:xfrm>
            <a:off x="2641577" y="2018184"/>
            <a:ext cx="2571768" cy="769441"/>
          </a:xfrm>
          <a:prstGeom prst="rect">
            <a:avLst/>
          </a:prstGeom>
          <a:noFill/>
        </p:spPr>
        <p:txBody>
          <a:bodyPr wrap="square" rtlCol="0">
            <a:spAutoFit/>
          </a:bodyPr>
          <a:lstStyle/>
          <a:p>
            <a:pPr algn="ctr"/>
            <a:r>
              <a:rPr lang="el-GR" sz="2200" dirty="0"/>
              <a:t>Κύριων τουριστικών καταλυμάτων</a:t>
            </a:r>
          </a:p>
        </p:txBody>
      </p:sp>
      <p:sp>
        <p:nvSpPr>
          <p:cNvPr id="11" name="10 - TextBox"/>
          <p:cNvSpPr txBox="1"/>
          <p:nvPr/>
        </p:nvSpPr>
        <p:spPr>
          <a:xfrm>
            <a:off x="6667504" y="2018184"/>
            <a:ext cx="3000396" cy="769441"/>
          </a:xfrm>
          <a:prstGeom prst="rect">
            <a:avLst/>
          </a:prstGeom>
          <a:noFill/>
        </p:spPr>
        <p:txBody>
          <a:bodyPr wrap="square" rtlCol="0">
            <a:spAutoFit/>
          </a:bodyPr>
          <a:lstStyle/>
          <a:p>
            <a:pPr algn="ctr"/>
            <a:r>
              <a:rPr lang="el-GR" sz="2200" dirty="0"/>
              <a:t>Μη κύριων τουριστικών καταλυμάτων</a:t>
            </a:r>
          </a:p>
        </p:txBody>
      </p:sp>
      <p:sp>
        <p:nvSpPr>
          <p:cNvPr id="13" name="12 - TextBox"/>
          <p:cNvSpPr txBox="1"/>
          <p:nvPr/>
        </p:nvSpPr>
        <p:spPr>
          <a:xfrm>
            <a:off x="6167438" y="3279064"/>
            <a:ext cx="4214843" cy="2985433"/>
          </a:xfrm>
          <a:prstGeom prst="rect">
            <a:avLst/>
          </a:prstGeom>
          <a:noFill/>
        </p:spPr>
        <p:txBody>
          <a:bodyPr wrap="square" rtlCol="0">
            <a:spAutoFit/>
          </a:bodyPr>
          <a:lstStyle/>
          <a:p>
            <a:pPr>
              <a:buFont typeface="Arial" pitchFamily="34" charset="0"/>
              <a:buChar char="•"/>
            </a:pPr>
            <a:r>
              <a:rPr lang="el-GR" sz="2000" dirty="0"/>
              <a:t>  Αυτοεξυπηρετούμενα καταλύματα - Τουριστικές επιπλωμένες κατοικίες</a:t>
            </a:r>
          </a:p>
          <a:p>
            <a:pPr algn="ctr"/>
            <a:r>
              <a:rPr lang="el-GR" sz="1600" i="1" dirty="0">
                <a:solidFill>
                  <a:srgbClr val="002060"/>
                </a:solidFill>
              </a:rPr>
              <a:t>ΥΑ 27715/2013 (Β’3118) όπως αυτή ισχύει</a:t>
            </a:r>
          </a:p>
          <a:p>
            <a:pPr>
              <a:buFont typeface="Arial" pitchFamily="34" charset="0"/>
              <a:buChar char="•"/>
            </a:pPr>
            <a:r>
              <a:rPr lang="el-GR" sz="2000" dirty="0"/>
              <a:t>  Ενοικιαζόμενα Επιπλωμένα</a:t>
            </a:r>
          </a:p>
          <a:p>
            <a:r>
              <a:rPr lang="el-GR" sz="2000" dirty="0"/>
              <a:t>Δωμάτια - Διαμερίσματα 5,</a:t>
            </a:r>
            <a:r>
              <a:rPr lang="en-US" sz="2000" dirty="0"/>
              <a:t> </a:t>
            </a:r>
            <a:r>
              <a:rPr lang="el-GR" sz="2000" dirty="0"/>
              <a:t>4, 3 κλειδιών </a:t>
            </a:r>
          </a:p>
          <a:p>
            <a:pPr algn="ctr"/>
            <a:r>
              <a:rPr lang="el-GR" sz="1600" i="1" dirty="0">
                <a:solidFill>
                  <a:srgbClr val="002060"/>
                </a:solidFill>
              </a:rPr>
              <a:t>ΥΑ 12868/2018 (Β’3119) όπως αυτή ισχύει</a:t>
            </a:r>
          </a:p>
          <a:p>
            <a:pPr>
              <a:buFont typeface="Arial" pitchFamily="34" charset="0"/>
              <a:buChar char="•"/>
            </a:pPr>
            <a:r>
              <a:rPr lang="el-GR" sz="2000" dirty="0"/>
              <a:t>  Καταλύματα εντός διατηρητέων κτισμάτων </a:t>
            </a:r>
          </a:p>
          <a:p>
            <a:pPr algn="ctr"/>
            <a:r>
              <a:rPr lang="el-GR" sz="1600" i="1" dirty="0" err="1">
                <a:solidFill>
                  <a:srgbClr val="002060"/>
                </a:solidFill>
              </a:rPr>
              <a:t>Π.δ</a:t>
            </a:r>
            <a:r>
              <a:rPr lang="el-GR" sz="1600" i="1" dirty="0">
                <a:solidFill>
                  <a:srgbClr val="002060"/>
                </a:solidFill>
              </a:rPr>
              <a:t> 33.79 (Α’10) &amp; 532249/27-07-94 (Β’ 616)</a:t>
            </a:r>
          </a:p>
        </p:txBody>
      </p:sp>
      <p:cxnSp>
        <p:nvCxnSpPr>
          <p:cNvPr id="19" name="18 - Ευθύγραμμο βέλος σύνδεσης"/>
          <p:cNvCxnSpPr/>
          <p:nvPr/>
        </p:nvCxnSpPr>
        <p:spPr>
          <a:xfrm rot="5400000">
            <a:off x="7960197" y="2948360"/>
            <a:ext cx="415067" cy="115"/>
          </a:xfrm>
          <a:prstGeom prst="straightConnector1">
            <a:avLst/>
          </a:prstGeom>
          <a:ln w="38100">
            <a:solidFill>
              <a:srgbClr val="047DC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27 - Ορθογώνιο"/>
          <p:cNvSpPr/>
          <p:nvPr/>
        </p:nvSpPr>
        <p:spPr>
          <a:xfrm>
            <a:off x="6569634" y="2204589"/>
            <a:ext cx="92680" cy="92680"/>
          </a:xfrm>
          <a:prstGeom prst="rect">
            <a:avLst/>
          </a:prstGeom>
          <a:solidFill>
            <a:srgbClr val="047DC8"/>
          </a:solidFill>
          <a:ln>
            <a:solidFill>
              <a:srgbClr val="047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30 - Ορθογώνιο"/>
          <p:cNvSpPr/>
          <p:nvPr/>
        </p:nvSpPr>
        <p:spPr>
          <a:xfrm>
            <a:off x="2554455" y="2204589"/>
            <a:ext cx="92680" cy="92680"/>
          </a:xfrm>
          <a:prstGeom prst="rect">
            <a:avLst/>
          </a:prstGeom>
          <a:solidFill>
            <a:srgbClr val="047DC8"/>
          </a:solidFill>
          <a:ln>
            <a:solidFill>
              <a:srgbClr val="047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4" name="33 - Ευθύγραμμο βέλος σύνδεσης"/>
          <p:cNvCxnSpPr/>
          <p:nvPr/>
        </p:nvCxnSpPr>
        <p:spPr>
          <a:xfrm rot="5400000">
            <a:off x="3669213" y="2948360"/>
            <a:ext cx="415067" cy="115"/>
          </a:xfrm>
          <a:prstGeom prst="straightConnector1">
            <a:avLst/>
          </a:prstGeom>
          <a:ln w="38100">
            <a:solidFill>
              <a:srgbClr val="047DC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8">
            <a:extLst>
              <a:ext uri="{FF2B5EF4-FFF2-40B4-BE49-F238E27FC236}">
                <a16:creationId xmlns:a16="http://schemas.microsoft.com/office/drawing/2014/main" id="{780121A4-CB24-4224-A0E5-77235A5E7916}"/>
              </a:ext>
            </a:extLst>
          </p:cNvPr>
          <p:cNvSpPr/>
          <p:nvPr/>
        </p:nvSpPr>
        <p:spPr>
          <a:xfrm>
            <a:off x="1524000" y="6591300"/>
            <a:ext cx="9144000" cy="266700"/>
          </a:xfrm>
          <a:prstGeom prst="rect">
            <a:avLst/>
          </a:prstGeom>
          <a:solidFill>
            <a:srgbClr val="02A4BA"/>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2" name="Picture 2" descr="\\192.168.1.11\data\0 ΑΞΟΝΑΣ 4  LEADER\LOGO ANOL\logo anol.JPG">
            <a:extLst>
              <a:ext uri="{FF2B5EF4-FFF2-40B4-BE49-F238E27FC236}">
                <a16:creationId xmlns:a16="http://schemas.microsoft.com/office/drawing/2014/main" id="{0EFFE0F3-D421-46EC-9C68-C32C40D6AFE3}"/>
              </a:ext>
            </a:extLst>
          </p:cNvPr>
          <p:cNvPicPr>
            <a:picLocks noChangeAspect="1" noChangeArrowheads="1"/>
          </p:cNvPicPr>
          <p:nvPr/>
        </p:nvPicPr>
        <p:blipFill>
          <a:blip r:embed="rId3" cstate="print"/>
          <a:srcRect l="-8044" t="5434" r="-3983" b="-8614"/>
          <a:stretch>
            <a:fillRect/>
          </a:stretch>
        </p:blipFill>
        <p:spPr bwMode="auto">
          <a:xfrm>
            <a:off x="2139717" y="179599"/>
            <a:ext cx="704200" cy="672191"/>
          </a:xfrm>
          <a:prstGeom prst="rect">
            <a:avLst/>
          </a:prstGeom>
          <a:noFill/>
          <a:ln w="9525">
            <a:noFill/>
            <a:miter lim="800000"/>
            <a:headEnd/>
            <a:tailEnd/>
          </a:ln>
          <a:effectLst>
            <a:softEdge rad="31750"/>
          </a:effectLst>
        </p:spPr>
      </p:pic>
      <p:sp>
        <p:nvSpPr>
          <p:cNvPr id="23" name="TextBox 9">
            <a:extLst>
              <a:ext uri="{FF2B5EF4-FFF2-40B4-BE49-F238E27FC236}">
                <a16:creationId xmlns:a16="http://schemas.microsoft.com/office/drawing/2014/main" id="{1F4B71D0-EE65-4CEE-A688-4DD838D5E458}"/>
              </a:ext>
            </a:extLst>
          </p:cNvPr>
          <p:cNvSpPr txBox="1"/>
          <p:nvPr/>
        </p:nvSpPr>
        <p:spPr>
          <a:xfrm>
            <a:off x="1793615" y="6585408"/>
            <a:ext cx="8604770" cy="276999"/>
          </a:xfrm>
          <a:prstGeom prst="rect">
            <a:avLst/>
          </a:prstGeom>
          <a:noFill/>
        </p:spPr>
        <p:txBody>
          <a:bodyPr wrap="square" rtlCol="0">
            <a:spAutoFit/>
          </a:bodyPr>
          <a:lstStyle/>
          <a:p>
            <a:pPr marL="0" lvl="1"/>
            <a:r>
              <a:rPr lang="el-GR" sz="1200" dirty="0">
                <a:solidFill>
                  <a:schemeClr val="bg1"/>
                </a:solidFill>
                <a:effectLst>
                  <a:outerShdw blurRad="38100" dist="38100" dir="2700000" algn="tl">
                    <a:srgbClr val="000000">
                      <a:alpha val="43137"/>
                    </a:srgbClr>
                  </a:outerShdw>
                </a:effectLst>
              </a:rPr>
              <a:t>ΑΝΑΠΤΥΞΙΑΚΗ ΟΛΥΜΠΙΑΣ </a:t>
            </a:r>
            <a:r>
              <a:rPr lang="en-US" sz="1200" dirty="0">
                <a:solidFill>
                  <a:schemeClr val="bg1"/>
                </a:solidFill>
                <a:effectLst>
                  <a:outerShdw blurRad="38100" dist="38100" dir="2700000" algn="tl">
                    <a:srgbClr val="000000">
                      <a:alpha val="43137"/>
                    </a:srgbClr>
                  </a:outerShdw>
                </a:effectLst>
              </a:rPr>
              <a:t>CLLD-LEADER</a:t>
            </a:r>
            <a:r>
              <a:rPr lang="el-GR" sz="1200" dirty="0">
                <a:solidFill>
                  <a:schemeClr val="bg1"/>
                </a:solidFill>
                <a:effectLst>
                  <a:outerShdw blurRad="38100" dist="38100" dir="2700000" algn="tl">
                    <a:srgbClr val="000000">
                      <a:alpha val="43137"/>
                    </a:srgbClr>
                  </a:outerShdw>
                </a:effectLst>
              </a:rPr>
              <a:t> | </a:t>
            </a:r>
            <a:r>
              <a:rPr lang="el-GR" sz="1200" b="1" dirty="0">
                <a:solidFill>
                  <a:schemeClr val="bg1"/>
                </a:solidFill>
                <a:effectLst>
                  <a:outerShdw blurRad="38100" dist="38100" dir="2700000" algn="tl">
                    <a:srgbClr val="000000">
                      <a:alpha val="43137"/>
                    </a:srgbClr>
                  </a:outerShdw>
                </a:effectLst>
              </a:rPr>
              <a:t>ΑΛΙΕΙΑ &amp; ΘΑΛΑΣΣΑ 2014 -2020 </a:t>
            </a:r>
            <a:r>
              <a:rPr lang="el-GR" sz="1200" dirty="0">
                <a:solidFill>
                  <a:schemeClr val="bg1"/>
                </a:solidFill>
                <a:effectLst>
                  <a:outerShdw blurRad="38100" dist="38100" dir="2700000" algn="tl">
                    <a:srgbClr val="000000">
                      <a:alpha val="43137"/>
                    </a:srgbClr>
                  </a:outerShdw>
                </a:effectLst>
              </a:rPr>
              <a:t>| </a:t>
            </a:r>
            <a:r>
              <a:rPr lang="el-GR" sz="1200" dirty="0">
                <a:solidFill>
                  <a:schemeClr val="bg1"/>
                </a:solidFill>
              </a:rPr>
              <a:t>1</a:t>
            </a:r>
            <a:r>
              <a:rPr lang="el-GR" sz="1200" baseline="30000" dirty="0">
                <a:solidFill>
                  <a:schemeClr val="bg1"/>
                </a:solidFill>
              </a:rPr>
              <a:t>Η</a:t>
            </a:r>
            <a:r>
              <a:rPr lang="el-GR" sz="1200" dirty="0">
                <a:solidFill>
                  <a:schemeClr val="bg1"/>
                </a:solidFill>
              </a:rPr>
              <a:t> ΠΡΟΣΚΛΗΣΗ ΠΡΟΤΑΣΕΩΝ ΙΔΙΩΤΙΚΩΝ ΠΑΡΕΜΒΑΣΕΩΝ</a:t>
            </a:r>
            <a:endParaRPr lang="el-GR" sz="1200" dirty="0">
              <a:solidFill>
                <a:schemeClr val="bg1"/>
              </a:solidFill>
              <a:effectLst>
                <a:outerShdw blurRad="38100" dist="38100" dir="2700000" algn="tl">
                  <a:srgbClr val="000000">
                    <a:alpha val="43137"/>
                  </a:srgbClr>
                </a:outerShdw>
              </a:effectLst>
            </a:endParaRPr>
          </a:p>
        </p:txBody>
      </p:sp>
      <p:sp>
        <p:nvSpPr>
          <p:cNvPr id="26" name="4 - TextBox">
            <a:extLst>
              <a:ext uri="{FF2B5EF4-FFF2-40B4-BE49-F238E27FC236}">
                <a16:creationId xmlns:a16="http://schemas.microsoft.com/office/drawing/2014/main" id="{40466AF5-0171-40E7-9EB9-70A6BF6F70C6}"/>
              </a:ext>
            </a:extLst>
          </p:cNvPr>
          <p:cNvSpPr txBox="1">
            <a:spLocks noChangeArrowheads="1"/>
          </p:cNvSpPr>
          <p:nvPr/>
        </p:nvSpPr>
        <p:spPr bwMode="auto">
          <a:xfrm>
            <a:off x="2738414" y="428604"/>
            <a:ext cx="7929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b="1" dirty="0">
                <a:solidFill>
                  <a:srgbClr val="FFFF00"/>
                </a:solidFill>
                <a:effectLst>
                  <a:outerShdw blurRad="38100" dist="38100" dir="2700000" algn="tl">
                    <a:srgbClr val="000000">
                      <a:alpha val="43137"/>
                    </a:srgbClr>
                  </a:outerShdw>
                </a:effectLst>
                <a:latin typeface="+mn-lt"/>
              </a:rPr>
              <a:t>A</a:t>
            </a:r>
            <a:r>
              <a:rPr lang="el-GR" b="1" dirty="0">
                <a:solidFill>
                  <a:srgbClr val="FFFF00"/>
                </a:solidFill>
                <a:effectLst>
                  <a:outerShdw blurRad="38100" dist="38100" dir="2700000" algn="tl">
                    <a:srgbClr val="000000">
                      <a:alpha val="43137"/>
                    </a:srgbClr>
                  </a:outerShdw>
                </a:effectLst>
                <a:latin typeface="+mn-lt"/>
              </a:rPr>
              <a:t>.  </a:t>
            </a:r>
            <a:r>
              <a:rPr lang="el-GR" dirty="0">
                <a:solidFill>
                  <a:schemeClr val="bg1"/>
                </a:solidFill>
                <a:effectLst>
                  <a:outerShdw blurRad="38100" dist="38100" dir="2700000" algn="tl">
                    <a:srgbClr val="000000">
                      <a:alpha val="43137"/>
                    </a:srgbClr>
                  </a:outerShdw>
                </a:effectLst>
                <a:latin typeface="+mn-lt"/>
              </a:rPr>
              <a:t>Κατηγορίες τουριστικών καταλυμάτων επιλέξιμων για χρηματοδότηση</a:t>
            </a:r>
            <a:endParaRPr lang="en-US" dirty="0">
              <a:solidFill>
                <a:schemeClr val="bg1"/>
              </a:solidFill>
              <a:effectLst>
                <a:outerShdw blurRad="38100" dist="38100" dir="2700000" algn="tl">
                  <a:srgbClr val="000000">
                    <a:alpha val="43137"/>
                  </a:srgbClr>
                </a:outerShdw>
              </a:effectLst>
              <a:latin typeface="+mn-lt"/>
            </a:endParaRPr>
          </a:p>
        </p:txBody>
      </p:sp>
      <p:cxnSp>
        <p:nvCxnSpPr>
          <p:cNvPr id="27" name="Straight Connector 21">
            <a:extLst>
              <a:ext uri="{FF2B5EF4-FFF2-40B4-BE49-F238E27FC236}">
                <a16:creationId xmlns:a16="http://schemas.microsoft.com/office/drawing/2014/main" id="{153737A2-286E-4A13-BB8B-22552CC8E590}"/>
              </a:ext>
            </a:extLst>
          </p:cNvPr>
          <p:cNvCxnSpPr>
            <a:cxnSpLocks/>
          </p:cNvCxnSpPr>
          <p:nvPr/>
        </p:nvCxnSpPr>
        <p:spPr>
          <a:xfrm flipV="1">
            <a:off x="3071664" y="1743805"/>
            <a:ext cx="7596336" cy="12898"/>
          </a:xfrm>
          <a:prstGeom prst="line">
            <a:avLst/>
          </a:prstGeom>
          <a:ln w="1270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pic>
        <p:nvPicPr>
          <p:cNvPr id="32" name="25 - Εικόνα" descr="ESPA1420_rgb">
            <a:extLst>
              <a:ext uri="{FF2B5EF4-FFF2-40B4-BE49-F238E27FC236}">
                <a16:creationId xmlns:a16="http://schemas.microsoft.com/office/drawing/2014/main" id="{BE89CFA1-79EF-4E9E-901C-6A93FCB4122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349" y="6285102"/>
            <a:ext cx="324317" cy="194590"/>
          </a:xfrm>
          <a:prstGeom prst="rect">
            <a:avLst/>
          </a:prstGeom>
          <a:noFill/>
          <a:ln>
            <a:noFill/>
          </a:ln>
        </p:spPr>
      </p:pic>
      <p:pic>
        <p:nvPicPr>
          <p:cNvPr id="35" name="Εικόνα 34">
            <a:extLst>
              <a:ext uri="{FF2B5EF4-FFF2-40B4-BE49-F238E27FC236}">
                <a16:creationId xmlns:a16="http://schemas.microsoft.com/office/drawing/2014/main" id="{1478D252-0E34-4F4D-924B-10A76ED74D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7916" y="6221418"/>
            <a:ext cx="586423" cy="321958"/>
          </a:xfrm>
          <a:prstGeom prst="rect">
            <a:avLst/>
          </a:prstGeom>
        </p:spPr>
      </p:pic>
      <p:pic>
        <p:nvPicPr>
          <p:cNvPr id="36" name="Εικόνα 35">
            <a:extLst>
              <a:ext uri="{FF2B5EF4-FFF2-40B4-BE49-F238E27FC236}">
                <a16:creationId xmlns:a16="http://schemas.microsoft.com/office/drawing/2014/main" id="{412A8103-52EB-4DA3-92D0-C76643FFDE0C}"/>
              </a:ext>
            </a:extLst>
          </p:cNvPr>
          <p:cNvPicPr>
            <a:picLocks noChangeAspect="1"/>
          </p:cNvPicPr>
          <p:nvPr/>
        </p:nvPicPr>
        <p:blipFill rotWithShape="1">
          <a:blip r:embed="rId6"/>
          <a:srcRect l="29525" t="16669" r="61025" b="69540"/>
          <a:stretch/>
        </p:blipFill>
        <p:spPr>
          <a:xfrm>
            <a:off x="7489553" y="6195922"/>
            <a:ext cx="454329" cy="372950"/>
          </a:xfrm>
          <a:prstGeom prst="rect">
            <a:avLst/>
          </a:prstGeom>
        </p:spPr>
      </p:pic>
      <p:pic>
        <p:nvPicPr>
          <p:cNvPr id="37" name="Εικόνα 36">
            <a:extLst>
              <a:ext uri="{FF2B5EF4-FFF2-40B4-BE49-F238E27FC236}">
                <a16:creationId xmlns:a16="http://schemas.microsoft.com/office/drawing/2014/main" id="{00D04F4B-5A32-4BF5-9DF6-DE25BA8D49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54306" y="6278678"/>
            <a:ext cx="890613" cy="2074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20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20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2" grpId="0"/>
      <p:bldP spid="30"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2">
            <a:extLst>
              <a:ext uri="{FF2B5EF4-FFF2-40B4-BE49-F238E27FC236}">
                <a16:creationId xmlns:a16="http://schemas.microsoft.com/office/drawing/2014/main" id="{D6D03D02-D949-4AC7-911A-704EBD9B4A81}"/>
              </a:ext>
            </a:extLst>
          </p:cNvPr>
          <p:cNvSpPr/>
          <p:nvPr/>
        </p:nvSpPr>
        <p:spPr>
          <a:xfrm rot="10800000">
            <a:off x="1512888" y="1982417"/>
            <a:ext cx="9144000" cy="4171002"/>
          </a:xfrm>
          <a:custGeom>
            <a:avLst/>
            <a:gdLst>
              <a:gd name="connsiteX0" fmla="*/ 0 w 9144000"/>
              <a:gd name="connsiteY0" fmla="*/ 0 h 4171002"/>
              <a:gd name="connsiteX1" fmla="*/ 9144000 w 9144000"/>
              <a:gd name="connsiteY1" fmla="*/ 0 h 4171002"/>
              <a:gd name="connsiteX2" fmla="*/ 9144000 w 9144000"/>
              <a:gd name="connsiteY2" fmla="*/ 4171002 h 4171002"/>
              <a:gd name="connsiteX3" fmla="*/ 0 w 9144000"/>
              <a:gd name="connsiteY3" fmla="*/ 4171002 h 4171002"/>
              <a:gd name="connsiteX4" fmla="*/ 0 w 9144000"/>
              <a:gd name="connsiteY4" fmla="*/ 0 h 4171002"/>
              <a:gd name="connsiteX0" fmla="*/ 0 w 9144000"/>
              <a:gd name="connsiteY0" fmla="*/ 0 h 4171002"/>
              <a:gd name="connsiteX1" fmla="*/ 9144000 w 9144000"/>
              <a:gd name="connsiteY1" fmla="*/ 0 h 4171002"/>
              <a:gd name="connsiteX2" fmla="*/ 6183086 w 9144000"/>
              <a:gd name="connsiteY2" fmla="*/ 4171002 h 4171002"/>
              <a:gd name="connsiteX3" fmla="*/ 0 w 9144000"/>
              <a:gd name="connsiteY3" fmla="*/ 4171002 h 4171002"/>
              <a:gd name="connsiteX4" fmla="*/ 0 w 9144000"/>
              <a:gd name="connsiteY4" fmla="*/ 0 h 417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171002">
                <a:moveTo>
                  <a:pt x="0" y="0"/>
                </a:moveTo>
                <a:lnTo>
                  <a:pt x="9144000" y="0"/>
                </a:lnTo>
                <a:lnTo>
                  <a:pt x="6183086" y="4171002"/>
                </a:lnTo>
                <a:lnTo>
                  <a:pt x="0" y="4171002"/>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Εικόνα 20">
            <a:extLst>
              <a:ext uri="{FF2B5EF4-FFF2-40B4-BE49-F238E27FC236}">
                <a16:creationId xmlns:a16="http://schemas.microsoft.com/office/drawing/2014/main" id="{5C75E931-549D-41E7-871C-61AE536E5590}"/>
              </a:ext>
            </a:extLst>
          </p:cNvPr>
          <p:cNvPicPr>
            <a:picLocks noChangeAspect="1"/>
          </p:cNvPicPr>
          <p:nvPr/>
        </p:nvPicPr>
        <p:blipFill rotWithShape="1">
          <a:blip r:embed="rId2"/>
          <a:srcRect l="51394" t="26661" r="25751" b="25654"/>
          <a:stretch/>
        </p:blipFill>
        <p:spPr>
          <a:xfrm rot="10800000">
            <a:off x="8786513" y="970828"/>
            <a:ext cx="1866249" cy="2190215"/>
          </a:xfrm>
          <a:prstGeom prst="rect">
            <a:avLst/>
          </a:prstGeom>
          <a:effectLst>
            <a:reflection blurRad="6350" stA="50000" endA="300" endPos="90000" dir="5400000" sy="-100000" algn="bl" rotWithShape="0"/>
          </a:effectLst>
        </p:spPr>
      </p:pic>
      <p:sp>
        <p:nvSpPr>
          <p:cNvPr id="22" name="Ορθογώνιο 21">
            <a:extLst>
              <a:ext uri="{FF2B5EF4-FFF2-40B4-BE49-F238E27FC236}">
                <a16:creationId xmlns:a16="http://schemas.microsoft.com/office/drawing/2014/main" id="{1B2472CF-7230-422C-B793-DE5B770B0A5F}"/>
              </a:ext>
            </a:extLst>
          </p:cNvPr>
          <p:cNvSpPr/>
          <p:nvPr/>
        </p:nvSpPr>
        <p:spPr>
          <a:xfrm>
            <a:off x="8736917" y="964405"/>
            <a:ext cx="1931084" cy="1068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Ορθογώνιο 25">
            <a:extLst>
              <a:ext uri="{FF2B5EF4-FFF2-40B4-BE49-F238E27FC236}">
                <a16:creationId xmlns:a16="http://schemas.microsoft.com/office/drawing/2014/main" id="{462CFEFF-DF3E-460B-B1B4-C877E3462CA5}"/>
              </a:ext>
            </a:extLst>
          </p:cNvPr>
          <p:cNvSpPr/>
          <p:nvPr/>
        </p:nvSpPr>
        <p:spPr>
          <a:xfrm>
            <a:off x="8700906" y="1980092"/>
            <a:ext cx="1965006" cy="114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1">
            <a:extLst>
              <a:ext uri="{FF2B5EF4-FFF2-40B4-BE49-F238E27FC236}">
                <a16:creationId xmlns:a16="http://schemas.microsoft.com/office/drawing/2014/main" id="{1F58DE89-727C-42C7-A9E3-B1B28BB92E39}"/>
              </a:ext>
            </a:extLst>
          </p:cNvPr>
          <p:cNvSpPr/>
          <p:nvPr/>
        </p:nvSpPr>
        <p:spPr>
          <a:xfrm>
            <a:off x="2881290" y="366209"/>
            <a:ext cx="7786710" cy="428605"/>
          </a:xfrm>
          <a:prstGeom prst="rect">
            <a:avLst/>
          </a:prstGeom>
          <a:solidFill>
            <a:srgbClr val="11B0E9"/>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14 - TextBox"/>
          <p:cNvSpPr txBox="1"/>
          <p:nvPr/>
        </p:nvSpPr>
        <p:spPr>
          <a:xfrm>
            <a:off x="3417091" y="1142984"/>
            <a:ext cx="5357818" cy="589072"/>
          </a:xfrm>
          <a:prstGeom prst="rect">
            <a:avLst/>
          </a:prstGeom>
          <a:noFill/>
        </p:spPr>
        <p:txBody>
          <a:bodyPr wrap="square" rtlCol="0">
            <a:spAutoFit/>
          </a:bodyPr>
          <a:lstStyle/>
          <a:p>
            <a:pPr algn="ctr">
              <a:lnSpc>
                <a:spcPct val="150000"/>
              </a:lnSpc>
            </a:pPr>
            <a:r>
              <a:rPr lang="el-GR" sz="2400" dirty="0"/>
              <a:t>Τουριστικές Κατασκηνώσεις - </a:t>
            </a:r>
            <a:r>
              <a:rPr lang="en-US" sz="2400" dirty="0"/>
              <a:t>Camping:</a:t>
            </a:r>
            <a:r>
              <a:rPr lang="el-GR" sz="2400" dirty="0"/>
              <a:t> </a:t>
            </a:r>
          </a:p>
        </p:txBody>
      </p:sp>
      <p:sp>
        <p:nvSpPr>
          <p:cNvPr id="16" name="Rectangle 8">
            <a:extLst>
              <a:ext uri="{FF2B5EF4-FFF2-40B4-BE49-F238E27FC236}">
                <a16:creationId xmlns:a16="http://schemas.microsoft.com/office/drawing/2014/main" id="{030CA94A-04D4-4868-A011-C79A332F06CC}"/>
              </a:ext>
            </a:extLst>
          </p:cNvPr>
          <p:cNvSpPr/>
          <p:nvPr/>
        </p:nvSpPr>
        <p:spPr>
          <a:xfrm>
            <a:off x="1524000" y="6600342"/>
            <a:ext cx="9144000" cy="266700"/>
          </a:xfrm>
          <a:prstGeom prst="rect">
            <a:avLst/>
          </a:prstGeom>
          <a:solidFill>
            <a:srgbClr val="02A4BA"/>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8" name="Picture 2" descr="\\192.168.1.11\data\0 ΑΞΟΝΑΣ 4  LEADER\LOGO ANOL\logo anol.JPG">
            <a:extLst>
              <a:ext uri="{FF2B5EF4-FFF2-40B4-BE49-F238E27FC236}">
                <a16:creationId xmlns:a16="http://schemas.microsoft.com/office/drawing/2014/main" id="{D77E7F82-3890-4DD0-B85B-E12AC2947775}"/>
              </a:ext>
            </a:extLst>
          </p:cNvPr>
          <p:cNvPicPr>
            <a:picLocks noChangeAspect="1" noChangeArrowheads="1"/>
          </p:cNvPicPr>
          <p:nvPr/>
        </p:nvPicPr>
        <p:blipFill>
          <a:blip r:embed="rId3" cstate="print"/>
          <a:srcRect l="-8044" t="5434" r="-3983" b="-8614"/>
          <a:stretch>
            <a:fillRect/>
          </a:stretch>
        </p:blipFill>
        <p:spPr bwMode="auto">
          <a:xfrm>
            <a:off x="2139717" y="188641"/>
            <a:ext cx="704200" cy="672191"/>
          </a:xfrm>
          <a:prstGeom prst="rect">
            <a:avLst/>
          </a:prstGeom>
          <a:noFill/>
          <a:ln w="9525">
            <a:noFill/>
            <a:miter lim="800000"/>
            <a:headEnd/>
            <a:tailEnd/>
          </a:ln>
          <a:effectLst>
            <a:softEdge rad="31750"/>
          </a:effectLst>
        </p:spPr>
      </p:pic>
      <p:sp>
        <p:nvSpPr>
          <p:cNvPr id="19" name="TextBox 9">
            <a:extLst>
              <a:ext uri="{FF2B5EF4-FFF2-40B4-BE49-F238E27FC236}">
                <a16:creationId xmlns:a16="http://schemas.microsoft.com/office/drawing/2014/main" id="{743DD46D-D0F2-4A91-A79F-992EAA1A9755}"/>
              </a:ext>
            </a:extLst>
          </p:cNvPr>
          <p:cNvSpPr txBox="1"/>
          <p:nvPr/>
        </p:nvSpPr>
        <p:spPr>
          <a:xfrm>
            <a:off x="1793615" y="6594450"/>
            <a:ext cx="8604770" cy="276999"/>
          </a:xfrm>
          <a:prstGeom prst="rect">
            <a:avLst/>
          </a:prstGeom>
          <a:noFill/>
        </p:spPr>
        <p:txBody>
          <a:bodyPr wrap="square" rtlCol="0">
            <a:spAutoFit/>
          </a:bodyPr>
          <a:lstStyle/>
          <a:p>
            <a:pPr marL="0" lvl="1"/>
            <a:r>
              <a:rPr lang="el-GR" sz="1200" dirty="0">
                <a:solidFill>
                  <a:schemeClr val="bg1"/>
                </a:solidFill>
                <a:effectLst>
                  <a:outerShdw blurRad="38100" dist="38100" dir="2700000" algn="tl">
                    <a:srgbClr val="000000">
                      <a:alpha val="43137"/>
                    </a:srgbClr>
                  </a:outerShdw>
                </a:effectLst>
              </a:rPr>
              <a:t>ΑΝΑΠΤΥΞΙΑΚΗ ΟΛΥΜΠΙΑΣ </a:t>
            </a:r>
            <a:r>
              <a:rPr lang="en-US" sz="1200" dirty="0">
                <a:solidFill>
                  <a:schemeClr val="bg1"/>
                </a:solidFill>
                <a:effectLst>
                  <a:outerShdw blurRad="38100" dist="38100" dir="2700000" algn="tl">
                    <a:srgbClr val="000000">
                      <a:alpha val="43137"/>
                    </a:srgbClr>
                  </a:outerShdw>
                </a:effectLst>
              </a:rPr>
              <a:t>CLLD-LEADER</a:t>
            </a:r>
            <a:r>
              <a:rPr lang="el-GR" sz="1200" dirty="0">
                <a:solidFill>
                  <a:schemeClr val="bg1"/>
                </a:solidFill>
                <a:effectLst>
                  <a:outerShdw blurRad="38100" dist="38100" dir="2700000" algn="tl">
                    <a:srgbClr val="000000">
                      <a:alpha val="43137"/>
                    </a:srgbClr>
                  </a:outerShdw>
                </a:effectLst>
              </a:rPr>
              <a:t> | </a:t>
            </a:r>
            <a:r>
              <a:rPr lang="el-GR" sz="1200" b="1" dirty="0">
                <a:solidFill>
                  <a:schemeClr val="bg1"/>
                </a:solidFill>
                <a:effectLst>
                  <a:outerShdw blurRad="38100" dist="38100" dir="2700000" algn="tl">
                    <a:srgbClr val="000000">
                      <a:alpha val="43137"/>
                    </a:srgbClr>
                  </a:outerShdw>
                </a:effectLst>
              </a:rPr>
              <a:t>ΑΛΙΕΙΑ &amp; ΘΑΛΑΣΣΑ 2014 -2020 </a:t>
            </a:r>
            <a:r>
              <a:rPr lang="el-GR" sz="1200" dirty="0">
                <a:solidFill>
                  <a:schemeClr val="bg1"/>
                </a:solidFill>
                <a:effectLst>
                  <a:outerShdw blurRad="38100" dist="38100" dir="2700000" algn="tl">
                    <a:srgbClr val="000000">
                      <a:alpha val="43137"/>
                    </a:srgbClr>
                  </a:outerShdw>
                </a:effectLst>
              </a:rPr>
              <a:t>| </a:t>
            </a:r>
            <a:r>
              <a:rPr lang="el-GR" sz="1200" dirty="0">
                <a:solidFill>
                  <a:schemeClr val="bg1"/>
                </a:solidFill>
              </a:rPr>
              <a:t>1</a:t>
            </a:r>
            <a:r>
              <a:rPr lang="el-GR" sz="1200" baseline="30000" dirty="0">
                <a:solidFill>
                  <a:schemeClr val="bg1"/>
                </a:solidFill>
              </a:rPr>
              <a:t>Η</a:t>
            </a:r>
            <a:r>
              <a:rPr lang="el-GR" sz="1200" dirty="0">
                <a:solidFill>
                  <a:schemeClr val="bg1"/>
                </a:solidFill>
              </a:rPr>
              <a:t> ΠΡΟΣΚΛΗΣΗ ΠΡΟΤΑΣΕΩΝ ΙΔΙΩΤΙΚΩΝ ΠΑΡΕΜΒΑΣΕΩΝ</a:t>
            </a:r>
            <a:endParaRPr lang="el-GR" sz="1200" dirty="0">
              <a:solidFill>
                <a:schemeClr val="bg1"/>
              </a:solidFill>
              <a:effectLst>
                <a:outerShdw blurRad="38100" dist="38100" dir="2700000" algn="tl">
                  <a:srgbClr val="000000">
                    <a:alpha val="43137"/>
                  </a:srgbClr>
                </a:outerShdw>
              </a:effectLst>
            </a:endParaRPr>
          </a:p>
        </p:txBody>
      </p:sp>
      <p:cxnSp>
        <p:nvCxnSpPr>
          <p:cNvPr id="27" name="Straight Connector 21">
            <a:extLst>
              <a:ext uri="{FF2B5EF4-FFF2-40B4-BE49-F238E27FC236}">
                <a16:creationId xmlns:a16="http://schemas.microsoft.com/office/drawing/2014/main" id="{90929C3F-3ADE-47D8-96EC-88A4AB1C5BE4}"/>
              </a:ext>
            </a:extLst>
          </p:cNvPr>
          <p:cNvCxnSpPr>
            <a:cxnSpLocks/>
          </p:cNvCxnSpPr>
          <p:nvPr/>
        </p:nvCxnSpPr>
        <p:spPr>
          <a:xfrm flipV="1">
            <a:off x="3071664" y="1743805"/>
            <a:ext cx="7596336" cy="12898"/>
          </a:xfrm>
          <a:prstGeom prst="line">
            <a:avLst/>
          </a:prstGeom>
          <a:ln w="1270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sp>
        <p:nvSpPr>
          <p:cNvPr id="28" name="Ορθογώνιο 27">
            <a:extLst>
              <a:ext uri="{FF2B5EF4-FFF2-40B4-BE49-F238E27FC236}">
                <a16:creationId xmlns:a16="http://schemas.microsoft.com/office/drawing/2014/main" id="{4757DF1F-E823-4DE1-842A-E26BE308EB88}"/>
              </a:ext>
            </a:extLst>
          </p:cNvPr>
          <p:cNvSpPr/>
          <p:nvPr/>
        </p:nvSpPr>
        <p:spPr>
          <a:xfrm>
            <a:off x="10281653" y="4293096"/>
            <a:ext cx="386348" cy="110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4 - TextBox">
            <a:extLst>
              <a:ext uri="{FF2B5EF4-FFF2-40B4-BE49-F238E27FC236}">
                <a16:creationId xmlns:a16="http://schemas.microsoft.com/office/drawing/2014/main" id="{3CC74D11-2A59-4519-9788-009BBD9D948F}"/>
              </a:ext>
            </a:extLst>
          </p:cNvPr>
          <p:cNvSpPr txBox="1">
            <a:spLocks noChangeArrowheads="1"/>
          </p:cNvSpPr>
          <p:nvPr/>
        </p:nvSpPr>
        <p:spPr bwMode="auto">
          <a:xfrm>
            <a:off x="2738414" y="428604"/>
            <a:ext cx="7929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b="1" dirty="0">
                <a:solidFill>
                  <a:srgbClr val="FFFF00"/>
                </a:solidFill>
                <a:effectLst>
                  <a:outerShdw blurRad="38100" dist="38100" dir="2700000" algn="tl">
                    <a:srgbClr val="000000">
                      <a:alpha val="43137"/>
                    </a:srgbClr>
                  </a:outerShdw>
                </a:effectLst>
                <a:latin typeface="+mn-lt"/>
              </a:rPr>
              <a:t>A</a:t>
            </a:r>
            <a:r>
              <a:rPr lang="el-GR" b="1" dirty="0">
                <a:solidFill>
                  <a:srgbClr val="FFFF00"/>
                </a:solidFill>
                <a:effectLst>
                  <a:outerShdw blurRad="38100" dist="38100" dir="2700000" algn="tl">
                    <a:srgbClr val="000000">
                      <a:alpha val="43137"/>
                    </a:srgbClr>
                  </a:outerShdw>
                </a:effectLst>
                <a:latin typeface="+mn-lt"/>
              </a:rPr>
              <a:t>.  </a:t>
            </a:r>
            <a:r>
              <a:rPr lang="el-GR" dirty="0">
                <a:solidFill>
                  <a:schemeClr val="bg1"/>
                </a:solidFill>
                <a:effectLst>
                  <a:outerShdw blurRad="38100" dist="38100" dir="2700000" algn="tl">
                    <a:srgbClr val="000000">
                      <a:alpha val="43137"/>
                    </a:srgbClr>
                  </a:outerShdw>
                </a:effectLst>
                <a:latin typeface="+mn-lt"/>
              </a:rPr>
              <a:t>Κατηγορίες τουριστικών καταλυμάτων επιλέξιμων για χρηματοδότηση</a:t>
            </a:r>
            <a:endParaRPr lang="en-US" dirty="0">
              <a:solidFill>
                <a:schemeClr val="bg1"/>
              </a:solidFill>
              <a:effectLst>
                <a:outerShdw blurRad="38100" dist="38100" dir="2700000" algn="tl">
                  <a:srgbClr val="000000">
                    <a:alpha val="43137"/>
                  </a:srgbClr>
                </a:outerShdw>
              </a:effectLst>
              <a:latin typeface="+mn-lt"/>
            </a:endParaRPr>
          </a:p>
        </p:txBody>
      </p:sp>
      <p:pic>
        <p:nvPicPr>
          <p:cNvPr id="31" name="25 - Εικόνα" descr="ESPA1420_rgb">
            <a:extLst>
              <a:ext uri="{FF2B5EF4-FFF2-40B4-BE49-F238E27FC236}">
                <a16:creationId xmlns:a16="http://schemas.microsoft.com/office/drawing/2014/main" id="{21ADE7AB-3394-4D72-B8B8-D51E22FE87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349" y="6285102"/>
            <a:ext cx="324317" cy="194590"/>
          </a:xfrm>
          <a:prstGeom prst="rect">
            <a:avLst/>
          </a:prstGeom>
          <a:noFill/>
          <a:ln>
            <a:noFill/>
          </a:ln>
        </p:spPr>
      </p:pic>
      <p:pic>
        <p:nvPicPr>
          <p:cNvPr id="32" name="Εικόνα 31">
            <a:extLst>
              <a:ext uri="{FF2B5EF4-FFF2-40B4-BE49-F238E27FC236}">
                <a16:creationId xmlns:a16="http://schemas.microsoft.com/office/drawing/2014/main" id="{7753CEDA-C4D2-4BB4-8FB7-B45CFC1CA2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7916" y="6221418"/>
            <a:ext cx="586423" cy="321958"/>
          </a:xfrm>
          <a:prstGeom prst="rect">
            <a:avLst/>
          </a:prstGeom>
        </p:spPr>
      </p:pic>
      <p:pic>
        <p:nvPicPr>
          <p:cNvPr id="33" name="Εικόνα 32">
            <a:extLst>
              <a:ext uri="{FF2B5EF4-FFF2-40B4-BE49-F238E27FC236}">
                <a16:creationId xmlns:a16="http://schemas.microsoft.com/office/drawing/2014/main" id="{218C1748-48FC-407D-8375-1EC3633661F9}"/>
              </a:ext>
            </a:extLst>
          </p:cNvPr>
          <p:cNvPicPr>
            <a:picLocks noChangeAspect="1"/>
          </p:cNvPicPr>
          <p:nvPr/>
        </p:nvPicPr>
        <p:blipFill rotWithShape="1">
          <a:blip r:embed="rId6"/>
          <a:srcRect l="29525" t="16669" r="61025" b="69540"/>
          <a:stretch/>
        </p:blipFill>
        <p:spPr>
          <a:xfrm>
            <a:off x="7489553" y="6195922"/>
            <a:ext cx="454329" cy="372950"/>
          </a:xfrm>
          <a:prstGeom prst="rect">
            <a:avLst/>
          </a:prstGeom>
        </p:spPr>
      </p:pic>
      <p:pic>
        <p:nvPicPr>
          <p:cNvPr id="34" name="Εικόνα 33">
            <a:extLst>
              <a:ext uri="{FF2B5EF4-FFF2-40B4-BE49-F238E27FC236}">
                <a16:creationId xmlns:a16="http://schemas.microsoft.com/office/drawing/2014/main" id="{570C2D5B-3CEE-4AF8-A55D-61FAF01FE8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54306" y="6278678"/>
            <a:ext cx="890613" cy="207441"/>
          </a:xfrm>
          <a:prstGeom prst="rect">
            <a:avLst/>
          </a:prstGeom>
        </p:spPr>
      </p:pic>
      <p:sp>
        <p:nvSpPr>
          <p:cNvPr id="25" name="Subtitle 2">
            <a:extLst>
              <a:ext uri="{FF2B5EF4-FFF2-40B4-BE49-F238E27FC236}">
                <a16:creationId xmlns:a16="http://schemas.microsoft.com/office/drawing/2014/main" id="{5BD07805-8530-47E7-AB98-C9CACF8AA398}"/>
              </a:ext>
            </a:extLst>
          </p:cNvPr>
          <p:cNvSpPr txBox="1">
            <a:spLocks/>
          </p:cNvSpPr>
          <p:nvPr/>
        </p:nvSpPr>
        <p:spPr>
          <a:xfrm>
            <a:off x="3830173" y="3642380"/>
            <a:ext cx="3888433" cy="824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200" dirty="0">
                <a:solidFill>
                  <a:srgbClr val="0070C0"/>
                </a:solidFill>
              </a:rPr>
              <a:t>5</a:t>
            </a:r>
            <a:r>
              <a:rPr lang="el-GR" sz="2200" dirty="0">
                <a:solidFill>
                  <a:srgbClr val="0070C0"/>
                </a:solidFill>
              </a:rPr>
              <a:t>*****</a:t>
            </a:r>
            <a:r>
              <a:rPr lang="en-US" sz="2200" dirty="0">
                <a:solidFill>
                  <a:srgbClr val="0070C0"/>
                </a:solidFill>
              </a:rPr>
              <a:t>, 4</a:t>
            </a:r>
            <a:r>
              <a:rPr lang="el-GR" sz="2200" dirty="0">
                <a:solidFill>
                  <a:srgbClr val="0070C0"/>
                </a:solidFill>
              </a:rPr>
              <a:t>****</a:t>
            </a:r>
            <a:r>
              <a:rPr lang="en-US" sz="2200" dirty="0">
                <a:solidFill>
                  <a:srgbClr val="0070C0"/>
                </a:solidFill>
              </a:rPr>
              <a:t>, 3</a:t>
            </a:r>
            <a:r>
              <a:rPr lang="el-GR" sz="2200" dirty="0">
                <a:solidFill>
                  <a:srgbClr val="0070C0"/>
                </a:solidFill>
              </a:rPr>
              <a:t>***</a:t>
            </a:r>
            <a:r>
              <a:rPr lang="en-US" sz="2200" dirty="0">
                <a:solidFill>
                  <a:srgbClr val="0070C0"/>
                </a:solidFill>
              </a:rPr>
              <a:t>, 2</a:t>
            </a:r>
            <a:r>
              <a:rPr lang="el-GR" sz="2200" dirty="0">
                <a:solidFill>
                  <a:srgbClr val="0070C0"/>
                </a:solidFill>
              </a:rPr>
              <a:t>**</a:t>
            </a:r>
            <a:r>
              <a:rPr lang="en-US" sz="2200" dirty="0">
                <a:solidFill>
                  <a:srgbClr val="0070C0"/>
                </a:solidFill>
              </a:rPr>
              <a:t>, 1</a:t>
            </a:r>
            <a:r>
              <a:rPr lang="el-GR" sz="2200" dirty="0">
                <a:solidFill>
                  <a:srgbClr val="0070C0"/>
                </a:solidFill>
              </a:rPr>
              <a:t>*</a:t>
            </a:r>
          </a:p>
        </p:txBody>
      </p:sp>
      <p:sp>
        <p:nvSpPr>
          <p:cNvPr id="20" name="Subtitle 2"/>
          <p:cNvSpPr txBox="1">
            <a:spLocks/>
          </p:cNvSpPr>
          <p:nvPr/>
        </p:nvSpPr>
        <p:spPr>
          <a:xfrm>
            <a:off x="2249461" y="2571744"/>
            <a:ext cx="8467875" cy="25171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l-GR" sz="2200" dirty="0"/>
              <a:t>Ενισχύεται η </a:t>
            </a:r>
            <a:r>
              <a:rPr lang="el-GR" sz="2200" b="1" dirty="0">
                <a:effectLst>
                  <a:outerShdw blurRad="38100" dist="38100" dir="2700000" algn="tl">
                    <a:srgbClr val="000000">
                      <a:alpha val="43137"/>
                    </a:srgbClr>
                  </a:outerShdw>
                </a:effectLst>
              </a:rPr>
              <a:t>ίδρυση</a:t>
            </a:r>
            <a:r>
              <a:rPr lang="el-GR" sz="2200" dirty="0"/>
              <a:t>, η </a:t>
            </a:r>
            <a:r>
              <a:rPr lang="el-GR" sz="2200" b="1" dirty="0">
                <a:effectLst>
                  <a:outerShdw blurRad="38100" dist="38100" dir="2700000" algn="tl">
                    <a:srgbClr val="000000">
                      <a:alpha val="43137"/>
                    </a:srgbClr>
                  </a:outerShdw>
                </a:effectLst>
              </a:rPr>
              <a:t>επέκταση</a:t>
            </a:r>
            <a:r>
              <a:rPr lang="el-GR" sz="2200" dirty="0"/>
              <a:t> &amp; ο </a:t>
            </a:r>
            <a:r>
              <a:rPr lang="el-GR" sz="2200" b="1" dirty="0">
                <a:effectLst>
                  <a:outerShdw blurRad="38100" dist="38100" dir="2700000" algn="tl">
                    <a:srgbClr val="000000">
                      <a:alpha val="43137"/>
                    </a:srgbClr>
                  </a:outerShdw>
                </a:effectLst>
              </a:rPr>
              <a:t>ποιοτικός εκσυγχρονισμός                       </a:t>
            </a:r>
            <a:r>
              <a:rPr lang="el-GR" sz="2200" dirty="0"/>
              <a:t>των </a:t>
            </a:r>
            <a:r>
              <a:rPr lang="el-GR" sz="2200" b="1" dirty="0">
                <a:solidFill>
                  <a:srgbClr val="0070C0"/>
                </a:solidFill>
              </a:rPr>
              <a:t>οργανωμένων τουριστικών κατασκηνώσεων - </a:t>
            </a:r>
            <a:r>
              <a:rPr lang="en-US" sz="2200" b="1" dirty="0">
                <a:solidFill>
                  <a:srgbClr val="0070C0"/>
                </a:solidFill>
              </a:rPr>
              <a:t>camping </a:t>
            </a:r>
            <a:r>
              <a:rPr lang="el-GR" sz="2200" b="1" dirty="0">
                <a:solidFill>
                  <a:srgbClr val="0070C0"/>
                </a:solidFill>
              </a:rPr>
              <a:t>   </a:t>
            </a:r>
            <a:r>
              <a:rPr lang="el-GR" sz="2200" b="1" dirty="0">
                <a:solidFill>
                  <a:srgbClr val="0070C0"/>
                </a:solidFill>
                <a:effectLst>
                  <a:outerShdw blurRad="38100" dist="38100" dir="2700000" algn="tl">
                    <a:srgbClr val="000000">
                      <a:alpha val="43137"/>
                    </a:srgbClr>
                  </a:outerShdw>
                </a:effectLst>
              </a:rPr>
              <a:t>		</a:t>
            </a:r>
            <a:r>
              <a:rPr lang="el-GR" sz="2200" dirty="0">
                <a:solidFill>
                  <a:srgbClr val="0070C0"/>
                </a:solidFill>
                <a:effectLst>
                  <a:outerShdw blurRad="38100" dist="38100" dir="2700000" algn="tl">
                    <a:srgbClr val="000000">
                      <a:alpha val="43137"/>
                    </a:srgbClr>
                  </a:outerShdw>
                </a:effectLst>
              </a:rPr>
              <a:t>					</a:t>
            </a:r>
            <a:r>
              <a:rPr lang="el-GR" sz="2200" b="1" dirty="0">
                <a:solidFill>
                  <a:srgbClr val="047DC8"/>
                </a:solidFill>
              </a:rPr>
              <a:t>	                      </a:t>
            </a:r>
            <a:r>
              <a:rPr lang="el-GR" sz="2200" b="1" dirty="0"/>
              <a:t>ανεξαρτήτως κατηγορίας αστέρων και δυναμικότητας. </a:t>
            </a:r>
            <a:r>
              <a:rPr lang="el-GR" sz="2200" b="1" dirty="0">
                <a:solidFill>
                  <a:schemeClr val="accent1">
                    <a:lumMod val="50000"/>
                  </a:schemeClr>
                </a:solidFill>
              </a:rPr>
              <a:t>     </a:t>
            </a:r>
            <a:endParaRPr lang="el-GR" sz="2200" b="1" dirty="0"/>
          </a:p>
          <a:p>
            <a:pPr algn="l">
              <a:lnSpc>
                <a:spcPct val="150000"/>
              </a:lnSpc>
            </a:pPr>
            <a:br>
              <a:rPr lang="el-GR" sz="2200" i="1" dirty="0">
                <a:hlinkClick r:id="rId8"/>
              </a:rPr>
            </a:br>
            <a:endParaRPr lang="el-GR" sz="2200" i="1" dirty="0"/>
          </a:p>
        </p:txBody>
      </p:sp>
      <p:sp>
        <p:nvSpPr>
          <p:cNvPr id="35" name="29 - Ορθογώνιο">
            <a:extLst>
              <a:ext uri="{FF2B5EF4-FFF2-40B4-BE49-F238E27FC236}">
                <a16:creationId xmlns:a16="http://schemas.microsoft.com/office/drawing/2014/main" id="{28FBE9E2-6A8F-41EF-8416-753CA60197E7}"/>
              </a:ext>
            </a:extLst>
          </p:cNvPr>
          <p:cNvSpPr/>
          <p:nvPr/>
        </p:nvSpPr>
        <p:spPr>
          <a:xfrm>
            <a:off x="2215915" y="2424640"/>
            <a:ext cx="7643866" cy="2664296"/>
          </a:xfrm>
          <a:prstGeom prst="rect">
            <a:avLst/>
          </a:prstGeom>
          <a:solidFill>
            <a:srgbClr val="32CEB0"/>
          </a:solidFill>
          <a:ln>
            <a:solidFill>
              <a:srgbClr val="32CEB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22">
            <a:extLst>
              <a:ext uri="{FF2B5EF4-FFF2-40B4-BE49-F238E27FC236}">
                <a16:creationId xmlns:a16="http://schemas.microsoft.com/office/drawing/2014/main" id="{3C8B0346-C6D6-4DBA-A7F6-B8FCBD4C05FB}"/>
              </a:ext>
            </a:extLst>
          </p:cNvPr>
          <p:cNvSpPr/>
          <p:nvPr/>
        </p:nvSpPr>
        <p:spPr>
          <a:xfrm rot="10800000">
            <a:off x="1512888" y="1988840"/>
            <a:ext cx="9144000" cy="4171002"/>
          </a:xfrm>
          <a:custGeom>
            <a:avLst/>
            <a:gdLst>
              <a:gd name="connsiteX0" fmla="*/ 0 w 9144000"/>
              <a:gd name="connsiteY0" fmla="*/ 0 h 4171002"/>
              <a:gd name="connsiteX1" fmla="*/ 9144000 w 9144000"/>
              <a:gd name="connsiteY1" fmla="*/ 0 h 4171002"/>
              <a:gd name="connsiteX2" fmla="*/ 9144000 w 9144000"/>
              <a:gd name="connsiteY2" fmla="*/ 4171002 h 4171002"/>
              <a:gd name="connsiteX3" fmla="*/ 0 w 9144000"/>
              <a:gd name="connsiteY3" fmla="*/ 4171002 h 4171002"/>
              <a:gd name="connsiteX4" fmla="*/ 0 w 9144000"/>
              <a:gd name="connsiteY4" fmla="*/ 0 h 4171002"/>
              <a:gd name="connsiteX0" fmla="*/ 0 w 9144000"/>
              <a:gd name="connsiteY0" fmla="*/ 0 h 4171002"/>
              <a:gd name="connsiteX1" fmla="*/ 9144000 w 9144000"/>
              <a:gd name="connsiteY1" fmla="*/ 0 h 4171002"/>
              <a:gd name="connsiteX2" fmla="*/ 6183086 w 9144000"/>
              <a:gd name="connsiteY2" fmla="*/ 4171002 h 4171002"/>
              <a:gd name="connsiteX3" fmla="*/ 0 w 9144000"/>
              <a:gd name="connsiteY3" fmla="*/ 4171002 h 4171002"/>
              <a:gd name="connsiteX4" fmla="*/ 0 w 9144000"/>
              <a:gd name="connsiteY4" fmla="*/ 0 h 417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171002">
                <a:moveTo>
                  <a:pt x="0" y="0"/>
                </a:moveTo>
                <a:lnTo>
                  <a:pt x="9144000" y="0"/>
                </a:lnTo>
                <a:lnTo>
                  <a:pt x="6183086" y="4171002"/>
                </a:lnTo>
                <a:lnTo>
                  <a:pt x="0" y="4171002"/>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1">
            <a:extLst>
              <a:ext uri="{FF2B5EF4-FFF2-40B4-BE49-F238E27FC236}">
                <a16:creationId xmlns:a16="http://schemas.microsoft.com/office/drawing/2014/main" id="{1D569CDA-A8F0-425F-B758-4E558E8AA9F9}"/>
              </a:ext>
            </a:extLst>
          </p:cNvPr>
          <p:cNvSpPr/>
          <p:nvPr/>
        </p:nvSpPr>
        <p:spPr>
          <a:xfrm>
            <a:off x="2881290" y="357167"/>
            <a:ext cx="7786710" cy="428605"/>
          </a:xfrm>
          <a:prstGeom prst="rect">
            <a:avLst/>
          </a:prstGeom>
          <a:solidFill>
            <a:srgbClr val="11B0E9"/>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31 - Έλλειψη"/>
          <p:cNvSpPr/>
          <p:nvPr/>
        </p:nvSpPr>
        <p:spPr>
          <a:xfrm>
            <a:off x="7372821" y="4139855"/>
            <a:ext cx="1623418" cy="1571636"/>
          </a:xfrm>
          <a:prstGeom prst="ellipse">
            <a:avLst/>
          </a:prstGeom>
          <a:solidFill>
            <a:srgbClr val="32CEB0"/>
          </a:solidFill>
          <a:ln>
            <a:solidFill>
              <a:srgbClr val="02A4BA"/>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1">
                  <a:lumMod val="75000"/>
                </a:schemeClr>
              </a:solidFill>
            </a:endParaRPr>
          </a:p>
        </p:txBody>
      </p:sp>
      <p:sp>
        <p:nvSpPr>
          <p:cNvPr id="24" name="Rectangle 8"/>
          <p:cNvSpPr/>
          <p:nvPr/>
        </p:nvSpPr>
        <p:spPr>
          <a:xfrm>
            <a:off x="1524000" y="6591300"/>
            <a:ext cx="9144000" cy="266700"/>
          </a:xfrm>
          <a:prstGeom prst="rect">
            <a:avLst/>
          </a:prstGeom>
          <a:solidFill>
            <a:schemeClr val="bg1">
              <a:lumMod val="65000"/>
            </a:schemeClr>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20 - TextBox"/>
          <p:cNvSpPr txBox="1"/>
          <p:nvPr/>
        </p:nvSpPr>
        <p:spPr>
          <a:xfrm>
            <a:off x="2809852" y="2705551"/>
            <a:ext cx="2571768" cy="707886"/>
          </a:xfrm>
          <a:prstGeom prst="rect">
            <a:avLst/>
          </a:prstGeom>
          <a:noFill/>
        </p:spPr>
        <p:txBody>
          <a:bodyPr wrap="square" rtlCol="0">
            <a:spAutoFit/>
          </a:bodyPr>
          <a:lstStyle/>
          <a:p>
            <a:pPr algn="ctr"/>
            <a:r>
              <a:rPr lang="el-GR" sz="2000" dirty="0"/>
              <a:t>Ελάχιστη δυναμικότητα</a:t>
            </a:r>
          </a:p>
        </p:txBody>
      </p:sp>
      <p:cxnSp>
        <p:nvCxnSpPr>
          <p:cNvPr id="22" name="21 - Ευθύγραμμο βέλος σύνδεσης"/>
          <p:cNvCxnSpPr>
            <a:cxnSpLocks/>
          </p:cNvCxnSpPr>
          <p:nvPr/>
        </p:nvCxnSpPr>
        <p:spPr>
          <a:xfrm rot="5400000">
            <a:off x="3765268" y="3757700"/>
            <a:ext cx="587881" cy="161"/>
          </a:xfrm>
          <a:prstGeom prst="straightConnector1">
            <a:avLst/>
          </a:prstGeom>
          <a:ln w="38100">
            <a:solidFill>
              <a:srgbClr val="047DC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22 - TextBox"/>
          <p:cNvSpPr txBox="1"/>
          <p:nvPr/>
        </p:nvSpPr>
        <p:spPr>
          <a:xfrm>
            <a:off x="7282825" y="4452949"/>
            <a:ext cx="1689113" cy="967957"/>
          </a:xfrm>
          <a:prstGeom prst="rect">
            <a:avLst/>
          </a:prstGeom>
          <a:noFill/>
        </p:spPr>
        <p:txBody>
          <a:bodyPr wrap="square" rtlCol="0">
            <a:spAutoFit/>
          </a:bodyPr>
          <a:lstStyle/>
          <a:p>
            <a:pPr algn="ctr">
              <a:lnSpc>
                <a:spcPct val="150000"/>
              </a:lnSpc>
            </a:pPr>
            <a:r>
              <a:rPr lang="el-GR" sz="2000" dirty="0"/>
              <a:t>  3</a:t>
            </a:r>
            <a:r>
              <a:rPr lang="en-US" sz="2000" dirty="0"/>
              <a:t>0 </a:t>
            </a:r>
            <a:r>
              <a:rPr lang="el-GR" sz="2000" dirty="0"/>
              <a:t>δωμάτια</a:t>
            </a:r>
          </a:p>
          <a:p>
            <a:pPr algn="ctr">
              <a:lnSpc>
                <a:spcPct val="150000"/>
              </a:lnSpc>
            </a:pPr>
            <a:r>
              <a:rPr lang="el-GR" sz="2000" dirty="0"/>
              <a:t>  60 κλίνες</a:t>
            </a:r>
          </a:p>
        </p:txBody>
      </p:sp>
      <p:cxnSp>
        <p:nvCxnSpPr>
          <p:cNvPr id="27" name="26 - Ευθύγραμμο βέλος σύνδεσης"/>
          <p:cNvCxnSpPr>
            <a:cxnSpLocks/>
          </p:cNvCxnSpPr>
          <p:nvPr/>
        </p:nvCxnSpPr>
        <p:spPr>
          <a:xfrm rot="5400000">
            <a:off x="7929788" y="3757700"/>
            <a:ext cx="587881" cy="161"/>
          </a:xfrm>
          <a:prstGeom prst="straightConnector1">
            <a:avLst/>
          </a:prstGeom>
          <a:ln w="38100">
            <a:solidFill>
              <a:srgbClr val="047DC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35 - TextBox"/>
          <p:cNvSpPr txBox="1"/>
          <p:nvPr/>
        </p:nvSpPr>
        <p:spPr>
          <a:xfrm>
            <a:off x="4167174" y="1922055"/>
            <a:ext cx="3857652" cy="547714"/>
          </a:xfrm>
          <a:prstGeom prst="rect">
            <a:avLst/>
          </a:prstGeom>
          <a:noFill/>
        </p:spPr>
        <p:txBody>
          <a:bodyPr wrap="square" rtlCol="0">
            <a:spAutoFit/>
          </a:bodyPr>
          <a:lstStyle/>
          <a:p>
            <a:pPr algn="ctr">
              <a:lnSpc>
                <a:spcPct val="150000"/>
              </a:lnSpc>
            </a:pPr>
            <a:r>
              <a:rPr lang="el-GR" sz="2200" dirty="0"/>
              <a:t>Ξενοδοχεία 5,</a:t>
            </a:r>
            <a:r>
              <a:rPr lang="en-US" sz="2200" dirty="0"/>
              <a:t> </a:t>
            </a:r>
            <a:r>
              <a:rPr lang="el-GR" sz="2200" dirty="0"/>
              <a:t>4, 3 αστέρων</a:t>
            </a:r>
          </a:p>
        </p:txBody>
      </p:sp>
      <p:sp>
        <p:nvSpPr>
          <p:cNvPr id="28" name="27 - Έλλειψη"/>
          <p:cNvSpPr/>
          <p:nvPr/>
        </p:nvSpPr>
        <p:spPr>
          <a:xfrm>
            <a:off x="3286698" y="4139855"/>
            <a:ext cx="1623417" cy="1571636"/>
          </a:xfrm>
          <a:prstGeom prst="ellipse">
            <a:avLst/>
          </a:prstGeom>
          <a:solidFill>
            <a:srgbClr val="32CEB0"/>
          </a:solidFill>
          <a:ln>
            <a:solidFill>
              <a:srgbClr val="02A4BA"/>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1">
                  <a:lumMod val="75000"/>
                </a:schemeClr>
              </a:solidFill>
            </a:endParaRPr>
          </a:p>
        </p:txBody>
      </p:sp>
      <p:sp>
        <p:nvSpPr>
          <p:cNvPr id="20" name="19 - TextBox"/>
          <p:cNvSpPr txBox="1"/>
          <p:nvPr/>
        </p:nvSpPr>
        <p:spPr>
          <a:xfrm>
            <a:off x="3253850" y="4441696"/>
            <a:ext cx="1689113" cy="967957"/>
          </a:xfrm>
          <a:prstGeom prst="rect">
            <a:avLst/>
          </a:prstGeom>
          <a:noFill/>
        </p:spPr>
        <p:txBody>
          <a:bodyPr wrap="square" rtlCol="0">
            <a:spAutoFit/>
          </a:bodyPr>
          <a:lstStyle/>
          <a:p>
            <a:pPr algn="ctr">
              <a:lnSpc>
                <a:spcPct val="150000"/>
              </a:lnSpc>
            </a:pPr>
            <a:r>
              <a:rPr lang="el-GR" sz="2000" dirty="0"/>
              <a:t>  </a:t>
            </a:r>
            <a:r>
              <a:rPr lang="en-US" sz="2000" dirty="0"/>
              <a:t>10 </a:t>
            </a:r>
            <a:r>
              <a:rPr lang="el-GR" sz="2000" dirty="0"/>
              <a:t>δωμάτια</a:t>
            </a:r>
          </a:p>
          <a:p>
            <a:pPr algn="ctr">
              <a:lnSpc>
                <a:spcPct val="150000"/>
              </a:lnSpc>
            </a:pPr>
            <a:r>
              <a:rPr lang="el-GR" sz="2000" dirty="0"/>
              <a:t>  20 κλίνες</a:t>
            </a:r>
          </a:p>
        </p:txBody>
      </p:sp>
      <p:sp>
        <p:nvSpPr>
          <p:cNvPr id="29" name="28 - Ορθογώνιο"/>
          <p:cNvSpPr/>
          <p:nvPr/>
        </p:nvSpPr>
        <p:spPr>
          <a:xfrm>
            <a:off x="4305418" y="2251997"/>
            <a:ext cx="92680" cy="92680"/>
          </a:xfrm>
          <a:prstGeom prst="rect">
            <a:avLst/>
          </a:prstGeom>
          <a:solidFill>
            <a:srgbClr val="047DC8"/>
          </a:solidFill>
          <a:ln>
            <a:solidFill>
              <a:srgbClr val="047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4 - TextBox"/>
          <p:cNvSpPr txBox="1">
            <a:spLocks noChangeArrowheads="1"/>
          </p:cNvSpPr>
          <p:nvPr/>
        </p:nvSpPr>
        <p:spPr bwMode="auto">
          <a:xfrm>
            <a:off x="2738414" y="428604"/>
            <a:ext cx="7929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b="1" dirty="0">
                <a:solidFill>
                  <a:srgbClr val="FFFF00"/>
                </a:solidFill>
                <a:effectLst>
                  <a:outerShdw blurRad="38100" dist="38100" dir="2700000" algn="tl">
                    <a:srgbClr val="000000">
                      <a:alpha val="43137"/>
                    </a:srgbClr>
                  </a:outerShdw>
                </a:effectLst>
                <a:latin typeface="+mn-lt"/>
              </a:rPr>
              <a:t>A</a:t>
            </a:r>
            <a:r>
              <a:rPr lang="el-GR" b="1" dirty="0">
                <a:solidFill>
                  <a:srgbClr val="FFFF00"/>
                </a:solidFill>
                <a:effectLst>
                  <a:outerShdw blurRad="38100" dist="38100" dir="2700000" algn="tl">
                    <a:srgbClr val="000000">
                      <a:alpha val="43137"/>
                    </a:srgbClr>
                  </a:outerShdw>
                </a:effectLst>
                <a:latin typeface="+mn-lt"/>
              </a:rPr>
              <a:t>.  </a:t>
            </a:r>
            <a:r>
              <a:rPr lang="el-GR" dirty="0">
                <a:solidFill>
                  <a:schemeClr val="bg1"/>
                </a:solidFill>
                <a:effectLst>
                  <a:outerShdw blurRad="38100" dist="38100" dir="2700000" algn="tl">
                    <a:srgbClr val="000000">
                      <a:alpha val="43137"/>
                    </a:srgbClr>
                  </a:outerShdw>
                </a:effectLst>
                <a:latin typeface="+mn-lt"/>
              </a:rPr>
              <a:t>Κατηγορίες τουριστικών καταλυμάτων επιλέξιμων για χρηματοδότηση</a:t>
            </a:r>
            <a:endParaRPr lang="en-US" dirty="0">
              <a:solidFill>
                <a:schemeClr val="bg1"/>
              </a:solidFill>
              <a:effectLst>
                <a:outerShdw blurRad="38100" dist="38100" dir="2700000" algn="tl">
                  <a:srgbClr val="000000">
                    <a:alpha val="43137"/>
                  </a:srgbClr>
                </a:outerShdw>
              </a:effectLst>
              <a:latin typeface="+mn-lt"/>
            </a:endParaRPr>
          </a:p>
        </p:txBody>
      </p:sp>
      <p:sp>
        <p:nvSpPr>
          <p:cNvPr id="25" name="TextBox 9"/>
          <p:cNvSpPr txBox="1"/>
          <p:nvPr/>
        </p:nvSpPr>
        <p:spPr>
          <a:xfrm>
            <a:off x="1973235" y="6585408"/>
            <a:ext cx="5786447" cy="276999"/>
          </a:xfrm>
          <a:prstGeom prst="rect">
            <a:avLst/>
          </a:prstGeom>
          <a:noFill/>
        </p:spPr>
        <p:txBody>
          <a:bodyPr wrap="square" rtlCol="0">
            <a:spAutoFit/>
          </a:bodyPr>
          <a:lstStyle/>
          <a:p>
            <a:pPr marL="0" lvl="1"/>
            <a:r>
              <a:rPr lang="el-GR" sz="1200" dirty="0"/>
              <a:t>ΑΝΑΠΤΥΞΙΑΚΗ ΟΛΥΜΠΙΑΣ </a:t>
            </a:r>
            <a:r>
              <a:rPr lang="en-US" sz="1200" dirty="0" err="1"/>
              <a:t>CLLD</a:t>
            </a:r>
            <a:r>
              <a:rPr lang="en-US" sz="1200" dirty="0"/>
              <a:t>-LEADER</a:t>
            </a:r>
            <a:r>
              <a:rPr lang="el-GR" sz="1200" dirty="0"/>
              <a:t> _  1</a:t>
            </a:r>
            <a:r>
              <a:rPr lang="el-GR" sz="1200" baseline="30000" dirty="0"/>
              <a:t>Η</a:t>
            </a:r>
            <a:r>
              <a:rPr lang="el-GR" sz="1200" dirty="0"/>
              <a:t> ΠΡΟΣΚΛΗΣΗ ΠΡΟΤΑΣΕΩΝ ΙΔΙΩΤΙΚΩΝ ΕΡΓΩΝ</a:t>
            </a:r>
            <a:endParaRPr lang="el-GR" sz="1100" dirty="0"/>
          </a:p>
        </p:txBody>
      </p:sp>
      <p:sp>
        <p:nvSpPr>
          <p:cNvPr id="31" name="Rectangle 8">
            <a:extLst>
              <a:ext uri="{FF2B5EF4-FFF2-40B4-BE49-F238E27FC236}">
                <a16:creationId xmlns:a16="http://schemas.microsoft.com/office/drawing/2014/main" id="{D28CA742-FA3C-43E4-BDA4-A09742E040BB}"/>
              </a:ext>
            </a:extLst>
          </p:cNvPr>
          <p:cNvSpPr/>
          <p:nvPr/>
        </p:nvSpPr>
        <p:spPr>
          <a:xfrm>
            <a:off x="1524000" y="6591300"/>
            <a:ext cx="9144000" cy="266700"/>
          </a:xfrm>
          <a:prstGeom prst="rect">
            <a:avLst/>
          </a:prstGeom>
          <a:solidFill>
            <a:srgbClr val="02A4BA"/>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7" name="Picture 2" descr="\\192.168.1.11\data\0 ΑΞΟΝΑΣ 4  LEADER\LOGO ANOL\logo anol.JPG">
            <a:extLst>
              <a:ext uri="{FF2B5EF4-FFF2-40B4-BE49-F238E27FC236}">
                <a16:creationId xmlns:a16="http://schemas.microsoft.com/office/drawing/2014/main" id="{64162CAA-D635-4112-982D-CCD7B87F63AC}"/>
              </a:ext>
            </a:extLst>
          </p:cNvPr>
          <p:cNvPicPr>
            <a:picLocks noChangeAspect="1" noChangeArrowheads="1"/>
          </p:cNvPicPr>
          <p:nvPr/>
        </p:nvPicPr>
        <p:blipFill>
          <a:blip r:embed="rId2" cstate="print"/>
          <a:srcRect l="-8044" t="5434" r="-3983" b="-8614"/>
          <a:stretch>
            <a:fillRect/>
          </a:stretch>
        </p:blipFill>
        <p:spPr bwMode="auto">
          <a:xfrm>
            <a:off x="2139717" y="179599"/>
            <a:ext cx="704200" cy="672191"/>
          </a:xfrm>
          <a:prstGeom prst="rect">
            <a:avLst/>
          </a:prstGeom>
          <a:noFill/>
          <a:ln w="9525">
            <a:noFill/>
            <a:miter lim="800000"/>
            <a:headEnd/>
            <a:tailEnd/>
          </a:ln>
          <a:effectLst>
            <a:softEdge rad="31750"/>
          </a:effectLst>
        </p:spPr>
      </p:pic>
      <p:sp>
        <p:nvSpPr>
          <p:cNvPr id="38" name="TextBox 9">
            <a:extLst>
              <a:ext uri="{FF2B5EF4-FFF2-40B4-BE49-F238E27FC236}">
                <a16:creationId xmlns:a16="http://schemas.microsoft.com/office/drawing/2014/main" id="{2649289F-C0CC-4AD8-9F3F-883C1D60970E}"/>
              </a:ext>
            </a:extLst>
          </p:cNvPr>
          <p:cNvSpPr txBox="1"/>
          <p:nvPr/>
        </p:nvSpPr>
        <p:spPr>
          <a:xfrm>
            <a:off x="1793615" y="6585408"/>
            <a:ext cx="8604770" cy="276999"/>
          </a:xfrm>
          <a:prstGeom prst="rect">
            <a:avLst/>
          </a:prstGeom>
          <a:noFill/>
        </p:spPr>
        <p:txBody>
          <a:bodyPr wrap="square" rtlCol="0">
            <a:spAutoFit/>
          </a:bodyPr>
          <a:lstStyle/>
          <a:p>
            <a:pPr marL="0" lvl="1"/>
            <a:r>
              <a:rPr lang="el-GR" sz="1200" dirty="0">
                <a:solidFill>
                  <a:schemeClr val="bg1"/>
                </a:solidFill>
                <a:effectLst>
                  <a:outerShdw blurRad="38100" dist="38100" dir="2700000" algn="tl">
                    <a:srgbClr val="000000">
                      <a:alpha val="43137"/>
                    </a:srgbClr>
                  </a:outerShdw>
                </a:effectLst>
              </a:rPr>
              <a:t>ΑΝΑΠΤΥΞΙΑΚΗ ΟΛΥΜΠΙΑΣ </a:t>
            </a:r>
            <a:r>
              <a:rPr lang="en-US" sz="1200" dirty="0">
                <a:solidFill>
                  <a:schemeClr val="bg1"/>
                </a:solidFill>
                <a:effectLst>
                  <a:outerShdw blurRad="38100" dist="38100" dir="2700000" algn="tl">
                    <a:srgbClr val="000000">
                      <a:alpha val="43137"/>
                    </a:srgbClr>
                  </a:outerShdw>
                </a:effectLst>
              </a:rPr>
              <a:t>CLLD-LEADER</a:t>
            </a:r>
            <a:r>
              <a:rPr lang="el-GR" sz="1200" dirty="0">
                <a:solidFill>
                  <a:schemeClr val="bg1"/>
                </a:solidFill>
                <a:effectLst>
                  <a:outerShdw blurRad="38100" dist="38100" dir="2700000" algn="tl">
                    <a:srgbClr val="000000">
                      <a:alpha val="43137"/>
                    </a:srgbClr>
                  </a:outerShdw>
                </a:effectLst>
              </a:rPr>
              <a:t> | </a:t>
            </a:r>
            <a:r>
              <a:rPr lang="el-GR" sz="1200" b="1" dirty="0">
                <a:solidFill>
                  <a:schemeClr val="bg1"/>
                </a:solidFill>
                <a:effectLst>
                  <a:outerShdw blurRad="38100" dist="38100" dir="2700000" algn="tl">
                    <a:srgbClr val="000000">
                      <a:alpha val="43137"/>
                    </a:srgbClr>
                  </a:outerShdw>
                </a:effectLst>
              </a:rPr>
              <a:t>ΑΛΙΕΙΑ &amp; ΘΑΛΑΣΣΑ 2014 -2020 </a:t>
            </a:r>
            <a:r>
              <a:rPr lang="el-GR" sz="1200" dirty="0">
                <a:solidFill>
                  <a:schemeClr val="bg1"/>
                </a:solidFill>
                <a:effectLst>
                  <a:outerShdw blurRad="38100" dist="38100" dir="2700000" algn="tl">
                    <a:srgbClr val="000000">
                      <a:alpha val="43137"/>
                    </a:srgbClr>
                  </a:outerShdw>
                </a:effectLst>
              </a:rPr>
              <a:t>| </a:t>
            </a:r>
            <a:r>
              <a:rPr lang="el-GR" sz="1200" dirty="0">
                <a:solidFill>
                  <a:schemeClr val="bg1"/>
                </a:solidFill>
              </a:rPr>
              <a:t>1</a:t>
            </a:r>
            <a:r>
              <a:rPr lang="el-GR" sz="1200" baseline="30000" dirty="0">
                <a:solidFill>
                  <a:schemeClr val="bg1"/>
                </a:solidFill>
              </a:rPr>
              <a:t>Η</a:t>
            </a:r>
            <a:r>
              <a:rPr lang="el-GR" sz="1200" dirty="0">
                <a:solidFill>
                  <a:schemeClr val="bg1"/>
                </a:solidFill>
              </a:rPr>
              <a:t> ΠΡΟΣΚΛΗΣΗ ΠΡΟΤΑΣΕΩΝ ΙΔΙΩΤΙΚΩΝ ΠΑΡΕΜΒΑΣΕΩΝ</a:t>
            </a:r>
            <a:endParaRPr lang="el-GR" sz="1200" dirty="0">
              <a:solidFill>
                <a:schemeClr val="bg1"/>
              </a:solidFill>
              <a:effectLst>
                <a:outerShdw blurRad="38100" dist="38100" dir="2700000" algn="tl">
                  <a:srgbClr val="000000">
                    <a:alpha val="43137"/>
                  </a:srgbClr>
                </a:outerShdw>
              </a:effectLst>
            </a:endParaRPr>
          </a:p>
        </p:txBody>
      </p:sp>
      <p:pic>
        <p:nvPicPr>
          <p:cNvPr id="39" name="Εικόνα 38">
            <a:extLst>
              <a:ext uri="{FF2B5EF4-FFF2-40B4-BE49-F238E27FC236}">
                <a16:creationId xmlns:a16="http://schemas.microsoft.com/office/drawing/2014/main" id="{D4E9668D-3AA9-4E3A-89CD-53A52DC7B40D}"/>
              </a:ext>
            </a:extLst>
          </p:cNvPr>
          <p:cNvPicPr>
            <a:picLocks noChangeAspect="1"/>
          </p:cNvPicPr>
          <p:nvPr/>
        </p:nvPicPr>
        <p:blipFill rotWithShape="1">
          <a:blip r:embed="rId3"/>
          <a:srcRect l="51394" t="26661" r="25751" b="25654"/>
          <a:stretch/>
        </p:blipFill>
        <p:spPr>
          <a:xfrm rot="10800000">
            <a:off x="8786513" y="970828"/>
            <a:ext cx="1866249" cy="2190215"/>
          </a:xfrm>
          <a:prstGeom prst="rect">
            <a:avLst/>
          </a:prstGeom>
          <a:effectLst>
            <a:reflection blurRad="6350" stA="50000" endA="300" endPos="90000" dir="5400000" sy="-100000" algn="bl" rotWithShape="0"/>
          </a:effectLst>
        </p:spPr>
      </p:pic>
      <p:sp>
        <p:nvSpPr>
          <p:cNvPr id="40" name="Ορθογώνιο 39">
            <a:extLst>
              <a:ext uri="{FF2B5EF4-FFF2-40B4-BE49-F238E27FC236}">
                <a16:creationId xmlns:a16="http://schemas.microsoft.com/office/drawing/2014/main" id="{A64869AE-DF1C-4798-845F-824C045A45DA}"/>
              </a:ext>
            </a:extLst>
          </p:cNvPr>
          <p:cNvSpPr/>
          <p:nvPr/>
        </p:nvSpPr>
        <p:spPr>
          <a:xfrm>
            <a:off x="8736917" y="964405"/>
            <a:ext cx="1931084" cy="1068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Ορθογώνιο 40">
            <a:extLst>
              <a:ext uri="{FF2B5EF4-FFF2-40B4-BE49-F238E27FC236}">
                <a16:creationId xmlns:a16="http://schemas.microsoft.com/office/drawing/2014/main" id="{459EFCED-80C8-4011-BABA-87E5BFDDBE19}"/>
              </a:ext>
            </a:extLst>
          </p:cNvPr>
          <p:cNvSpPr/>
          <p:nvPr/>
        </p:nvSpPr>
        <p:spPr>
          <a:xfrm>
            <a:off x="8700906" y="1980092"/>
            <a:ext cx="1965006" cy="114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2" name="Straight Connector 21">
            <a:extLst>
              <a:ext uri="{FF2B5EF4-FFF2-40B4-BE49-F238E27FC236}">
                <a16:creationId xmlns:a16="http://schemas.microsoft.com/office/drawing/2014/main" id="{4FA36C24-0AD3-4D0E-9894-AE7634941CFD}"/>
              </a:ext>
            </a:extLst>
          </p:cNvPr>
          <p:cNvCxnSpPr>
            <a:cxnSpLocks/>
          </p:cNvCxnSpPr>
          <p:nvPr/>
        </p:nvCxnSpPr>
        <p:spPr>
          <a:xfrm flipV="1">
            <a:off x="3071664" y="1743805"/>
            <a:ext cx="7596336" cy="12898"/>
          </a:xfrm>
          <a:prstGeom prst="line">
            <a:avLst/>
          </a:prstGeom>
          <a:ln w="1270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sp>
        <p:nvSpPr>
          <p:cNvPr id="43" name="Ορθογώνιο 42">
            <a:extLst>
              <a:ext uri="{FF2B5EF4-FFF2-40B4-BE49-F238E27FC236}">
                <a16:creationId xmlns:a16="http://schemas.microsoft.com/office/drawing/2014/main" id="{12F4AE85-C12F-4505-A3F8-4686D538F99D}"/>
              </a:ext>
            </a:extLst>
          </p:cNvPr>
          <p:cNvSpPr/>
          <p:nvPr/>
        </p:nvSpPr>
        <p:spPr>
          <a:xfrm>
            <a:off x="10281653" y="4293096"/>
            <a:ext cx="386348" cy="110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25 - TextBox"/>
          <p:cNvSpPr txBox="1"/>
          <p:nvPr/>
        </p:nvSpPr>
        <p:spPr>
          <a:xfrm>
            <a:off x="6881818" y="2705551"/>
            <a:ext cx="2571768" cy="707886"/>
          </a:xfrm>
          <a:prstGeom prst="rect">
            <a:avLst/>
          </a:prstGeom>
          <a:noFill/>
        </p:spPr>
        <p:txBody>
          <a:bodyPr wrap="square" rtlCol="0">
            <a:spAutoFit/>
          </a:bodyPr>
          <a:lstStyle/>
          <a:p>
            <a:pPr algn="ctr"/>
            <a:r>
              <a:rPr lang="el-GR" sz="2000" dirty="0"/>
              <a:t>Μέγιστη δυναμικότητα</a:t>
            </a:r>
          </a:p>
        </p:txBody>
      </p:sp>
      <p:pic>
        <p:nvPicPr>
          <p:cNvPr id="45" name="25 - Εικόνα" descr="ESPA1420_rgb">
            <a:extLst>
              <a:ext uri="{FF2B5EF4-FFF2-40B4-BE49-F238E27FC236}">
                <a16:creationId xmlns:a16="http://schemas.microsoft.com/office/drawing/2014/main" id="{872B6873-C1EC-4746-AB15-8D98E161F0D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349" y="6285102"/>
            <a:ext cx="324317" cy="194590"/>
          </a:xfrm>
          <a:prstGeom prst="rect">
            <a:avLst/>
          </a:prstGeom>
          <a:noFill/>
          <a:ln>
            <a:noFill/>
          </a:ln>
        </p:spPr>
      </p:pic>
      <p:pic>
        <p:nvPicPr>
          <p:cNvPr id="46" name="Εικόνα 45">
            <a:extLst>
              <a:ext uri="{FF2B5EF4-FFF2-40B4-BE49-F238E27FC236}">
                <a16:creationId xmlns:a16="http://schemas.microsoft.com/office/drawing/2014/main" id="{1AC79E11-2F68-44D7-B523-89C1784AF0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7916" y="6221418"/>
            <a:ext cx="586423" cy="321958"/>
          </a:xfrm>
          <a:prstGeom prst="rect">
            <a:avLst/>
          </a:prstGeom>
        </p:spPr>
      </p:pic>
      <p:pic>
        <p:nvPicPr>
          <p:cNvPr id="47" name="Εικόνα 46">
            <a:extLst>
              <a:ext uri="{FF2B5EF4-FFF2-40B4-BE49-F238E27FC236}">
                <a16:creationId xmlns:a16="http://schemas.microsoft.com/office/drawing/2014/main" id="{81633DD5-B970-495F-B277-0FDBAC028904}"/>
              </a:ext>
            </a:extLst>
          </p:cNvPr>
          <p:cNvPicPr>
            <a:picLocks noChangeAspect="1"/>
          </p:cNvPicPr>
          <p:nvPr/>
        </p:nvPicPr>
        <p:blipFill rotWithShape="1">
          <a:blip r:embed="rId6"/>
          <a:srcRect l="29525" t="16669" r="61025" b="69540"/>
          <a:stretch/>
        </p:blipFill>
        <p:spPr>
          <a:xfrm>
            <a:off x="7489553" y="6195922"/>
            <a:ext cx="454329" cy="372950"/>
          </a:xfrm>
          <a:prstGeom prst="rect">
            <a:avLst/>
          </a:prstGeom>
        </p:spPr>
      </p:pic>
      <p:pic>
        <p:nvPicPr>
          <p:cNvPr id="48" name="Εικόνα 47">
            <a:extLst>
              <a:ext uri="{FF2B5EF4-FFF2-40B4-BE49-F238E27FC236}">
                <a16:creationId xmlns:a16="http://schemas.microsoft.com/office/drawing/2014/main" id="{AEF9D0D0-C6EC-40BD-B3D4-065E74CCC7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54306" y="6278678"/>
            <a:ext cx="890613" cy="207441"/>
          </a:xfrm>
          <a:prstGeom prst="rect">
            <a:avLst/>
          </a:prstGeom>
        </p:spPr>
      </p:pic>
      <p:sp>
        <p:nvSpPr>
          <p:cNvPr id="33" name="14 - TextBox">
            <a:extLst>
              <a:ext uri="{FF2B5EF4-FFF2-40B4-BE49-F238E27FC236}">
                <a16:creationId xmlns:a16="http://schemas.microsoft.com/office/drawing/2014/main" id="{D048F398-9D72-494B-9BEC-C4195B946CCC}"/>
              </a:ext>
            </a:extLst>
          </p:cNvPr>
          <p:cNvSpPr txBox="1"/>
          <p:nvPr/>
        </p:nvSpPr>
        <p:spPr>
          <a:xfrm>
            <a:off x="3191600" y="1142984"/>
            <a:ext cx="7074813" cy="589072"/>
          </a:xfrm>
          <a:prstGeom prst="rect">
            <a:avLst/>
          </a:prstGeom>
          <a:noFill/>
        </p:spPr>
        <p:txBody>
          <a:bodyPr wrap="square" rtlCol="0">
            <a:spAutoFit/>
          </a:bodyPr>
          <a:lstStyle/>
          <a:p>
            <a:pPr algn="ctr">
              <a:lnSpc>
                <a:spcPct val="150000"/>
              </a:lnSpc>
            </a:pPr>
            <a:r>
              <a:rPr lang="el-GR" sz="2400" dirty="0"/>
              <a:t>Προϋποθέσεις </a:t>
            </a:r>
            <a:r>
              <a:rPr lang="el-GR" sz="2400" dirty="0" err="1"/>
              <a:t>επιλεξιμότητας</a:t>
            </a:r>
            <a:r>
              <a:rPr lang="el-GR" sz="2400" dirty="0"/>
              <a:t> ίδρυσης - Περιορισμοί</a:t>
            </a:r>
            <a:r>
              <a:rPr lang="en-US" sz="2400" dirty="0"/>
              <a:t>:</a:t>
            </a:r>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20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20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20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20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3" grpId="0"/>
      <p:bldP spid="28"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22">
            <a:extLst>
              <a:ext uri="{FF2B5EF4-FFF2-40B4-BE49-F238E27FC236}">
                <a16:creationId xmlns:a16="http://schemas.microsoft.com/office/drawing/2014/main" id="{2497FE3C-55AC-455B-8C4E-054880DE12A8}"/>
              </a:ext>
            </a:extLst>
          </p:cNvPr>
          <p:cNvSpPr/>
          <p:nvPr/>
        </p:nvSpPr>
        <p:spPr>
          <a:xfrm rot="10800000">
            <a:off x="1512888" y="1982417"/>
            <a:ext cx="9144000" cy="4171002"/>
          </a:xfrm>
          <a:custGeom>
            <a:avLst/>
            <a:gdLst>
              <a:gd name="connsiteX0" fmla="*/ 0 w 9144000"/>
              <a:gd name="connsiteY0" fmla="*/ 0 h 4171002"/>
              <a:gd name="connsiteX1" fmla="*/ 9144000 w 9144000"/>
              <a:gd name="connsiteY1" fmla="*/ 0 h 4171002"/>
              <a:gd name="connsiteX2" fmla="*/ 9144000 w 9144000"/>
              <a:gd name="connsiteY2" fmla="*/ 4171002 h 4171002"/>
              <a:gd name="connsiteX3" fmla="*/ 0 w 9144000"/>
              <a:gd name="connsiteY3" fmla="*/ 4171002 h 4171002"/>
              <a:gd name="connsiteX4" fmla="*/ 0 w 9144000"/>
              <a:gd name="connsiteY4" fmla="*/ 0 h 4171002"/>
              <a:gd name="connsiteX0" fmla="*/ 0 w 9144000"/>
              <a:gd name="connsiteY0" fmla="*/ 0 h 4171002"/>
              <a:gd name="connsiteX1" fmla="*/ 9144000 w 9144000"/>
              <a:gd name="connsiteY1" fmla="*/ 0 h 4171002"/>
              <a:gd name="connsiteX2" fmla="*/ 6183086 w 9144000"/>
              <a:gd name="connsiteY2" fmla="*/ 4171002 h 4171002"/>
              <a:gd name="connsiteX3" fmla="*/ 0 w 9144000"/>
              <a:gd name="connsiteY3" fmla="*/ 4171002 h 4171002"/>
              <a:gd name="connsiteX4" fmla="*/ 0 w 9144000"/>
              <a:gd name="connsiteY4" fmla="*/ 0 h 417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171002">
                <a:moveTo>
                  <a:pt x="0" y="0"/>
                </a:moveTo>
                <a:lnTo>
                  <a:pt x="9144000" y="0"/>
                </a:lnTo>
                <a:lnTo>
                  <a:pt x="6183086" y="4171002"/>
                </a:lnTo>
                <a:lnTo>
                  <a:pt x="0" y="4171002"/>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29 - Ορθογώνιο">
            <a:extLst>
              <a:ext uri="{FF2B5EF4-FFF2-40B4-BE49-F238E27FC236}">
                <a16:creationId xmlns:a16="http://schemas.microsoft.com/office/drawing/2014/main" id="{A43EFAE8-083F-4145-81A2-F47B663EB66F}"/>
              </a:ext>
            </a:extLst>
          </p:cNvPr>
          <p:cNvSpPr/>
          <p:nvPr/>
        </p:nvSpPr>
        <p:spPr>
          <a:xfrm>
            <a:off x="2238348" y="3871173"/>
            <a:ext cx="7643866" cy="1636187"/>
          </a:xfrm>
          <a:prstGeom prst="rect">
            <a:avLst/>
          </a:prstGeom>
          <a:solidFill>
            <a:srgbClr val="32CEB0"/>
          </a:solidFill>
          <a:ln>
            <a:solidFill>
              <a:srgbClr val="32CEB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1" name="Rectangle 11">
            <a:extLst>
              <a:ext uri="{FF2B5EF4-FFF2-40B4-BE49-F238E27FC236}">
                <a16:creationId xmlns:a16="http://schemas.microsoft.com/office/drawing/2014/main" id="{B608F47C-7ADE-4286-AD6E-04DC38CD3C2D}"/>
              </a:ext>
            </a:extLst>
          </p:cNvPr>
          <p:cNvSpPr/>
          <p:nvPr/>
        </p:nvSpPr>
        <p:spPr>
          <a:xfrm>
            <a:off x="2881290" y="357167"/>
            <a:ext cx="7786710" cy="428605"/>
          </a:xfrm>
          <a:prstGeom prst="rect">
            <a:avLst/>
          </a:prstGeom>
          <a:solidFill>
            <a:srgbClr val="11B0E9"/>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 name="35 - TextBox"/>
          <p:cNvSpPr txBox="1"/>
          <p:nvPr/>
        </p:nvSpPr>
        <p:spPr>
          <a:xfrm>
            <a:off x="3631389" y="1913545"/>
            <a:ext cx="4929222" cy="547714"/>
          </a:xfrm>
          <a:prstGeom prst="rect">
            <a:avLst/>
          </a:prstGeom>
          <a:noFill/>
        </p:spPr>
        <p:txBody>
          <a:bodyPr wrap="square" rtlCol="0">
            <a:spAutoFit/>
          </a:bodyPr>
          <a:lstStyle/>
          <a:p>
            <a:pPr algn="ctr">
              <a:lnSpc>
                <a:spcPct val="150000"/>
              </a:lnSpc>
            </a:pPr>
            <a:r>
              <a:rPr lang="el-GR" sz="2200" dirty="0"/>
              <a:t>Τουριστικές επιπλωμένες κατοικίες</a:t>
            </a:r>
          </a:p>
        </p:txBody>
      </p:sp>
      <p:sp>
        <p:nvSpPr>
          <p:cNvPr id="18" name="17 - Ορθογώνιο"/>
          <p:cNvSpPr/>
          <p:nvPr/>
        </p:nvSpPr>
        <p:spPr>
          <a:xfrm>
            <a:off x="3863752" y="2252489"/>
            <a:ext cx="92680" cy="92680"/>
          </a:xfrm>
          <a:prstGeom prst="rect">
            <a:avLst/>
          </a:prstGeom>
          <a:solidFill>
            <a:srgbClr val="047DC8"/>
          </a:solidFill>
          <a:ln>
            <a:solidFill>
              <a:srgbClr val="047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TextBox"/>
          <p:cNvSpPr txBox="1"/>
          <p:nvPr/>
        </p:nvSpPr>
        <p:spPr>
          <a:xfrm>
            <a:off x="1559496" y="3419127"/>
            <a:ext cx="2571768" cy="400110"/>
          </a:xfrm>
          <a:prstGeom prst="rect">
            <a:avLst/>
          </a:prstGeom>
          <a:noFill/>
        </p:spPr>
        <p:txBody>
          <a:bodyPr wrap="square" rtlCol="0">
            <a:spAutoFit/>
          </a:bodyPr>
          <a:lstStyle/>
          <a:p>
            <a:pPr algn="ctr"/>
            <a:r>
              <a:rPr lang="el-GR" sz="2000" dirty="0"/>
              <a:t>Περιορισμοί</a:t>
            </a:r>
          </a:p>
        </p:txBody>
      </p:sp>
      <p:sp>
        <p:nvSpPr>
          <p:cNvPr id="22" name="Rectangle 8">
            <a:extLst>
              <a:ext uri="{FF2B5EF4-FFF2-40B4-BE49-F238E27FC236}">
                <a16:creationId xmlns:a16="http://schemas.microsoft.com/office/drawing/2014/main" id="{D9DF16CF-644D-4A91-BD6B-C9F0C0A76465}"/>
              </a:ext>
            </a:extLst>
          </p:cNvPr>
          <p:cNvSpPr/>
          <p:nvPr/>
        </p:nvSpPr>
        <p:spPr>
          <a:xfrm>
            <a:off x="1524000" y="6591300"/>
            <a:ext cx="9144000" cy="266700"/>
          </a:xfrm>
          <a:prstGeom prst="rect">
            <a:avLst/>
          </a:prstGeom>
          <a:solidFill>
            <a:srgbClr val="02A4BA"/>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8" name="Picture 2" descr="\\192.168.1.11\data\0 ΑΞΟΝΑΣ 4  LEADER\LOGO ANOL\logo anol.JPG">
            <a:extLst>
              <a:ext uri="{FF2B5EF4-FFF2-40B4-BE49-F238E27FC236}">
                <a16:creationId xmlns:a16="http://schemas.microsoft.com/office/drawing/2014/main" id="{6A6BF380-4B12-4320-B713-10D6BC0812F0}"/>
              </a:ext>
            </a:extLst>
          </p:cNvPr>
          <p:cNvPicPr>
            <a:picLocks noChangeAspect="1" noChangeArrowheads="1"/>
          </p:cNvPicPr>
          <p:nvPr/>
        </p:nvPicPr>
        <p:blipFill>
          <a:blip r:embed="rId2" cstate="print"/>
          <a:srcRect l="-8044" t="5434" r="-3983" b="-8614"/>
          <a:stretch>
            <a:fillRect/>
          </a:stretch>
        </p:blipFill>
        <p:spPr bwMode="auto">
          <a:xfrm>
            <a:off x="2139717" y="179599"/>
            <a:ext cx="704200" cy="672191"/>
          </a:xfrm>
          <a:prstGeom prst="rect">
            <a:avLst/>
          </a:prstGeom>
          <a:noFill/>
          <a:ln w="9525">
            <a:noFill/>
            <a:miter lim="800000"/>
            <a:headEnd/>
            <a:tailEnd/>
          </a:ln>
          <a:effectLst>
            <a:softEdge rad="31750"/>
          </a:effectLst>
        </p:spPr>
      </p:pic>
      <p:sp>
        <p:nvSpPr>
          <p:cNvPr id="29" name="TextBox 9">
            <a:extLst>
              <a:ext uri="{FF2B5EF4-FFF2-40B4-BE49-F238E27FC236}">
                <a16:creationId xmlns:a16="http://schemas.microsoft.com/office/drawing/2014/main" id="{DDF50413-3CB9-45D9-8EA5-76D5AE801E04}"/>
              </a:ext>
            </a:extLst>
          </p:cNvPr>
          <p:cNvSpPr txBox="1"/>
          <p:nvPr/>
        </p:nvSpPr>
        <p:spPr>
          <a:xfrm>
            <a:off x="1793615" y="6585408"/>
            <a:ext cx="8604770" cy="276999"/>
          </a:xfrm>
          <a:prstGeom prst="rect">
            <a:avLst/>
          </a:prstGeom>
          <a:noFill/>
        </p:spPr>
        <p:txBody>
          <a:bodyPr wrap="square" rtlCol="0">
            <a:spAutoFit/>
          </a:bodyPr>
          <a:lstStyle/>
          <a:p>
            <a:pPr marL="0" lvl="1"/>
            <a:r>
              <a:rPr lang="el-GR" sz="1200" dirty="0">
                <a:solidFill>
                  <a:schemeClr val="bg1"/>
                </a:solidFill>
                <a:effectLst>
                  <a:outerShdw blurRad="38100" dist="38100" dir="2700000" algn="tl">
                    <a:srgbClr val="000000">
                      <a:alpha val="43137"/>
                    </a:srgbClr>
                  </a:outerShdw>
                </a:effectLst>
              </a:rPr>
              <a:t>ΑΝΑΠΤΥΞΙΑΚΗ ΟΛΥΜΠΙΑΣ </a:t>
            </a:r>
            <a:r>
              <a:rPr lang="en-US" sz="1200" dirty="0">
                <a:solidFill>
                  <a:schemeClr val="bg1"/>
                </a:solidFill>
                <a:effectLst>
                  <a:outerShdw blurRad="38100" dist="38100" dir="2700000" algn="tl">
                    <a:srgbClr val="000000">
                      <a:alpha val="43137"/>
                    </a:srgbClr>
                  </a:outerShdw>
                </a:effectLst>
              </a:rPr>
              <a:t>CLLD-LEADER</a:t>
            </a:r>
            <a:r>
              <a:rPr lang="el-GR" sz="1200" dirty="0">
                <a:solidFill>
                  <a:schemeClr val="bg1"/>
                </a:solidFill>
                <a:effectLst>
                  <a:outerShdw blurRad="38100" dist="38100" dir="2700000" algn="tl">
                    <a:srgbClr val="000000">
                      <a:alpha val="43137"/>
                    </a:srgbClr>
                  </a:outerShdw>
                </a:effectLst>
              </a:rPr>
              <a:t> | </a:t>
            </a:r>
            <a:r>
              <a:rPr lang="el-GR" sz="1200" b="1" dirty="0">
                <a:solidFill>
                  <a:schemeClr val="bg1"/>
                </a:solidFill>
                <a:effectLst>
                  <a:outerShdw blurRad="38100" dist="38100" dir="2700000" algn="tl">
                    <a:srgbClr val="000000">
                      <a:alpha val="43137"/>
                    </a:srgbClr>
                  </a:outerShdw>
                </a:effectLst>
              </a:rPr>
              <a:t>ΑΛΙΕΙΑ &amp; ΘΑΛΑΣΣΑ 2014 -2020 </a:t>
            </a:r>
            <a:r>
              <a:rPr lang="el-GR" sz="1200" dirty="0">
                <a:solidFill>
                  <a:schemeClr val="bg1"/>
                </a:solidFill>
                <a:effectLst>
                  <a:outerShdw blurRad="38100" dist="38100" dir="2700000" algn="tl">
                    <a:srgbClr val="000000">
                      <a:alpha val="43137"/>
                    </a:srgbClr>
                  </a:outerShdw>
                </a:effectLst>
              </a:rPr>
              <a:t>| </a:t>
            </a:r>
            <a:r>
              <a:rPr lang="el-GR" sz="1200" dirty="0">
                <a:solidFill>
                  <a:schemeClr val="bg1"/>
                </a:solidFill>
              </a:rPr>
              <a:t>1</a:t>
            </a:r>
            <a:r>
              <a:rPr lang="el-GR" sz="1200" baseline="30000" dirty="0">
                <a:solidFill>
                  <a:schemeClr val="bg1"/>
                </a:solidFill>
              </a:rPr>
              <a:t>Η</a:t>
            </a:r>
            <a:r>
              <a:rPr lang="el-GR" sz="1200" dirty="0">
                <a:solidFill>
                  <a:schemeClr val="bg1"/>
                </a:solidFill>
              </a:rPr>
              <a:t> ΠΡΟΣΚΛΗΣΗ ΠΡΟΤΑΣΕΩΝ ΙΔΙΩΤΙΚΩΝ ΠΑΡΕΜΒΑΣΕΩΝ</a:t>
            </a:r>
            <a:endParaRPr lang="el-GR" sz="1200" dirty="0">
              <a:solidFill>
                <a:schemeClr val="bg1"/>
              </a:solidFill>
              <a:effectLst>
                <a:outerShdw blurRad="38100" dist="38100" dir="2700000" algn="tl">
                  <a:srgbClr val="000000">
                    <a:alpha val="43137"/>
                  </a:srgbClr>
                </a:outerShdw>
              </a:effectLst>
            </a:endParaRPr>
          </a:p>
        </p:txBody>
      </p:sp>
      <p:pic>
        <p:nvPicPr>
          <p:cNvPr id="30" name="Εικόνα 29">
            <a:extLst>
              <a:ext uri="{FF2B5EF4-FFF2-40B4-BE49-F238E27FC236}">
                <a16:creationId xmlns:a16="http://schemas.microsoft.com/office/drawing/2014/main" id="{5AAD9831-4D96-472E-8C1B-F738D497D3D3}"/>
              </a:ext>
            </a:extLst>
          </p:cNvPr>
          <p:cNvPicPr>
            <a:picLocks noChangeAspect="1"/>
          </p:cNvPicPr>
          <p:nvPr/>
        </p:nvPicPr>
        <p:blipFill rotWithShape="1">
          <a:blip r:embed="rId3"/>
          <a:srcRect l="51394" t="26661" r="25751" b="25654"/>
          <a:stretch/>
        </p:blipFill>
        <p:spPr>
          <a:xfrm rot="10800000">
            <a:off x="8786513" y="970828"/>
            <a:ext cx="1866249" cy="2190215"/>
          </a:xfrm>
          <a:prstGeom prst="rect">
            <a:avLst/>
          </a:prstGeom>
          <a:effectLst>
            <a:reflection blurRad="6350" stA="50000" endA="300" endPos="90000" dir="5400000" sy="-100000" algn="bl" rotWithShape="0"/>
          </a:effectLst>
        </p:spPr>
      </p:pic>
      <p:sp>
        <p:nvSpPr>
          <p:cNvPr id="31" name="Ορθογώνιο 30">
            <a:extLst>
              <a:ext uri="{FF2B5EF4-FFF2-40B4-BE49-F238E27FC236}">
                <a16:creationId xmlns:a16="http://schemas.microsoft.com/office/drawing/2014/main" id="{A37B0CFF-5916-4BE0-A0AB-9EF644D3C1EB}"/>
              </a:ext>
            </a:extLst>
          </p:cNvPr>
          <p:cNvSpPr/>
          <p:nvPr/>
        </p:nvSpPr>
        <p:spPr>
          <a:xfrm>
            <a:off x="8736917" y="964405"/>
            <a:ext cx="1931084" cy="1068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Ορθογώνιο 31">
            <a:extLst>
              <a:ext uri="{FF2B5EF4-FFF2-40B4-BE49-F238E27FC236}">
                <a16:creationId xmlns:a16="http://schemas.microsoft.com/office/drawing/2014/main" id="{B81D15A6-5946-4355-8AEB-AB0622555385}"/>
              </a:ext>
            </a:extLst>
          </p:cNvPr>
          <p:cNvSpPr/>
          <p:nvPr/>
        </p:nvSpPr>
        <p:spPr>
          <a:xfrm>
            <a:off x="8700906" y="1980092"/>
            <a:ext cx="1965006" cy="114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4" name="Straight Connector 21">
            <a:extLst>
              <a:ext uri="{FF2B5EF4-FFF2-40B4-BE49-F238E27FC236}">
                <a16:creationId xmlns:a16="http://schemas.microsoft.com/office/drawing/2014/main" id="{7BE6AA07-2AAE-4B1F-AB3B-A572786311CB}"/>
              </a:ext>
            </a:extLst>
          </p:cNvPr>
          <p:cNvCxnSpPr>
            <a:cxnSpLocks/>
          </p:cNvCxnSpPr>
          <p:nvPr/>
        </p:nvCxnSpPr>
        <p:spPr>
          <a:xfrm flipV="1">
            <a:off x="3071664" y="1743805"/>
            <a:ext cx="7596336" cy="12898"/>
          </a:xfrm>
          <a:prstGeom prst="line">
            <a:avLst/>
          </a:prstGeom>
          <a:ln w="1270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sp>
        <p:nvSpPr>
          <p:cNvPr id="35" name="Ορθογώνιο 34">
            <a:extLst>
              <a:ext uri="{FF2B5EF4-FFF2-40B4-BE49-F238E27FC236}">
                <a16:creationId xmlns:a16="http://schemas.microsoft.com/office/drawing/2014/main" id="{D1D16A81-DD62-4B77-9AF0-6DE1F595BA9B}"/>
              </a:ext>
            </a:extLst>
          </p:cNvPr>
          <p:cNvSpPr/>
          <p:nvPr/>
        </p:nvSpPr>
        <p:spPr>
          <a:xfrm>
            <a:off x="10281653" y="4293096"/>
            <a:ext cx="386348" cy="110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 name="4 - TextBox">
            <a:extLst>
              <a:ext uri="{FF2B5EF4-FFF2-40B4-BE49-F238E27FC236}">
                <a16:creationId xmlns:a16="http://schemas.microsoft.com/office/drawing/2014/main" id="{ED52B21E-32B0-40F6-A5C8-76114893BCAD}"/>
              </a:ext>
            </a:extLst>
          </p:cNvPr>
          <p:cNvSpPr txBox="1">
            <a:spLocks noChangeArrowheads="1"/>
          </p:cNvSpPr>
          <p:nvPr/>
        </p:nvSpPr>
        <p:spPr bwMode="auto">
          <a:xfrm>
            <a:off x="2738414" y="428604"/>
            <a:ext cx="7929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b="1" dirty="0">
                <a:solidFill>
                  <a:srgbClr val="FFFF00"/>
                </a:solidFill>
                <a:effectLst>
                  <a:outerShdw blurRad="38100" dist="38100" dir="2700000" algn="tl">
                    <a:srgbClr val="000000">
                      <a:alpha val="43137"/>
                    </a:srgbClr>
                  </a:outerShdw>
                </a:effectLst>
                <a:latin typeface="+mn-lt"/>
              </a:rPr>
              <a:t>A</a:t>
            </a:r>
            <a:r>
              <a:rPr lang="el-GR" b="1" dirty="0">
                <a:solidFill>
                  <a:srgbClr val="FFFF00"/>
                </a:solidFill>
                <a:effectLst>
                  <a:outerShdw blurRad="38100" dist="38100" dir="2700000" algn="tl">
                    <a:srgbClr val="000000">
                      <a:alpha val="43137"/>
                    </a:srgbClr>
                  </a:outerShdw>
                </a:effectLst>
                <a:latin typeface="+mn-lt"/>
              </a:rPr>
              <a:t>.  </a:t>
            </a:r>
            <a:r>
              <a:rPr lang="el-GR" dirty="0">
                <a:solidFill>
                  <a:schemeClr val="bg1"/>
                </a:solidFill>
                <a:effectLst>
                  <a:outerShdw blurRad="38100" dist="38100" dir="2700000" algn="tl">
                    <a:srgbClr val="000000">
                      <a:alpha val="43137"/>
                    </a:srgbClr>
                  </a:outerShdw>
                </a:effectLst>
                <a:latin typeface="+mn-lt"/>
              </a:rPr>
              <a:t>Κατηγορίες τουριστικών καταλυμάτων επιλέξιμων για χρηματοδότηση</a:t>
            </a:r>
            <a:endParaRPr lang="en-US" dirty="0">
              <a:solidFill>
                <a:schemeClr val="bg1"/>
              </a:solidFill>
              <a:effectLst>
                <a:outerShdw blurRad="38100" dist="38100" dir="2700000" algn="tl">
                  <a:srgbClr val="000000">
                    <a:alpha val="43137"/>
                  </a:srgbClr>
                </a:outerShdw>
              </a:effectLst>
              <a:latin typeface="+mn-lt"/>
            </a:endParaRPr>
          </a:p>
        </p:txBody>
      </p:sp>
      <p:pic>
        <p:nvPicPr>
          <p:cNvPr id="45" name="25 - Εικόνα" descr="ESPA1420_rgb">
            <a:extLst>
              <a:ext uri="{FF2B5EF4-FFF2-40B4-BE49-F238E27FC236}">
                <a16:creationId xmlns:a16="http://schemas.microsoft.com/office/drawing/2014/main" id="{53AFEE8D-D8EA-47AD-B4FF-1367110EF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349" y="6285102"/>
            <a:ext cx="324317" cy="194590"/>
          </a:xfrm>
          <a:prstGeom prst="rect">
            <a:avLst/>
          </a:prstGeom>
          <a:noFill/>
          <a:ln>
            <a:noFill/>
          </a:ln>
        </p:spPr>
      </p:pic>
      <p:pic>
        <p:nvPicPr>
          <p:cNvPr id="46" name="Εικόνα 45">
            <a:extLst>
              <a:ext uri="{FF2B5EF4-FFF2-40B4-BE49-F238E27FC236}">
                <a16:creationId xmlns:a16="http://schemas.microsoft.com/office/drawing/2014/main" id="{2A3C5C4C-A91C-41C9-86E2-717211E5D9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7916" y="6221418"/>
            <a:ext cx="586423" cy="321958"/>
          </a:xfrm>
          <a:prstGeom prst="rect">
            <a:avLst/>
          </a:prstGeom>
        </p:spPr>
      </p:pic>
      <p:pic>
        <p:nvPicPr>
          <p:cNvPr id="47" name="Εικόνα 46">
            <a:extLst>
              <a:ext uri="{FF2B5EF4-FFF2-40B4-BE49-F238E27FC236}">
                <a16:creationId xmlns:a16="http://schemas.microsoft.com/office/drawing/2014/main" id="{702829EF-6379-4521-87D4-DC4A5899276C}"/>
              </a:ext>
            </a:extLst>
          </p:cNvPr>
          <p:cNvPicPr>
            <a:picLocks noChangeAspect="1"/>
          </p:cNvPicPr>
          <p:nvPr/>
        </p:nvPicPr>
        <p:blipFill rotWithShape="1">
          <a:blip r:embed="rId6"/>
          <a:srcRect l="29525" t="16669" r="61025" b="69540"/>
          <a:stretch/>
        </p:blipFill>
        <p:spPr>
          <a:xfrm>
            <a:off x="7489553" y="6195922"/>
            <a:ext cx="454329" cy="372950"/>
          </a:xfrm>
          <a:prstGeom prst="rect">
            <a:avLst/>
          </a:prstGeom>
        </p:spPr>
      </p:pic>
      <p:pic>
        <p:nvPicPr>
          <p:cNvPr id="48" name="Εικόνα 47">
            <a:extLst>
              <a:ext uri="{FF2B5EF4-FFF2-40B4-BE49-F238E27FC236}">
                <a16:creationId xmlns:a16="http://schemas.microsoft.com/office/drawing/2014/main" id="{E46F4B5C-2D6D-4040-AD99-2AF563EC11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54306" y="6278678"/>
            <a:ext cx="890613" cy="207441"/>
          </a:xfrm>
          <a:prstGeom prst="rect">
            <a:avLst/>
          </a:prstGeom>
        </p:spPr>
      </p:pic>
      <p:cxnSp>
        <p:nvCxnSpPr>
          <p:cNvPr id="52" name="24 - Ευθύγραμμο βέλος σύνδεσης">
            <a:extLst>
              <a:ext uri="{FF2B5EF4-FFF2-40B4-BE49-F238E27FC236}">
                <a16:creationId xmlns:a16="http://schemas.microsoft.com/office/drawing/2014/main" id="{42F37136-542A-44A8-8750-5FFE1D9E29E0}"/>
              </a:ext>
            </a:extLst>
          </p:cNvPr>
          <p:cNvCxnSpPr>
            <a:cxnSpLocks/>
          </p:cNvCxnSpPr>
          <p:nvPr/>
        </p:nvCxnSpPr>
        <p:spPr>
          <a:xfrm>
            <a:off x="5566855" y="4288338"/>
            <a:ext cx="1080042" cy="3"/>
          </a:xfrm>
          <a:prstGeom prst="straightConnector1">
            <a:avLst/>
          </a:prstGeom>
          <a:ln w="38100">
            <a:solidFill>
              <a:srgbClr val="047DC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12 - TextBox">
            <a:extLst>
              <a:ext uri="{FF2B5EF4-FFF2-40B4-BE49-F238E27FC236}">
                <a16:creationId xmlns:a16="http://schemas.microsoft.com/office/drawing/2014/main" id="{8B24A4F0-5A49-41F9-A3D0-BB8C340B6910}"/>
              </a:ext>
            </a:extLst>
          </p:cNvPr>
          <p:cNvSpPr txBox="1"/>
          <p:nvPr/>
        </p:nvSpPr>
        <p:spPr>
          <a:xfrm>
            <a:off x="2381224" y="3948152"/>
            <a:ext cx="7215238" cy="1785104"/>
          </a:xfrm>
          <a:prstGeom prst="rect">
            <a:avLst/>
          </a:prstGeom>
          <a:noFill/>
        </p:spPr>
        <p:txBody>
          <a:bodyPr wrap="square" rtlCol="0">
            <a:spAutoFit/>
          </a:bodyPr>
          <a:lstStyle/>
          <a:p>
            <a:pPr>
              <a:lnSpc>
                <a:spcPct val="150000"/>
              </a:lnSpc>
              <a:buFont typeface="Arial" pitchFamily="34" charset="0"/>
              <a:buChar char="•"/>
            </a:pPr>
            <a:r>
              <a:rPr lang="el-GR" sz="2000" i="1" dirty="0"/>
              <a:t>  </a:t>
            </a:r>
            <a:r>
              <a:rPr lang="el-GR" sz="2000" dirty="0"/>
              <a:t>Ελάχιστη δυναμικότητα  		</a:t>
            </a:r>
            <a:r>
              <a:rPr lang="el-GR" sz="2000" dirty="0" err="1"/>
              <a:t>Μονόχωρες</a:t>
            </a:r>
            <a:r>
              <a:rPr lang="el-GR" sz="2000" dirty="0"/>
              <a:t> &amp; </a:t>
            </a:r>
            <a:r>
              <a:rPr lang="el-GR" sz="2000" dirty="0" err="1"/>
              <a:t>Δίχωρες</a:t>
            </a:r>
            <a:endParaRPr lang="en-US" sz="2000" dirty="0"/>
          </a:p>
          <a:p>
            <a:pPr>
              <a:lnSpc>
                <a:spcPct val="150000"/>
              </a:lnSpc>
            </a:pPr>
            <a:r>
              <a:rPr lang="el-GR" sz="2000" dirty="0"/>
              <a:t>					3 κατοικίες</a:t>
            </a:r>
          </a:p>
          <a:p>
            <a:pPr>
              <a:lnSpc>
                <a:spcPct val="150000"/>
              </a:lnSpc>
            </a:pPr>
            <a:r>
              <a:rPr lang="el-GR" sz="2000" dirty="0"/>
              <a:t>					</a:t>
            </a:r>
            <a:r>
              <a:rPr lang="en-US" sz="2000" dirty="0"/>
              <a:t>10</a:t>
            </a:r>
            <a:r>
              <a:rPr lang="el-GR" sz="2000" dirty="0"/>
              <a:t> κλίνες</a:t>
            </a:r>
          </a:p>
          <a:p>
            <a:endParaRPr lang="el-GR" sz="2000" b="1" dirty="0"/>
          </a:p>
        </p:txBody>
      </p:sp>
      <p:sp>
        <p:nvSpPr>
          <p:cNvPr id="24" name="14 - TextBox">
            <a:extLst>
              <a:ext uri="{FF2B5EF4-FFF2-40B4-BE49-F238E27FC236}">
                <a16:creationId xmlns:a16="http://schemas.microsoft.com/office/drawing/2014/main" id="{ABB54396-C75E-4A59-80D4-967F53CAB8C2}"/>
              </a:ext>
            </a:extLst>
          </p:cNvPr>
          <p:cNvSpPr txBox="1"/>
          <p:nvPr/>
        </p:nvSpPr>
        <p:spPr>
          <a:xfrm>
            <a:off x="3191600" y="1142984"/>
            <a:ext cx="7074813" cy="589072"/>
          </a:xfrm>
          <a:prstGeom prst="rect">
            <a:avLst/>
          </a:prstGeom>
          <a:noFill/>
        </p:spPr>
        <p:txBody>
          <a:bodyPr wrap="square" rtlCol="0">
            <a:spAutoFit/>
          </a:bodyPr>
          <a:lstStyle/>
          <a:p>
            <a:pPr algn="ctr">
              <a:lnSpc>
                <a:spcPct val="150000"/>
              </a:lnSpc>
            </a:pPr>
            <a:r>
              <a:rPr lang="el-GR" sz="2400" dirty="0"/>
              <a:t>Προϋποθέσεις </a:t>
            </a:r>
            <a:r>
              <a:rPr lang="el-GR" sz="2400" dirty="0" err="1"/>
              <a:t>επιλεξιμότητας</a:t>
            </a:r>
            <a:r>
              <a:rPr lang="el-GR" sz="2400" dirty="0"/>
              <a:t> ίδρυσης - Περιορισμοί</a:t>
            </a:r>
            <a:r>
              <a:rPr lang="en-US" sz="2400" dirty="0"/>
              <a:t>:</a:t>
            </a:r>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20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22">
            <a:extLst>
              <a:ext uri="{FF2B5EF4-FFF2-40B4-BE49-F238E27FC236}">
                <a16:creationId xmlns:a16="http://schemas.microsoft.com/office/drawing/2014/main" id="{2497FE3C-55AC-455B-8C4E-054880DE12A8}"/>
              </a:ext>
            </a:extLst>
          </p:cNvPr>
          <p:cNvSpPr/>
          <p:nvPr/>
        </p:nvSpPr>
        <p:spPr>
          <a:xfrm rot="10800000">
            <a:off x="1512888" y="1982417"/>
            <a:ext cx="9144000" cy="4171002"/>
          </a:xfrm>
          <a:custGeom>
            <a:avLst/>
            <a:gdLst>
              <a:gd name="connsiteX0" fmla="*/ 0 w 9144000"/>
              <a:gd name="connsiteY0" fmla="*/ 0 h 4171002"/>
              <a:gd name="connsiteX1" fmla="*/ 9144000 w 9144000"/>
              <a:gd name="connsiteY1" fmla="*/ 0 h 4171002"/>
              <a:gd name="connsiteX2" fmla="*/ 9144000 w 9144000"/>
              <a:gd name="connsiteY2" fmla="*/ 4171002 h 4171002"/>
              <a:gd name="connsiteX3" fmla="*/ 0 w 9144000"/>
              <a:gd name="connsiteY3" fmla="*/ 4171002 h 4171002"/>
              <a:gd name="connsiteX4" fmla="*/ 0 w 9144000"/>
              <a:gd name="connsiteY4" fmla="*/ 0 h 4171002"/>
              <a:gd name="connsiteX0" fmla="*/ 0 w 9144000"/>
              <a:gd name="connsiteY0" fmla="*/ 0 h 4171002"/>
              <a:gd name="connsiteX1" fmla="*/ 9144000 w 9144000"/>
              <a:gd name="connsiteY1" fmla="*/ 0 h 4171002"/>
              <a:gd name="connsiteX2" fmla="*/ 6183086 w 9144000"/>
              <a:gd name="connsiteY2" fmla="*/ 4171002 h 4171002"/>
              <a:gd name="connsiteX3" fmla="*/ 0 w 9144000"/>
              <a:gd name="connsiteY3" fmla="*/ 4171002 h 4171002"/>
              <a:gd name="connsiteX4" fmla="*/ 0 w 9144000"/>
              <a:gd name="connsiteY4" fmla="*/ 0 h 417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171002">
                <a:moveTo>
                  <a:pt x="0" y="0"/>
                </a:moveTo>
                <a:lnTo>
                  <a:pt x="9144000" y="0"/>
                </a:lnTo>
                <a:lnTo>
                  <a:pt x="6183086" y="4171002"/>
                </a:lnTo>
                <a:lnTo>
                  <a:pt x="0" y="4171002"/>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B608F47C-7ADE-4286-AD6E-04DC38CD3C2D}"/>
              </a:ext>
            </a:extLst>
          </p:cNvPr>
          <p:cNvSpPr/>
          <p:nvPr/>
        </p:nvSpPr>
        <p:spPr>
          <a:xfrm>
            <a:off x="2881290" y="357167"/>
            <a:ext cx="7786710" cy="428605"/>
          </a:xfrm>
          <a:prstGeom prst="rect">
            <a:avLst/>
          </a:prstGeom>
          <a:solidFill>
            <a:srgbClr val="11B0E9"/>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Rectangle 8">
            <a:extLst>
              <a:ext uri="{FF2B5EF4-FFF2-40B4-BE49-F238E27FC236}">
                <a16:creationId xmlns:a16="http://schemas.microsoft.com/office/drawing/2014/main" id="{D9DF16CF-644D-4A91-BD6B-C9F0C0A76465}"/>
              </a:ext>
            </a:extLst>
          </p:cNvPr>
          <p:cNvSpPr/>
          <p:nvPr/>
        </p:nvSpPr>
        <p:spPr>
          <a:xfrm>
            <a:off x="1524000" y="6591300"/>
            <a:ext cx="9144000" cy="266700"/>
          </a:xfrm>
          <a:prstGeom prst="rect">
            <a:avLst/>
          </a:prstGeom>
          <a:solidFill>
            <a:srgbClr val="02A4BA"/>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8" name="Picture 2" descr="\\192.168.1.11\data\0 ΑΞΟΝΑΣ 4  LEADER\LOGO ANOL\logo anol.JPG">
            <a:extLst>
              <a:ext uri="{FF2B5EF4-FFF2-40B4-BE49-F238E27FC236}">
                <a16:creationId xmlns:a16="http://schemas.microsoft.com/office/drawing/2014/main" id="{6A6BF380-4B12-4320-B713-10D6BC0812F0}"/>
              </a:ext>
            </a:extLst>
          </p:cNvPr>
          <p:cNvPicPr>
            <a:picLocks noChangeAspect="1" noChangeArrowheads="1"/>
          </p:cNvPicPr>
          <p:nvPr/>
        </p:nvPicPr>
        <p:blipFill>
          <a:blip r:embed="rId2" cstate="print"/>
          <a:srcRect l="-8044" t="5434" r="-3983" b="-8614"/>
          <a:stretch>
            <a:fillRect/>
          </a:stretch>
        </p:blipFill>
        <p:spPr bwMode="auto">
          <a:xfrm>
            <a:off x="2139717" y="179599"/>
            <a:ext cx="704200" cy="672191"/>
          </a:xfrm>
          <a:prstGeom prst="rect">
            <a:avLst/>
          </a:prstGeom>
          <a:noFill/>
          <a:ln w="9525">
            <a:noFill/>
            <a:miter lim="800000"/>
            <a:headEnd/>
            <a:tailEnd/>
          </a:ln>
          <a:effectLst>
            <a:softEdge rad="31750"/>
          </a:effectLst>
        </p:spPr>
      </p:pic>
      <p:sp>
        <p:nvSpPr>
          <p:cNvPr id="29" name="TextBox 9">
            <a:extLst>
              <a:ext uri="{FF2B5EF4-FFF2-40B4-BE49-F238E27FC236}">
                <a16:creationId xmlns:a16="http://schemas.microsoft.com/office/drawing/2014/main" id="{DDF50413-3CB9-45D9-8EA5-76D5AE801E04}"/>
              </a:ext>
            </a:extLst>
          </p:cNvPr>
          <p:cNvSpPr txBox="1"/>
          <p:nvPr/>
        </p:nvSpPr>
        <p:spPr>
          <a:xfrm>
            <a:off x="1793615" y="6585408"/>
            <a:ext cx="8604770" cy="276999"/>
          </a:xfrm>
          <a:prstGeom prst="rect">
            <a:avLst/>
          </a:prstGeom>
          <a:noFill/>
        </p:spPr>
        <p:txBody>
          <a:bodyPr wrap="square" rtlCol="0">
            <a:spAutoFit/>
          </a:bodyPr>
          <a:lstStyle/>
          <a:p>
            <a:pPr marL="0" lvl="1"/>
            <a:r>
              <a:rPr lang="el-GR" sz="1200" dirty="0">
                <a:solidFill>
                  <a:schemeClr val="bg1"/>
                </a:solidFill>
                <a:effectLst>
                  <a:outerShdw blurRad="38100" dist="38100" dir="2700000" algn="tl">
                    <a:srgbClr val="000000">
                      <a:alpha val="43137"/>
                    </a:srgbClr>
                  </a:outerShdw>
                </a:effectLst>
              </a:rPr>
              <a:t>ΑΝΑΠΤΥΞΙΑΚΗ ΟΛΥΜΠΙΑΣ </a:t>
            </a:r>
            <a:r>
              <a:rPr lang="en-US" sz="1200" dirty="0">
                <a:solidFill>
                  <a:schemeClr val="bg1"/>
                </a:solidFill>
                <a:effectLst>
                  <a:outerShdw blurRad="38100" dist="38100" dir="2700000" algn="tl">
                    <a:srgbClr val="000000">
                      <a:alpha val="43137"/>
                    </a:srgbClr>
                  </a:outerShdw>
                </a:effectLst>
              </a:rPr>
              <a:t>CLLD-LEADER</a:t>
            </a:r>
            <a:r>
              <a:rPr lang="el-GR" sz="1200" dirty="0">
                <a:solidFill>
                  <a:schemeClr val="bg1"/>
                </a:solidFill>
                <a:effectLst>
                  <a:outerShdw blurRad="38100" dist="38100" dir="2700000" algn="tl">
                    <a:srgbClr val="000000">
                      <a:alpha val="43137"/>
                    </a:srgbClr>
                  </a:outerShdw>
                </a:effectLst>
              </a:rPr>
              <a:t> | </a:t>
            </a:r>
            <a:r>
              <a:rPr lang="el-GR" sz="1200" b="1" dirty="0">
                <a:solidFill>
                  <a:schemeClr val="bg1"/>
                </a:solidFill>
                <a:effectLst>
                  <a:outerShdw blurRad="38100" dist="38100" dir="2700000" algn="tl">
                    <a:srgbClr val="000000">
                      <a:alpha val="43137"/>
                    </a:srgbClr>
                  </a:outerShdw>
                </a:effectLst>
              </a:rPr>
              <a:t>ΑΛΙΕΙΑ &amp; ΘΑΛΑΣΣΑ 2014 -2020 </a:t>
            </a:r>
            <a:r>
              <a:rPr lang="el-GR" sz="1200" dirty="0">
                <a:solidFill>
                  <a:schemeClr val="bg1"/>
                </a:solidFill>
                <a:effectLst>
                  <a:outerShdw blurRad="38100" dist="38100" dir="2700000" algn="tl">
                    <a:srgbClr val="000000">
                      <a:alpha val="43137"/>
                    </a:srgbClr>
                  </a:outerShdw>
                </a:effectLst>
              </a:rPr>
              <a:t>| </a:t>
            </a:r>
            <a:r>
              <a:rPr lang="el-GR" sz="1200" dirty="0">
                <a:solidFill>
                  <a:schemeClr val="bg1"/>
                </a:solidFill>
              </a:rPr>
              <a:t>1</a:t>
            </a:r>
            <a:r>
              <a:rPr lang="el-GR" sz="1200" baseline="30000" dirty="0">
                <a:solidFill>
                  <a:schemeClr val="bg1"/>
                </a:solidFill>
              </a:rPr>
              <a:t>Η</a:t>
            </a:r>
            <a:r>
              <a:rPr lang="el-GR" sz="1200" dirty="0">
                <a:solidFill>
                  <a:schemeClr val="bg1"/>
                </a:solidFill>
              </a:rPr>
              <a:t> ΠΡΟΣΚΛΗΣΗ ΠΡΟΤΑΣΕΩΝ ΙΔΙΩΤΙΚΩΝ ΠΑΡΕΜΒΑΣΕΩΝ</a:t>
            </a:r>
            <a:endParaRPr lang="el-GR" sz="1200" dirty="0">
              <a:solidFill>
                <a:schemeClr val="bg1"/>
              </a:solidFill>
              <a:effectLst>
                <a:outerShdw blurRad="38100" dist="38100" dir="2700000" algn="tl">
                  <a:srgbClr val="000000">
                    <a:alpha val="43137"/>
                  </a:srgbClr>
                </a:outerShdw>
              </a:effectLst>
            </a:endParaRPr>
          </a:p>
        </p:txBody>
      </p:sp>
      <p:pic>
        <p:nvPicPr>
          <p:cNvPr id="30" name="Εικόνα 29">
            <a:extLst>
              <a:ext uri="{FF2B5EF4-FFF2-40B4-BE49-F238E27FC236}">
                <a16:creationId xmlns:a16="http://schemas.microsoft.com/office/drawing/2014/main" id="{5AAD9831-4D96-472E-8C1B-F738D497D3D3}"/>
              </a:ext>
            </a:extLst>
          </p:cNvPr>
          <p:cNvPicPr>
            <a:picLocks noChangeAspect="1"/>
          </p:cNvPicPr>
          <p:nvPr/>
        </p:nvPicPr>
        <p:blipFill rotWithShape="1">
          <a:blip r:embed="rId3"/>
          <a:srcRect l="51394" t="26661" r="25751" b="25654"/>
          <a:stretch/>
        </p:blipFill>
        <p:spPr>
          <a:xfrm rot="10800000">
            <a:off x="8786513" y="970828"/>
            <a:ext cx="1866249" cy="2190215"/>
          </a:xfrm>
          <a:prstGeom prst="rect">
            <a:avLst/>
          </a:prstGeom>
          <a:effectLst>
            <a:reflection blurRad="6350" stA="50000" endA="300" endPos="90000" dir="5400000" sy="-100000" algn="bl" rotWithShape="0"/>
          </a:effectLst>
        </p:spPr>
      </p:pic>
      <p:sp>
        <p:nvSpPr>
          <p:cNvPr id="31" name="Ορθογώνιο 30">
            <a:extLst>
              <a:ext uri="{FF2B5EF4-FFF2-40B4-BE49-F238E27FC236}">
                <a16:creationId xmlns:a16="http://schemas.microsoft.com/office/drawing/2014/main" id="{A37B0CFF-5916-4BE0-A0AB-9EF644D3C1EB}"/>
              </a:ext>
            </a:extLst>
          </p:cNvPr>
          <p:cNvSpPr/>
          <p:nvPr/>
        </p:nvSpPr>
        <p:spPr>
          <a:xfrm>
            <a:off x="8736917" y="964405"/>
            <a:ext cx="1931084" cy="1068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Ορθογώνιο 31">
            <a:extLst>
              <a:ext uri="{FF2B5EF4-FFF2-40B4-BE49-F238E27FC236}">
                <a16:creationId xmlns:a16="http://schemas.microsoft.com/office/drawing/2014/main" id="{B81D15A6-5946-4355-8AEB-AB0622555385}"/>
              </a:ext>
            </a:extLst>
          </p:cNvPr>
          <p:cNvSpPr/>
          <p:nvPr/>
        </p:nvSpPr>
        <p:spPr>
          <a:xfrm>
            <a:off x="8700906" y="1980092"/>
            <a:ext cx="1965006" cy="114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4" name="Straight Connector 21">
            <a:extLst>
              <a:ext uri="{FF2B5EF4-FFF2-40B4-BE49-F238E27FC236}">
                <a16:creationId xmlns:a16="http://schemas.microsoft.com/office/drawing/2014/main" id="{7BE6AA07-2AAE-4B1F-AB3B-A572786311CB}"/>
              </a:ext>
            </a:extLst>
          </p:cNvPr>
          <p:cNvCxnSpPr>
            <a:cxnSpLocks/>
          </p:cNvCxnSpPr>
          <p:nvPr/>
        </p:nvCxnSpPr>
        <p:spPr>
          <a:xfrm flipV="1">
            <a:off x="3071664" y="1743805"/>
            <a:ext cx="7596336" cy="12898"/>
          </a:xfrm>
          <a:prstGeom prst="line">
            <a:avLst/>
          </a:prstGeom>
          <a:ln w="1270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sp>
        <p:nvSpPr>
          <p:cNvPr id="35" name="Ορθογώνιο 34">
            <a:extLst>
              <a:ext uri="{FF2B5EF4-FFF2-40B4-BE49-F238E27FC236}">
                <a16:creationId xmlns:a16="http://schemas.microsoft.com/office/drawing/2014/main" id="{D1D16A81-DD62-4B77-9AF0-6DE1F595BA9B}"/>
              </a:ext>
            </a:extLst>
          </p:cNvPr>
          <p:cNvSpPr/>
          <p:nvPr/>
        </p:nvSpPr>
        <p:spPr>
          <a:xfrm>
            <a:off x="10281653" y="4293096"/>
            <a:ext cx="386348" cy="110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 name="4 - TextBox">
            <a:extLst>
              <a:ext uri="{FF2B5EF4-FFF2-40B4-BE49-F238E27FC236}">
                <a16:creationId xmlns:a16="http://schemas.microsoft.com/office/drawing/2014/main" id="{ED52B21E-32B0-40F6-A5C8-76114893BCAD}"/>
              </a:ext>
            </a:extLst>
          </p:cNvPr>
          <p:cNvSpPr txBox="1">
            <a:spLocks noChangeArrowheads="1"/>
          </p:cNvSpPr>
          <p:nvPr/>
        </p:nvSpPr>
        <p:spPr bwMode="auto">
          <a:xfrm>
            <a:off x="2738414" y="428604"/>
            <a:ext cx="7929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b="1" dirty="0">
                <a:solidFill>
                  <a:srgbClr val="FFFF00"/>
                </a:solidFill>
                <a:effectLst>
                  <a:outerShdw blurRad="38100" dist="38100" dir="2700000" algn="tl">
                    <a:srgbClr val="000000">
                      <a:alpha val="43137"/>
                    </a:srgbClr>
                  </a:outerShdw>
                </a:effectLst>
                <a:latin typeface="+mn-lt"/>
              </a:rPr>
              <a:t>A</a:t>
            </a:r>
            <a:r>
              <a:rPr lang="el-GR" b="1" dirty="0">
                <a:solidFill>
                  <a:srgbClr val="FFFF00"/>
                </a:solidFill>
                <a:effectLst>
                  <a:outerShdw blurRad="38100" dist="38100" dir="2700000" algn="tl">
                    <a:srgbClr val="000000">
                      <a:alpha val="43137"/>
                    </a:srgbClr>
                  </a:outerShdw>
                </a:effectLst>
                <a:latin typeface="+mn-lt"/>
              </a:rPr>
              <a:t>.  </a:t>
            </a:r>
            <a:r>
              <a:rPr lang="el-GR" dirty="0">
                <a:solidFill>
                  <a:schemeClr val="bg1"/>
                </a:solidFill>
                <a:effectLst>
                  <a:outerShdw blurRad="38100" dist="38100" dir="2700000" algn="tl">
                    <a:srgbClr val="000000">
                      <a:alpha val="43137"/>
                    </a:srgbClr>
                  </a:outerShdw>
                </a:effectLst>
                <a:latin typeface="+mn-lt"/>
              </a:rPr>
              <a:t>Κατηγορίες τουριστικών καταλυμάτων επιλέξιμων για χρηματοδότηση</a:t>
            </a:r>
            <a:endParaRPr lang="en-US" dirty="0">
              <a:solidFill>
                <a:schemeClr val="bg1"/>
              </a:solidFill>
              <a:effectLst>
                <a:outerShdw blurRad="38100" dist="38100" dir="2700000" algn="tl">
                  <a:srgbClr val="000000">
                    <a:alpha val="43137"/>
                  </a:srgbClr>
                </a:outerShdw>
              </a:effectLst>
              <a:latin typeface="+mn-lt"/>
            </a:endParaRPr>
          </a:p>
        </p:txBody>
      </p:sp>
      <p:pic>
        <p:nvPicPr>
          <p:cNvPr id="45" name="25 - Εικόνα" descr="ESPA1420_rgb">
            <a:extLst>
              <a:ext uri="{FF2B5EF4-FFF2-40B4-BE49-F238E27FC236}">
                <a16:creationId xmlns:a16="http://schemas.microsoft.com/office/drawing/2014/main" id="{53AFEE8D-D8EA-47AD-B4FF-1367110EF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349" y="6285102"/>
            <a:ext cx="324317" cy="194590"/>
          </a:xfrm>
          <a:prstGeom prst="rect">
            <a:avLst/>
          </a:prstGeom>
          <a:noFill/>
          <a:ln>
            <a:noFill/>
          </a:ln>
        </p:spPr>
      </p:pic>
      <p:pic>
        <p:nvPicPr>
          <p:cNvPr id="46" name="Εικόνα 45">
            <a:extLst>
              <a:ext uri="{FF2B5EF4-FFF2-40B4-BE49-F238E27FC236}">
                <a16:creationId xmlns:a16="http://schemas.microsoft.com/office/drawing/2014/main" id="{2A3C5C4C-A91C-41C9-86E2-717211E5D9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7916" y="6221418"/>
            <a:ext cx="586423" cy="321958"/>
          </a:xfrm>
          <a:prstGeom prst="rect">
            <a:avLst/>
          </a:prstGeom>
        </p:spPr>
      </p:pic>
      <p:pic>
        <p:nvPicPr>
          <p:cNvPr id="47" name="Εικόνα 46">
            <a:extLst>
              <a:ext uri="{FF2B5EF4-FFF2-40B4-BE49-F238E27FC236}">
                <a16:creationId xmlns:a16="http://schemas.microsoft.com/office/drawing/2014/main" id="{702829EF-6379-4521-87D4-DC4A5899276C}"/>
              </a:ext>
            </a:extLst>
          </p:cNvPr>
          <p:cNvPicPr>
            <a:picLocks noChangeAspect="1"/>
          </p:cNvPicPr>
          <p:nvPr/>
        </p:nvPicPr>
        <p:blipFill rotWithShape="1">
          <a:blip r:embed="rId6"/>
          <a:srcRect l="29525" t="16669" r="61025" b="69540"/>
          <a:stretch/>
        </p:blipFill>
        <p:spPr>
          <a:xfrm>
            <a:off x="7489553" y="6195922"/>
            <a:ext cx="454329" cy="372950"/>
          </a:xfrm>
          <a:prstGeom prst="rect">
            <a:avLst/>
          </a:prstGeom>
        </p:spPr>
      </p:pic>
      <p:pic>
        <p:nvPicPr>
          <p:cNvPr id="48" name="Εικόνα 47">
            <a:extLst>
              <a:ext uri="{FF2B5EF4-FFF2-40B4-BE49-F238E27FC236}">
                <a16:creationId xmlns:a16="http://schemas.microsoft.com/office/drawing/2014/main" id="{E46F4B5C-2D6D-4040-AD99-2AF563EC11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54306" y="6278678"/>
            <a:ext cx="890613" cy="207441"/>
          </a:xfrm>
          <a:prstGeom prst="rect">
            <a:avLst/>
          </a:prstGeom>
        </p:spPr>
      </p:pic>
      <p:sp>
        <p:nvSpPr>
          <p:cNvPr id="50" name="29 - Ορθογώνιο">
            <a:extLst>
              <a:ext uri="{FF2B5EF4-FFF2-40B4-BE49-F238E27FC236}">
                <a16:creationId xmlns:a16="http://schemas.microsoft.com/office/drawing/2014/main" id="{A43EFAE8-083F-4145-81A2-F47B663EB66F}"/>
              </a:ext>
            </a:extLst>
          </p:cNvPr>
          <p:cNvSpPr/>
          <p:nvPr/>
        </p:nvSpPr>
        <p:spPr>
          <a:xfrm>
            <a:off x="2139718" y="2608213"/>
            <a:ext cx="8126695" cy="3545206"/>
          </a:xfrm>
          <a:prstGeom prst="rect">
            <a:avLst/>
          </a:prstGeom>
          <a:solidFill>
            <a:srgbClr val="32CEB0"/>
          </a:solidFill>
          <a:ln>
            <a:solidFill>
              <a:srgbClr val="32CEB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1" name="12 - TextBox">
            <a:extLst>
              <a:ext uri="{FF2B5EF4-FFF2-40B4-BE49-F238E27FC236}">
                <a16:creationId xmlns:a16="http://schemas.microsoft.com/office/drawing/2014/main" id="{8B24A4F0-5A49-41F9-A3D0-BB8C340B6910}"/>
              </a:ext>
            </a:extLst>
          </p:cNvPr>
          <p:cNvSpPr txBox="1"/>
          <p:nvPr/>
        </p:nvSpPr>
        <p:spPr>
          <a:xfrm>
            <a:off x="2381224" y="2617535"/>
            <a:ext cx="7885189" cy="3631763"/>
          </a:xfrm>
          <a:prstGeom prst="rect">
            <a:avLst/>
          </a:prstGeom>
          <a:noFill/>
        </p:spPr>
        <p:txBody>
          <a:bodyPr wrap="square" rtlCol="0">
            <a:spAutoFit/>
          </a:bodyPr>
          <a:lstStyle/>
          <a:p>
            <a:r>
              <a:rPr lang="el-GR" b="1" dirty="0">
                <a:solidFill>
                  <a:srgbClr val="047DC8"/>
                </a:solidFill>
              </a:rPr>
              <a:t>α) </a:t>
            </a:r>
            <a:r>
              <a:rPr lang="el-GR" dirty="0">
                <a:effectLst>
                  <a:outerShdw blurRad="38100" dist="38100" dir="2700000" algn="tl">
                    <a:srgbClr val="000000">
                      <a:alpha val="43137"/>
                    </a:srgbClr>
                  </a:outerShdw>
                </a:effectLst>
              </a:rPr>
              <a:t>Να διαθέτουν κοινόχρηστο χώρο πρωινού ή χώρο πολλαπλών χρήσεων / δραστηριοτήτων  </a:t>
            </a:r>
            <a:r>
              <a:rPr lang="en-US" dirty="0">
                <a:effectLst>
                  <a:outerShdw blurRad="38100" dist="38100" dir="2700000" algn="tl">
                    <a:srgbClr val="000000">
                      <a:alpha val="43137"/>
                    </a:srgbClr>
                  </a:outerShdw>
                </a:effectLst>
              </a:rPr>
              <a:t>                                                                                                                        </a:t>
            </a:r>
            <a:r>
              <a:rPr lang="el-GR" sz="1600" i="1" u="sng" dirty="0">
                <a:solidFill>
                  <a:srgbClr val="002060"/>
                </a:solidFill>
              </a:rPr>
              <a:t>Ενδεικτικά παραδείγματα:</a:t>
            </a:r>
          </a:p>
          <a:p>
            <a:r>
              <a:rPr lang="el-GR" sz="1600" dirty="0"/>
              <a:t>  - Χώρος και αντίστοιχος εξοπλισμός για την διεξαγωγή σεμιναρίων μαγειρικής, καλλιτεχνικών (ζωγραφική, φωτογραφία, γλυπτική), αθλητικών δραστηριοτήτων κ.ά. με στόχο την ανάδειξη της γαστρονομίας, της πολιτιστικής κληρονομιάς της περιοχής και γενικότερα την γνωριμία του επισκέπτη με την τοπική αλιευτική παράδοση και ιστορία.</a:t>
            </a:r>
          </a:p>
          <a:p>
            <a:pPr lvl="0"/>
            <a:r>
              <a:rPr lang="el-GR" sz="1600" dirty="0"/>
              <a:t>   </a:t>
            </a:r>
            <a:r>
              <a:rPr lang="en-US" sz="1600" dirty="0"/>
              <a:t>- </a:t>
            </a:r>
            <a:r>
              <a:rPr lang="el-GR" sz="1600" dirty="0"/>
              <a:t>Αίθουσα ή υπαίθριο χώρο προβολών, εκθεσιακό χώρο π.χ. έκθεση φωτογραφίας και προβολή βίντεο για την ανάδειξη τοπικής αλιευτικής παράδοσης κ.ά.)</a:t>
            </a:r>
          </a:p>
          <a:p>
            <a:pPr lvl="0" algn="ctr"/>
            <a:endParaRPr lang="el-GR" sz="600" dirty="0"/>
          </a:p>
          <a:p>
            <a:pPr lvl="0" algn="ctr"/>
            <a:r>
              <a:rPr lang="el-GR" sz="2000" dirty="0">
                <a:effectLst>
                  <a:outerShdw blurRad="38100" dist="38100" dir="2700000" algn="tl">
                    <a:srgbClr val="000000">
                      <a:alpha val="43137"/>
                    </a:srgbClr>
                  </a:outerShdw>
                </a:effectLst>
              </a:rPr>
              <a:t>ή/και</a:t>
            </a:r>
          </a:p>
          <a:p>
            <a:pPr lvl="0" algn="ctr"/>
            <a:endParaRPr lang="el-GR" sz="600" dirty="0"/>
          </a:p>
          <a:p>
            <a:r>
              <a:rPr lang="el-GR" b="1" dirty="0">
                <a:solidFill>
                  <a:srgbClr val="047DC8"/>
                </a:solidFill>
              </a:rPr>
              <a:t>β)  </a:t>
            </a:r>
            <a:r>
              <a:rPr lang="el-GR" dirty="0">
                <a:effectLst>
                  <a:outerShdw blurRad="38100" dist="38100" dir="2700000" algn="tl">
                    <a:srgbClr val="000000">
                      <a:alpha val="43137"/>
                    </a:srgbClr>
                  </a:outerShdw>
                </a:effectLst>
              </a:rPr>
              <a:t>Να διαθέτουν εξοπλισμό για παροχή υπηρεσιών / Οργάνωση δραστηριοτήτων</a:t>
            </a:r>
            <a:r>
              <a:rPr lang="el-GR" dirty="0"/>
              <a:t> </a:t>
            </a:r>
            <a:r>
              <a:rPr lang="el-GR" sz="1600" dirty="0"/>
              <a:t>(εναλλακτικές ή αθλητικές δραστηριότητες με αντίστοιχο εξοπλισμό για πχ. κατάδυση, θαλάσσια σπορ, ερασιτεχνική αλιεία κτλ.)</a:t>
            </a:r>
          </a:p>
        </p:txBody>
      </p:sp>
      <p:sp>
        <p:nvSpPr>
          <p:cNvPr id="27" name="35 - TextBox">
            <a:extLst>
              <a:ext uri="{FF2B5EF4-FFF2-40B4-BE49-F238E27FC236}">
                <a16:creationId xmlns:a16="http://schemas.microsoft.com/office/drawing/2014/main" id="{8031BD6D-ABAD-48E7-872E-97FAFAA2BA3C}"/>
              </a:ext>
            </a:extLst>
          </p:cNvPr>
          <p:cNvSpPr txBox="1"/>
          <p:nvPr/>
        </p:nvSpPr>
        <p:spPr>
          <a:xfrm>
            <a:off x="3631389" y="1913545"/>
            <a:ext cx="4929222" cy="547714"/>
          </a:xfrm>
          <a:prstGeom prst="rect">
            <a:avLst/>
          </a:prstGeom>
          <a:noFill/>
        </p:spPr>
        <p:txBody>
          <a:bodyPr wrap="square" rtlCol="0">
            <a:spAutoFit/>
          </a:bodyPr>
          <a:lstStyle/>
          <a:p>
            <a:pPr algn="ctr">
              <a:lnSpc>
                <a:spcPct val="150000"/>
              </a:lnSpc>
            </a:pPr>
            <a:r>
              <a:rPr lang="el-GR" sz="2200" dirty="0"/>
              <a:t>Τουριστικές επιπλωμένες κατοικίες</a:t>
            </a:r>
          </a:p>
        </p:txBody>
      </p:sp>
      <p:sp>
        <p:nvSpPr>
          <p:cNvPr id="33" name="17 - Ορθογώνιο">
            <a:extLst>
              <a:ext uri="{FF2B5EF4-FFF2-40B4-BE49-F238E27FC236}">
                <a16:creationId xmlns:a16="http://schemas.microsoft.com/office/drawing/2014/main" id="{B7E46DA9-F03D-4358-AD15-E04222DE815A}"/>
              </a:ext>
            </a:extLst>
          </p:cNvPr>
          <p:cNvSpPr/>
          <p:nvPr/>
        </p:nvSpPr>
        <p:spPr>
          <a:xfrm>
            <a:off x="3863752" y="2252489"/>
            <a:ext cx="92680" cy="92680"/>
          </a:xfrm>
          <a:prstGeom prst="rect">
            <a:avLst/>
          </a:prstGeom>
          <a:solidFill>
            <a:srgbClr val="047DC8"/>
          </a:solidFill>
          <a:ln>
            <a:solidFill>
              <a:srgbClr val="047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14 - TextBox">
            <a:extLst>
              <a:ext uri="{FF2B5EF4-FFF2-40B4-BE49-F238E27FC236}">
                <a16:creationId xmlns:a16="http://schemas.microsoft.com/office/drawing/2014/main" id="{F500D454-9FE7-43EC-A34D-E691BF6A82AD}"/>
              </a:ext>
            </a:extLst>
          </p:cNvPr>
          <p:cNvSpPr txBox="1"/>
          <p:nvPr/>
        </p:nvSpPr>
        <p:spPr>
          <a:xfrm>
            <a:off x="3191600" y="1142984"/>
            <a:ext cx="7074813" cy="589072"/>
          </a:xfrm>
          <a:prstGeom prst="rect">
            <a:avLst/>
          </a:prstGeom>
          <a:noFill/>
        </p:spPr>
        <p:txBody>
          <a:bodyPr wrap="square" rtlCol="0">
            <a:spAutoFit/>
          </a:bodyPr>
          <a:lstStyle/>
          <a:p>
            <a:pPr algn="ctr">
              <a:lnSpc>
                <a:spcPct val="150000"/>
              </a:lnSpc>
            </a:pPr>
            <a:r>
              <a:rPr lang="el-GR" sz="2400" dirty="0"/>
              <a:t>Προϋποθέσεις </a:t>
            </a:r>
            <a:r>
              <a:rPr lang="el-GR" sz="2400" dirty="0" err="1"/>
              <a:t>επιλεξιμότητας</a:t>
            </a:r>
            <a:r>
              <a:rPr lang="el-GR" sz="2400" dirty="0"/>
              <a:t> ίδρυσης - Περιορισμοί</a:t>
            </a:r>
            <a:r>
              <a:rPr lang="en-US" sz="2400" dirty="0"/>
              <a:t>:</a:t>
            </a:r>
            <a:endParaRPr lang="el-GR" sz="2400" dirty="0"/>
          </a:p>
        </p:txBody>
      </p:sp>
    </p:spTree>
    <p:extLst>
      <p:ext uri="{BB962C8B-B14F-4D97-AF65-F5344CB8AC3E}">
        <p14:creationId xmlns:p14="http://schemas.microsoft.com/office/powerpoint/2010/main" val="338577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2">
            <a:extLst>
              <a:ext uri="{FF2B5EF4-FFF2-40B4-BE49-F238E27FC236}">
                <a16:creationId xmlns:a16="http://schemas.microsoft.com/office/drawing/2014/main" id="{74FDDD75-00CC-4B57-9CEF-F0CEA50036BB}"/>
              </a:ext>
            </a:extLst>
          </p:cNvPr>
          <p:cNvSpPr/>
          <p:nvPr/>
        </p:nvSpPr>
        <p:spPr>
          <a:xfrm rot="10800000">
            <a:off x="1512888" y="1982417"/>
            <a:ext cx="9144000" cy="4171002"/>
          </a:xfrm>
          <a:custGeom>
            <a:avLst/>
            <a:gdLst>
              <a:gd name="connsiteX0" fmla="*/ 0 w 9144000"/>
              <a:gd name="connsiteY0" fmla="*/ 0 h 4171002"/>
              <a:gd name="connsiteX1" fmla="*/ 9144000 w 9144000"/>
              <a:gd name="connsiteY1" fmla="*/ 0 h 4171002"/>
              <a:gd name="connsiteX2" fmla="*/ 9144000 w 9144000"/>
              <a:gd name="connsiteY2" fmla="*/ 4171002 h 4171002"/>
              <a:gd name="connsiteX3" fmla="*/ 0 w 9144000"/>
              <a:gd name="connsiteY3" fmla="*/ 4171002 h 4171002"/>
              <a:gd name="connsiteX4" fmla="*/ 0 w 9144000"/>
              <a:gd name="connsiteY4" fmla="*/ 0 h 4171002"/>
              <a:gd name="connsiteX0" fmla="*/ 0 w 9144000"/>
              <a:gd name="connsiteY0" fmla="*/ 0 h 4171002"/>
              <a:gd name="connsiteX1" fmla="*/ 9144000 w 9144000"/>
              <a:gd name="connsiteY1" fmla="*/ 0 h 4171002"/>
              <a:gd name="connsiteX2" fmla="*/ 6183086 w 9144000"/>
              <a:gd name="connsiteY2" fmla="*/ 4171002 h 4171002"/>
              <a:gd name="connsiteX3" fmla="*/ 0 w 9144000"/>
              <a:gd name="connsiteY3" fmla="*/ 4171002 h 4171002"/>
              <a:gd name="connsiteX4" fmla="*/ 0 w 9144000"/>
              <a:gd name="connsiteY4" fmla="*/ 0 h 417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171002">
                <a:moveTo>
                  <a:pt x="0" y="0"/>
                </a:moveTo>
                <a:lnTo>
                  <a:pt x="9144000" y="0"/>
                </a:lnTo>
                <a:lnTo>
                  <a:pt x="6183086" y="4171002"/>
                </a:lnTo>
                <a:lnTo>
                  <a:pt x="0" y="4171002"/>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D1E63033-D805-4BD8-8DFD-D016945852FA}"/>
              </a:ext>
            </a:extLst>
          </p:cNvPr>
          <p:cNvSpPr/>
          <p:nvPr/>
        </p:nvSpPr>
        <p:spPr>
          <a:xfrm>
            <a:off x="2881290" y="357167"/>
            <a:ext cx="7786710" cy="428605"/>
          </a:xfrm>
          <a:prstGeom prst="rect">
            <a:avLst/>
          </a:prstGeom>
          <a:solidFill>
            <a:srgbClr val="11B0E9"/>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17 - Έλλειψη"/>
          <p:cNvSpPr/>
          <p:nvPr/>
        </p:nvSpPr>
        <p:spPr>
          <a:xfrm>
            <a:off x="5337229" y="4120580"/>
            <a:ext cx="1504845" cy="1571636"/>
          </a:xfrm>
          <a:prstGeom prst="ellipse">
            <a:avLst/>
          </a:prstGeom>
          <a:solidFill>
            <a:srgbClr val="32CEB0"/>
          </a:solidFill>
          <a:ln>
            <a:solidFill>
              <a:srgbClr val="32CEB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TextBox"/>
          <p:cNvSpPr txBox="1"/>
          <p:nvPr/>
        </p:nvSpPr>
        <p:spPr>
          <a:xfrm>
            <a:off x="5245095" y="4394821"/>
            <a:ext cx="1689113" cy="967957"/>
          </a:xfrm>
          <a:prstGeom prst="rect">
            <a:avLst/>
          </a:prstGeom>
          <a:noFill/>
        </p:spPr>
        <p:txBody>
          <a:bodyPr wrap="square" rtlCol="0">
            <a:spAutoFit/>
          </a:bodyPr>
          <a:lstStyle/>
          <a:p>
            <a:pPr algn="ctr">
              <a:lnSpc>
                <a:spcPct val="150000"/>
              </a:lnSpc>
            </a:pPr>
            <a:r>
              <a:rPr lang="el-GR" sz="2000" dirty="0"/>
              <a:t>  </a:t>
            </a:r>
            <a:r>
              <a:rPr lang="en-US" sz="2000" dirty="0"/>
              <a:t>5 </a:t>
            </a:r>
            <a:r>
              <a:rPr lang="el-GR" sz="2000" dirty="0"/>
              <a:t>δωμάτια</a:t>
            </a:r>
          </a:p>
          <a:p>
            <a:pPr algn="ctr">
              <a:lnSpc>
                <a:spcPct val="150000"/>
              </a:lnSpc>
            </a:pPr>
            <a:r>
              <a:rPr lang="en-US" sz="2000" dirty="0"/>
              <a:t>1</a:t>
            </a:r>
            <a:r>
              <a:rPr lang="el-GR" sz="2000" dirty="0"/>
              <a:t>0 κλίνες</a:t>
            </a:r>
          </a:p>
        </p:txBody>
      </p:sp>
      <p:sp>
        <p:nvSpPr>
          <p:cNvPr id="21" name="20 - TextBox"/>
          <p:cNvSpPr txBox="1"/>
          <p:nvPr/>
        </p:nvSpPr>
        <p:spPr>
          <a:xfrm>
            <a:off x="4810116" y="2705551"/>
            <a:ext cx="2571768" cy="707886"/>
          </a:xfrm>
          <a:prstGeom prst="rect">
            <a:avLst/>
          </a:prstGeom>
          <a:noFill/>
        </p:spPr>
        <p:txBody>
          <a:bodyPr wrap="square" rtlCol="0">
            <a:spAutoFit/>
          </a:bodyPr>
          <a:lstStyle/>
          <a:p>
            <a:pPr algn="ctr"/>
            <a:r>
              <a:rPr lang="el-GR" sz="2000" dirty="0"/>
              <a:t>Ελάχιστη δυναμικότητα</a:t>
            </a:r>
          </a:p>
        </p:txBody>
      </p:sp>
      <p:cxnSp>
        <p:nvCxnSpPr>
          <p:cNvPr id="22" name="21 - Ευθύγραμμο βέλος σύνδεσης"/>
          <p:cNvCxnSpPr>
            <a:cxnSpLocks/>
          </p:cNvCxnSpPr>
          <p:nvPr/>
        </p:nvCxnSpPr>
        <p:spPr>
          <a:xfrm rot="5400000">
            <a:off x="5795711" y="3738425"/>
            <a:ext cx="587881" cy="161"/>
          </a:xfrm>
          <a:prstGeom prst="straightConnector1">
            <a:avLst/>
          </a:prstGeom>
          <a:ln w="38100">
            <a:solidFill>
              <a:srgbClr val="047DC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15 - Ορθογώνιο"/>
          <p:cNvSpPr/>
          <p:nvPr/>
        </p:nvSpPr>
        <p:spPr>
          <a:xfrm>
            <a:off x="1809720" y="2179691"/>
            <a:ext cx="92680" cy="92680"/>
          </a:xfrm>
          <a:prstGeom prst="rect">
            <a:avLst/>
          </a:prstGeom>
          <a:solidFill>
            <a:srgbClr val="047DC8"/>
          </a:solidFill>
          <a:ln>
            <a:solidFill>
              <a:srgbClr val="047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Rectangle 8">
            <a:extLst>
              <a:ext uri="{FF2B5EF4-FFF2-40B4-BE49-F238E27FC236}">
                <a16:creationId xmlns:a16="http://schemas.microsoft.com/office/drawing/2014/main" id="{14A75E9B-6009-474D-9CCF-390ED17361EC}"/>
              </a:ext>
            </a:extLst>
          </p:cNvPr>
          <p:cNvSpPr/>
          <p:nvPr/>
        </p:nvSpPr>
        <p:spPr>
          <a:xfrm>
            <a:off x="1524000" y="6591300"/>
            <a:ext cx="9144000" cy="266700"/>
          </a:xfrm>
          <a:prstGeom prst="rect">
            <a:avLst/>
          </a:prstGeom>
          <a:solidFill>
            <a:srgbClr val="02A4BA"/>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5" name="Picture 2" descr="\\192.168.1.11\data\0 ΑΞΟΝΑΣ 4  LEADER\LOGO ANOL\logo anol.JPG">
            <a:extLst>
              <a:ext uri="{FF2B5EF4-FFF2-40B4-BE49-F238E27FC236}">
                <a16:creationId xmlns:a16="http://schemas.microsoft.com/office/drawing/2014/main" id="{5DABCF21-7108-4637-91FB-28A6AF201D3E}"/>
              </a:ext>
            </a:extLst>
          </p:cNvPr>
          <p:cNvPicPr>
            <a:picLocks noChangeAspect="1" noChangeArrowheads="1"/>
          </p:cNvPicPr>
          <p:nvPr/>
        </p:nvPicPr>
        <p:blipFill>
          <a:blip r:embed="rId2" cstate="print"/>
          <a:srcRect l="-8044" t="5434" r="-3983" b="-8614"/>
          <a:stretch>
            <a:fillRect/>
          </a:stretch>
        </p:blipFill>
        <p:spPr bwMode="auto">
          <a:xfrm>
            <a:off x="2139717" y="179599"/>
            <a:ext cx="704200" cy="672191"/>
          </a:xfrm>
          <a:prstGeom prst="rect">
            <a:avLst/>
          </a:prstGeom>
          <a:noFill/>
          <a:ln w="9525">
            <a:noFill/>
            <a:miter lim="800000"/>
            <a:headEnd/>
            <a:tailEnd/>
          </a:ln>
          <a:effectLst>
            <a:softEdge rad="31750"/>
          </a:effectLst>
        </p:spPr>
      </p:pic>
      <p:sp>
        <p:nvSpPr>
          <p:cNvPr id="28" name="TextBox 9">
            <a:extLst>
              <a:ext uri="{FF2B5EF4-FFF2-40B4-BE49-F238E27FC236}">
                <a16:creationId xmlns:a16="http://schemas.microsoft.com/office/drawing/2014/main" id="{1FE8C3E5-736A-4B3C-91BA-0250DC42E3A0}"/>
              </a:ext>
            </a:extLst>
          </p:cNvPr>
          <p:cNvSpPr txBox="1"/>
          <p:nvPr/>
        </p:nvSpPr>
        <p:spPr>
          <a:xfrm>
            <a:off x="1793615" y="6585408"/>
            <a:ext cx="8604770" cy="276999"/>
          </a:xfrm>
          <a:prstGeom prst="rect">
            <a:avLst/>
          </a:prstGeom>
          <a:noFill/>
        </p:spPr>
        <p:txBody>
          <a:bodyPr wrap="square" rtlCol="0">
            <a:spAutoFit/>
          </a:bodyPr>
          <a:lstStyle/>
          <a:p>
            <a:pPr marL="0" lvl="1"/>
            <a:r>
              <a:rPr lang="el-GR" sz="1200" dirty="0">
                <a:solidFill>
                  <a:schemeClr val="bg1"/>
                </a:solidFill>
                <a:effectLst>
                  <a:outerShdw blurRad="38100" dist="38100" dir="2700000" algn="tl">
                    <a:srgbClr val="000000">
                      <a:alpha val="43137"/>
                    </a:srgbClr>
                  </a:outerShdw>
                </a:effectLst>
              </a:rPr>
              <a:t>ΑΝΑΠΤΥΞΙΑΚΗ ΟΛΥΜΠΙΑΣ </a:t>
            </a:r>
            <a:r>
              <a:rPr lang="en-US" sz="1200" dirty="0">
                <a:solidFill>
                  <a:schemeClr val="bg1"/>
                </a:solidFill>
                <a:effectLst>
                  <a:outerShdw blurRad="38100" dist="38100" dir="2700000" algn="tl">
                    <a:srgbClr val="000000">
                      <a:alpha val="43137"/>
                    </a:srgbClr>
                  </a:outerShdw>
                </a:effectLst>
              </a:rPr>
              <a:t>CLLD-LEADER</a:t>
            </a:r>
            <a:r>
              <a:rPr lang="el-GR" sz="1200" dirty="0">
                <a:solidFill>
                  <a:schemeClr val="bg1"/>
                </a:solidFill>
                <a:effectLst>
                  <a:outerShdw blurRad="38100" dist="38100" dir="2700000" algn="tl">
                    <a:srgbClr val="000000">
                      <a:alpha val="43137"/>
                    </a:srgbClr>
                  </a:outerShdw>
                </a:effectLst>
              </a:rPr>
              <a:t> | </a:t>
            </a:r>
            <a:r>
              <a:rPr lang="el-GR" sz="1200" b="1" dirty="0">
                <a:solidFill>
                  <a:schemeClr val="bg1"/>
                </a:solidFill>
                <a:effectLst>
                  <a:outerShdw blurRad="38100" dist="38100" dir="2700000" algn="tl">
                    <a:srgbClr val="000000">
                      <a:alpha val="43137"/>
                    </a:srgbClr>
                  </a:outerShdw>
                </a:effectLst>
              </a:rPr>
              <a:t>ΑΛΙΕΙΑ &amp; ΘΑΛΑΣΣΑ 2014 -2020 </a:t>
            </a:r>
            <a:r>
              <a:rPr lang="el-GR" sz="1200" dirty="0">
                <a:solidFill>
                  <a:schemeClr val="bg1"/>
                </a:solidFill>
                <a:effectLst>
                  <a:outerShdw blurRad="38100" dist="38100" dir="2700000" algn="tl">
                    <a:srgbClr val="000000">
                      <a:alpha val="43137"/>
                    </a:srgbClr>
                  </a:outerShdw>
                </a:effectLst>
              </a:rPr>
              <a:t>| </a:t>
            </a:r>
            <a:r>
              <a:rPr lang="el-GR" sz="1200" dirty="0">
                <a:solidFill>
                  <a:schemeClr val="bg1"/>
                </a:solidFill>
              </a:rPr>
              <a:t>1</a:t>
            </a:r>
            <a:r>
              <a:rPr lang="el-GR" sz="1200" baseline="30000" dirty="0">
                <a:solidFill>
                  <a:schemeClr val="bg1"/>
                </a:solidFill>
              </a:rPr>
              <a:t>Η</a:t>
            </a:r>
            <a:r>
              <a:rPr lang="el-GR" sz="1200" dirty="0">
                <a:solidFill>
                  <a:schemeClr val="bg1"/>
                </a:solidFill>
              </a:rPr>
              <a:t> ΠΡΟΣΚΛΗΣΗ ΠΡΟΤΑΣΕΩΝ ΙΔΙΩΤΙΚΩΝ ΠΑΡΕΜΒΑΣΕΩΝ</a:t>
            </a:r>
            <a:endParaRPr lang="el-GR" sz="1200" dirty="0">
              <a:solidFill>
                <a:schemeClr val="bg1"/>
              </a:solidFill>
              <a:effectLst>
                <a:outerShdw blurRad="38100" dist="38100" dir="2700000" algn="tl">
                  <a:srgbClr val="000000">
                    <a:alpha val="43137"/>
                  </a:srgbClr>
                </a:outerShdw>
              </a:effectLst>
            </a:endParaRPr>
          </a:p>
        </p:txBody>
      </p:sp>
      <p:pic>
        <p:nvPicPr>
          <p:cNvPr id="29" name="Εικόνα 28">
            <a:extLst>
              <a:ext uri="{FF2B5EF4-FFF2-40B4-BE49-F238E27FC236}">
                <a16:creationId xmlns:a16="http://schemas.microsoft.com/office/drawing/2014/main" id="{5F2239F7-6A04-4ABC-B573-592C66138FA2}"/>
              </a:ext>
            </a:extLst>
          </p:cNvPr>
          <p:cNvPicPr>
            <a:picLocks noChangeAspect="1"/>
          </p:cNvPicPr>
          <p:nvPr/>
        </p:nvPicPr>
        <p:blipFill rotWithShape="1">
          <a:blip r:embed="rId3"/>
          <a:srcRect l="51394" t="26661" r="25751" b="25654"/>
          <a:stretch/>
        </p:blipFill>
        <p:spPr>
          <a:xfrm rot="10800000">
            <a:off x="8786513" y="970828"/>
            <a:ext cx="1866249" cy="2190215"/>
          </a:xfrm>
          <a:prstGeom prst="rect">
            <a:avLst/>
          </a:prstGeom>
          <a:effectLst>
            <a:reflection blurRad="6350" stA="50000" endA="300" endPos="90000" dir="5400000" sy="-100000" algn="bl" rotWithShape="0"/>
          </a:effectLst>
        </p:spPr>
      </p:pic>
      <p:sp>
        <p:nvSpPr>
          <p:cNvPr id="30" name="Ορθογώνιο 29">
            <a:extLst>
              <a:ext uri="{FF2B5EF4-FFF2-40B4-BE49-F238E27FC236}">
                <a16:creationId xmlns:a16="http://schemas.microsoft.com/office/drawing/2014/main" id="{AD16EA41-632C-481B-956C-56EC99716CC3}"/>
              </a:ext>
            </a:extLst>
          </p:cNvPr>
          <p:cNvSpPr/>
          <p:nvPr/>
        </p:nvSpPr>
        <p:spPr>
          <a:xfrm>
            <a:off x="8736917" y="964405"/>
            <a:ext cx="1931084" cy="1068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Ορθογώνιο 30">
            <a:extLst>
              <a:ext uri="{FF2B5EF4-FFF2-40B4-BE49-F238E27FC236}">
                <a16:creationId xmlns:a16="http://schemas.microsoft.com/office/drawing/2014/main" id="{5B20B522-089D-4753-B9D9-39C9D9EC0B7C}"/>
              </a:ext>
            </a:extLst>
          </p:cNvPr>
          <p:cNvSpPr/>
          <p:nvPr/>
        </p:nvSpPr>
        <p:spPr>
          <a:xfrm>
            <a:off x="8700906" y="1980092"/>
            <a:ext cx="1965006" cy="114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2" name="Straight Connector 21">
            <a:extLst>
              <a:ext uri="{FF2B5EF4-FFF2-40B4-BE49-F238E27FC236}">
                <a16:creationId xmlns:a16="http://schemas.microsoft.com/office/drawing/2014/main" id="{F0742F7E-CFBB-44DC-84FC-1E2254242848}"/>
              </a:ext>
            </a:extLst>
          </p:cNvPr>
          <p:cNvCxnSpPr>
            <a:cxnSpLocks/>
          </p:cNvCxnSpPr>
          <p:nvPr/>
        </p:nvCxnSpPr>
        <p:spPr>
          <a:xfrm flipV="1">
            <a:off x="3071664" y="1743805"/>
            <a:ext cx="7596336" cy="12898"/>
          </a:xfrm>
          <a:prstGeom prst="line">
            <a:avLst/>
          </a:prstGeom>
          <a:ln w="1270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sp>
        <p:nvSpPr>
          <p:cNvPr id="34" name="Ορθογώνιο 33">
            <a:extLst>
              <a:ext uri="{FF2B5EF4-FFF2-40B4-BE49-F238E27FC236}">
                <a16:creationId xmlns:a16="http://schemas.microsoft.com/office/drawing/2014/main" id="{336F8D7C-A4A9-4927-A4B2-46A9D012C7E3}"/>
              </a:ext>
            </a:extLst>
          </p:cNvPr>
          <p:cNvSpPr/>
          <p:nvPr/>
        </p:nvSpPr>
        <p:spPr>
          <a:xfrm>
            <a:off x="10281653" y="4293096"/>
            <a:ext cx="386348" cy="110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4 - TextBox">
            <a:extLst>
              <a:ext uri="{FF2B5EF4-FFF2-40B4-BE49-F238E27FC236}">
                <a16:creationId xmlns:a16="http://schemas.microsoft.com/office/drawing/2014/main" id="{08099FF4-CC09-483D-ADC0-20992F983AE3}"/>
              </a:ext>
            </a:extLst>
          </p:cNvPr>
          <p:cNvSpPr txBox="1">
            <a:spLocks noChangeArrowheads="1"/>
          </p:cNvSpPr>
          <p:nvPr/>
        </p:nvSpPr>
        <p:spPr bwMode="auto">
          <a:xfrm>
            <a:off x="2738414" y="428604"/>
            <a:ext cx="7929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b="1" dirty="0">
                <a:solidFill>
                  <a:srgbClr val="FFFF00"/>
                </a:solidFill>
                <a:effectLst>
                  <a:outerShdw blurRad="38100" dist="38100" dir="2700000" algn="tl">
                    <a:srgbClr val="000000">
                      <a:alpha val="43137"/>
                    </a:srgbClr>
                  </a:outerShdw>
                </a:effectLst>
                <a:latin typeface="+mn-lt"/>
              </a:rPr>
              <a:t>A</a:t>
            </a:r>
            <a:r>
              <a:rPr lang="el-GR" b="1" dirty="0">
                <a:solidFill>
                  <a:srgbClr val="FFFF00"/>
                </a:solidFill>
                <a:effectLst>
                  <a:outerShdw blurRad="38100" dist="38100" dir="2700000" algn="tl">
                    <a:srgbClr val="000000">
                      <a:alpha val="43137"/>
                    </a:srgbClr>
                  </a:outerShdw>
                </a:effectLst>
                <a:latin typeface="+mn-lt"/>
              </a:rPr>
              <a:t>.  </a:t>
            </a:r>
            <a:r>
              <a:rPr lang="el-GR" dirty="0">
                <a:solidFill>
                  <a:schemeClr val="bg1"/>
                </a:solidFill>
                <a:effectLst>
                  <a:outerShdw blurRad="38100" dist="38100" dir="2700000" algn="tl">
                    <a:srgbClr val="000000">
                      <a:alpha val="43137"/>
                    </a:srgbClr>
                  </a:outerShdw>
                </a:effectLst>
                <a:latin typeface="+mn-lt"/>
              </a:rPr>
              <a:t>Κατηγορίες τουριστικών καταλυμάτων επιλέξιμων για χρηματοδότηση</a:t>
            </a:r>
            <a:endParaRPr lang="en-US" dirty="0">
              <a:solidFill>
                <a:schemeClr val="bg1"/>
              </a:solidFill>
              <a:effectLst>
                <a:outerShdw blurRad="38100" dist="38100" dir="2700000" algn="tl">
                  <a:srgbClr val="000000">
                    <a:alpha val="43137"/>
                  </a:srgbClr>
                </a:outerShdw>
              </a:effectLst>
              <a:latin typeface="+mn-lt"/>
            </a:endParaRPr>
          </a:p>
        </p:txBody>
      </p:sp>
      <p:pic>
        <p:nvPicPr>
          <p:cNvPr id="41" name="25 - Εικόνα" descr="ESPA1420_rgb">
            <a:extLst>
              <a:ext uri="{FF2B5EF4-FFF2-40B4-BE49-F238E27FC236}">
                <a16:creationId xmlns:a16="http://schemas.microsoft.com/office/drawing/2014/main" id="{2163C931-D5E3-46F8-B783-D78217B756C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349" y="6285102"/>
            <a:ext cx="324317" cy="194590"/>
          </a:xfrm>
          <a:prstGeom prst="rect">
            <a:avLst/>
          </a:prstGeom>
          <a:noFill/>
          <a:ln>
            <a:noFill/>
          </a:ln>
        </p:spPr>
      </p:pic>
      <p:pic>
        <p:nvPicPr>
          <p:cNvPr id="42" name="Εικόνα 41">
            <a:extLst>
              <a:ext uri="{FF2B5EF4-FFF2-40B4-BE49-F238E27FC236}">
                <a16:creationId xmlns:a16="http://schemas.microsoft.com/office/drawing/2014/main" id="{0E24D943-88F7-4FBA-AC6E-A08AB93F2D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7916" y="6221418"/>
            <a:ext cx="586423" cy="321958"/>
          </a:xfrm>
          <a:prstGeom prst="rect">
            <a:avLst/>
          </a:prstGeom>
        </p:spPr>
      </p:pic>
      <p:pic>
        <p:nvPicPr>
          <p:cNvPr id="43" name="Εικόνα 42">
            <a:extLst>
              <a:ext uri="{FF2B5EF4-FFF2-40B4-BE49-F238E27FC236}">
                <a16:creationId xmlns:a16="http://schemas.microsoft.com/office/drawing/2014/main" id="{08069645-3A98-4F45-94DE-271980C5D828}"/>
              </a:ext>
            </a:extLst>
          </p:cNvPr>
          <p:cNvPicPr>
            <a:picLocks noChangeAspect="1"/>
          </p:cNvPicPr>
          <p:nvPr/>
        </p:nvPicPr>
        <p:blipFill rotWithShape="1">
          <a:blip r:embed="rId6"/>
          <a:srcRect l="29525" t="16669" r="61025" b="69540"/>
          <a:stretch/>
        </p:blipFill>
        <p:spPr>
          <a:xfrm>
            <a:off x="7489553" y="6195922"/>
            <a:ext cx="454329" cy="372950"/>
          </a:xfrm>
          <a:prstGeom prst="rect">
            <a:avLst/>
          </a:prstGeom>
        </p:spPr>
      </p:pic>
      <p:pic>
        <p:nvPicPr>
          <p:cNvPr id="44" name="Εικόνα 43">
            <a:extLst>
              <a:ext uri="{FF2B5EF4-FFF2-40B4-BE49-F238E27FC236}">
                <a16:creationId xmlns:a16="http://schemas.microsoft.com/office/drawing/2014/main" id="{6FFC1D3A-C673-4D6E-869B-AAD07CA936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54306" y="6278678"/>
            <a:ext cx="890613" cy="207441"/>
          </a:xfrm>
          <a:prstGeom prst="rect">
            <a:avLst/>
          </a:prstGeom>
        </p:spPr>
      </p:pic>
      <p:sp>
        <p:nvSpPr>
          <p:cNvPr id="36" name="35 - TextBox"/>
          <p:cNvSpPr txBox="1"/>
          <p:nvPr/>
        </p:nvSpPr>
        <p:spPr>
          <a:xfrm>
            <a:off x="1524000" y="2010682"/>
            <a:ext cx="9144000" cy="430887"/>
          </a:xfrm>
          <a:prstGeom prst="rect">
            <a:avLst/>
          </a:prstGeom>
          <a:noFill/>
        </p:spPr>
        <p:txBody>
          <a:bodyPr wrap="square" rtlCol="0">
            <a:spAutoFit/>
          </a:bodyPr>
          <a:lstStyle/>
          <a:p>
            <a:pPr algn="ctr"/>
            <a:r>
              <a:rPr lang="el-GR" sz="2200" dirty="0"/>
              <a:t>Ενοικιαζόμενα επιπλωμένα δωμάτια </a:t>
            </a:r>
            <a:r>
              <a:rPr lang="en-US" sz="2200" dirty="0"/>
              <a:t>&amp; </a:t>
            </a:r>
            <a:r>
              <a:rPr lang="el-GR" sz="2200" dirty="0"/>
              <a:t>Διαμερίσματα 5, 4 &amp; 3 κλειδιών</a:t>
            </a:r>
          </a:p>
        </p:txBody>
      </p:sp>
      <p:sp>
        <p:nvSpPr>
          <p:cNvPr id="24" name="14 - TextBox">
            <a:extLst>
              <a:ext uri="{FF2B5EF4-FFF2-40B4-BE49-F238E27FC236}">
                <a16:creationId xmlns:a16="http://schemas.microsoft.com/office/drawing/2014/main" id="{F1C048C9-C07A-4252-9DFD-41F1BBF4DD2A}"/>
              </a:ext>
            </a:extLst>
          </p:cNvPr>
          <p:cNvSpPr txBox="1"/>
          <p:nvPr/>
        </p:nvSpPr>
        <p:spPr>
          <a:xfrm>
            <a:off x="3191600" y="1142984"/>
            <a:ext cx="7074813" cy="589072"/>
          </a:xfrm>
          <a:prstGeom prst="rect">
            <a:avLst/>
          </a:prstGeom>
          <a:noFill/>
        </p:spPr>
        <p:txBody>
          <a:bodyPr wrap="square" rtlCol="0">
            <a:spAutoFit/>
          </a:bodyPr>
          <a:lstStyle/>
          <a:p>
            <a:pPr algn="ctr">
              <a:lnSpc>
                <a:spcPct val="150000"/>
              </a:lnSpc>
            </a:pPr>
            <a:r>
              <a:rPr lang="el-GR" sz="2400" dirty="0"/>
              <a:t>Προϋποθέσεις </a:t>
            </a:r>
            <a:r>
              <a:rPr lang="el-GR" sz="2400" dirty="0" err="1"/>
              <a:t>επιλεξιμότητας</a:t>
            </a:r>
            <a:r>
              <a:rPr lang="el-GR" sz="2400" dirty="0"/>
              <a:t> ίδρυσης - Περιορισμοί</a:t>
            </a:r>
            <a:r>
              <a:rPr lang="en-US" sz="2400" dirty="0"/>
              <a:t>:</a:t>
            </a:r>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0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Εικόνα 28">
            <a:extLst>
              <a:ext uri="{FF2B5EF4-FFF2-40B4-BE49-F238E27FC236}">
                <a16:creationId xmlns:a16="http://schemas.microsoft.com/office/drawing/2014/main" id="{5F2239F7-6A04-4ABC-B573-592C66138FA2}"/>
              </a:ext>
            </a:extLst>
          </p:cNvPr>
          <p:cNvPicPr>
            <a:picLocks noChangeAspect="1"/>
          </p:cNvPicPr>
          <p:nvPr/>
        </p:nvPicPr>
        <p:blipFill rotWithShape="1">
          <a:blip r:embed="rId2"/>
          <a:srcRect l="51394" t="26661" r="25751" b="25654"/>
          <a:stretch/>
        </p:blipFill>
        <p:spPr>
          <a:xfrm rot="10800000">
            <a:off x="8786513" y="970828"/>
            <a:ext cx="1866249" cy="2190215"/>
          </a:xfrm>
          <a:prstGeom prst="rect">
            <a:avLst/>
          </a:prstGeom>
          <a:effectLst>
            <a:reflection blurRad="6350" stA="50000" endA="300" endPos="90000" dir="5400000" sy="-100000" algn="bl" rotWithShape="0"/>
          </a:effectLst>
        </p:spPr>
      </p:pic>
      <p:sp>
        <p:nvSpPr>
          <p:cNvPr id="30" name="Ορθογώνιο 29">
            <a:extLst>
              <a:ext uri="{FF2B5EF4-FFF2-40B4-BE49-F238E27FC236}">
                <a16:creationId xmlns:a16="http://schemas.microsoft.com/office/drawing/2014/main" id="{AD16EA41-632C-481B-956C-56EC99716CC3}"/>
              </a:ext>
            </a:extLst>
          </p:cNvPr>
          <p:cNvSpPr/>
          <p:nvPr/>
        </p:nvSpPr>
        <p:spPr>
          <a:xfrm>
            <a:off x="8736917" y="964405"/>
            <a:ext cx="1931084" cy="1068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Rectangle 22">
            <a:extLst>
              <a:ext uri="{FF2B5EF4-FFF2-40B4-BE49-F238E27FC236}">
                <a16:creationId xmlns:a16="http://schemas.microsoft.com/office/drawing/2014/main" id="{74FDDD75-00CC-4B57-9CEF-F0CEA50036BB}"/>
              </a:ext>
            </a:extLst>
          </p:cNvPr>
          <p:cNvSpPr/>
          <p:nvPr/>
        </p:nvSpPr>
        <p:spPr>
          <a:xfrm rot="10800000">
            <a:off x="1512888" y="1982417"/>
            <a:ext cx="9144000" cy="4171002"/>
          </a:xfrm>
          <a:custGeom>
            <a:avLst/>
            <a:gdLst>
              <a:gd name="connsiteX0" fmla="*/ 0 w 9144000"/>
              <a:gd name="connsiteY0" fmla="*/ 0 h 4171002"/>
              <a:gd name="connsiteX1" fmla="*/ 9144000 w 9144000"/>
              <a:gd name="connsiteY1" fmla="*/ 0 h 4171002"/>
              <a:gd name="connsiteX2" fmla="*/ 9144000 w 9144000"/>
              <a:gd name="connsiteY2" fmla="*/ 4171002 h 4171002"/>
              <a:gd name="connsiteX3" fmla="*/ 0 w 9144000"/>
              <a:gd name="connsiteY3" fmla="*/ 4171002 h 4171002"/>
              <a:gd name="connsiteX4" fmla="*/ 0 w 9144000"/>
              <a:gd name="connsiteY4" fmla="*/ 0 h 4171002"/>
              <a:gd name="connsiteX0" fmla="*/ 0 w 9144000"/>
              <a:gd name="connsiteY0" fmla="*/ 0 h 4171002"/>
              <a:gd name="connsiteX1" fmla="*/ 9144000 w 9144000"/>
              <a:gd name="connsiteY1" fmla="*/ 0 h 4171002"/>
              <a:gd name="connsiteX2" fmla="*/ 6183086 w 9144000"/>
              <a:gd name="connsiteY2" fmla="*/ 4171002 h 4171002"/>
              <a:gd name="connsiteX3" fmla="*/ 0 w 9144000"/>
              <a:gd name="connsiteY3" fmla="*/ 4171002 h 4171002"/>
              <a:gd name="connsiteX4" fmla="*/ 0 w 9144000"/>
              <a:gd name="connsiteY4" fmla="*/ 0 h 417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171002">
                <a:moveTo>
                  <a:pt x="0" y="0"/>
                </a:moveTo>
                <a:lnTo>
                  <a:pt x="9144000" y="0"/>
                </a:lnTo>
                <a:lnTo>
                  <a:pt x="6183086" y="4171002"/>
                </a:lnTo>
                <a:lnTo>
                  <a:pt x="0" y="4171002"/>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D1E63033-D805-4BD8-8DFD-D016945852FA}"/>
              </a:ext>
            </a:extLst>
          </p:cNvPr>
          <p:cNvSpPr/>
          <p:nvPr/>
        </p:nvSpPr>
        <p:spPr>
          <a:xfrm>
            <a:off x="2881290" y="357167"/>
            <a:ext cx="7786710" cy="428605"/>
          </a:xfrm>
          <a:prstGeom prst="rect">
            <a:avLst/>
          </a:prstGeom>
          <a:solidFill>
            <a:srgbClr val="11B0E9"/>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15 - Ορθογώνιο"/>
          <p:cNvSpPr/>
          <p:nvPr/>
        </p:nvSpPr>
        <p:spPr>
          <a:xfrm>
            <a:off x="1809720" y="2179691"/>
            <a:ext cx="92680" cy="92680"/>
          </a:xfrm>
          <a:prstGeom prst="rect">
            <a:avLst/>
          </a:prstGeom>
          <a:solidFill>
            <a:srgbClr val="047DC8"/>
          </a:solidFill>
          <a:ln>
            <a:solidFill>
              <a:srgbClr val="047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Rectangle 8">
            <a:extLst>
              <a:ext uri="{FF2B5EF4-FFF2-40B4-BE49-F238E27FC236}">
                <a16:creationId xmlns:a16="http://schemas.microsoft.com/office/drawing/2014/main" id="{14A75E9B-6009-474D-9CCF-390ED17361EC}"/>
              </a:ext>
            </a:extLst>
          </p:cNvPr>
          <p:cNvSpPr/>
          <p:nvPr/>
        </p:nvSpPr>
        <p:spPr>
          <a:xfrm>
            <a:off x="1524000" y="6591300"/>
            <a:ext cx="9144000" cy="266700"/>
          </a:xfrm>
          <a:prstGeom prst="rect">
            <a:avLst/>
          </a:prstGeom>
          <a:solidFill>
            <a:srgbClr val="02A4BA"/>
          </a:solidFill>
          <a:ln>
            <a:noFill/>
          </a:ln>
          <a:effectLst>
            <a:reflection blurRad="6350" stA="50000" endA="300" endPos="38500" dist="508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5" name="Picture 2" descr="\\192.168.1.11\data\0 ΑΞΟΝΑΣ 4  LEADER\LOGO ANOL\logo anol.JPG">
            <a:extLst>
              <a:ext uri="{FF2B5EF4-FFF2-40B4-BE49-F238E27FC236}">
                <a16:creationId xmlns:a16="http://schemas.microsoft.com/office/drawing/2014/main" id="{5DABCF21-7108-4637-91FB-28A6AF201D3E}"/>
              </a:ext>
            </a:extLst>
          </p:cNvPr>
          <p:cNvPicPr>
            <a:picLocks noChangeAspect="1" noChangeArrowheads="1"/>
          </p:cNvPicPr>
          <p:nvPr/>
        </p:nvPicPr>
        <p:blipFill>
          <a:blip r:embed="rId3" cstate="print"/>
          <a:srcRect l="-8044" t="5434" r="-3983" b="-8614"/>
          <a:stretch>
            <a:fillRect/>
          </a:stretch>
        </p:blipFill>
        <p:spPr bwMode="auto">
          <a:xfrm>
            <a:off x="2139717" y="179599"/>
            <a:ext cx="704200" cy="672191"/>
          </a:xfrm>
          <a:prstGeom prst="rect">
            <a:avLst/>
          </a:prstGeom>
          <a:noFill/>
          <a:ln w="9525">
            <a:noFill/>
            <a:miter lim="800000"/>
            <a:headEnd/>
            <a:tailEnd/>
          </a:ln>
          <a:effectLst>
            <a:softEdge rad="31750"/>
          </a:effectLst>
        </p:spPr>
      </p:pic>
      <p:sp>
        <p:nvSpPr>
          <p:cNvPr id="28" name="TextBox 9">
            <a:extLst>
              <a:ext uri="{FF2B5EF4-FFF2-40B4-BE49-F238E27FC236}">
                <a16:creationId xmlns:a16="http://schemas.microsoft.com/office/drawing/2014/main" id="{1FE8C3E5-736A-4B3C-91BA-0250DC42E3A0}"/>
              </a:ext>
            </a:extLst>
          </p:cNvPr>
          <p:cNvSpPr txBox="1"/>
          <p:nvPr/>
        </p:nvSpPr>
        <p:spPr>
          <a:xfrm>
            <a:off x="1793615" y="6585408"/>
            <a:ext cx="8604770" cy="276999"/>
          </a:xfrm>
          <a:prstGeom prst="rect">
            <a:avLst/>
          </a:prstGeom>
          <a:noFill/>
        </p:spPr>
        <p:txBody>
          <a:bodyPr wrap="square" rtlCol="0">
            <a:spAutoFit/>
          </a:bodyPr>
          <a:lstStyle/>
          <a:p>
            <a:pPr marL="0" lvl="1"/>
            <a:r>
              <a:rPr lang="el-GR" sz="1200" dirty="0">
                <a:solidFill>
                  <a:schemeClr val="bg1"/>
                </a:solidFill>
                <a:effectLst>
                  <a:outerShdw blurRad="38100" dist="38100" dir="2700000" algn="tl">
                    <a:srgbClr val="000000">
                      <a:alpha val="43137"/>
                    </a:srgbClr>
                  </a:outerShdw>
                </a:effectLst>
              </a:rPr>
              <a:t>ΑΝΑΠΤΥΞΙΑΚΗ ΟΛΥΜΠΙΑΣ </a:t>
            </a:r>
            <a:r>
              <a:rPr lang="en-US" sz="1200" dirty="0">
                <a:solidFill>
                  <a:schemeClr val="bg1"/>
                </a:solidFill>
                <a:effectLst>
                  <a:outerShdw blurRad="38100" dist="38100" dir="2700000" algn="tl">
                    <a:srgbClr val="000000">
                      <a:alpha val="43137"/>
                    </a:srgbClr>
                  </a:outerShdw>
                </a:effectLst>
              </a:rPr>
              <a:t>CLLD-LEADER</a:t>
            </a:r>
            <a:r>
              <a:rPr lang="el-GR" sz="1200" dirty="0">
                <a:solidFill>
                  <a:schemeClr val="bg1"/>
                </a:solidFill>
                <a:effectLst>
                  <a:outerShdw blurRad="38100" dist="38100" dir="2700000" algn="tl">
                    <a:srgbClr val="000000">
                      <a:alpha val="43137"/>
                    </a:srgbClr>
                  </a:outerShdw>
                </a:effectLst>
              </a:rPr>
              <a:t> | </a:t>
            </a:r>
            <a:r>
              <a:rPr lang="el-GR" sz="1200" b="1" dirty="0">
                <a:solidFill>
                  <a:schemeClr val="bg1"/>
                </a:solidFill>
                <a:effectLst>
                  <a:outerShdw blurRad="38100" dist="38100" dir="2700000" algn="tl">
                    <a:srgbClr val="000000">
                      <a:alpha val="43137"/>
                    </a:srgbClr>
                  </a:outerShdw>
                </a:effectLst>
              </a:rPr>
              <a:t>ΑΛΙΕΙΑ &amp; ΘΑΛΑΣΣΑ 2014 -2020 </a:t>
            </a:r>
            <a:r>
              <a:rPr lang="el-GR" sz="1200" dirty="0">
                <a:solidFill>
                  <a:schemeClr val="bg1"/>
                </a:solidFill>
                <a:effectLst>
                  <a:outerShdw blurRad="38100" dist="38100" dir="2700000" algn="tl">
                    <a:srgbClr val="000000">
                      <a:alpha val="43137"/>
                    </a:srgbClr>
                  </a:outerShdw>
                </a:effectLst>
              </a:rPr>
              <a:t>| </a:t>
            </a:r>
            <a:r>
              <a:rPr lang="el-GR" sz="1200" dirty="0">
                <a:solidFill>
                  <a:schemeClr val="bg1"/>
                </a:solidFill>
              </a:rPr>
              <a:t>1</a:t>
            </a:r>
            <a:r>
              <a:rPr lang="el-GR" sz="1200" baseline="30000" dirty="0">
                <a:solidFill>
                  <a:schemeClr val="bg1"/>
                </a:solidFill>
              </a:rPr>
              <a:t>Η</a:t>
            </a:r>
            <a:r>
              <a:rPr lang="el-GR" sz="1200" dirty="0">
                <a:solidFill>
                  <a:schemeClr val="bg1"/>
                </a:solidFill>
              </a:rPr>
              <a:t> ΠΡΟΣΚΛΗΣΗ ΠΡΟΤΑΣΕΩΝ ΙΔΙΩΤΙΚΩΝ ΠΑΡΕΜΒΑΣΕΩΝ</a:t>
            </a:r>
            <a:endParaRPr lang="el-GR" sz="1200" dirty="0">
              <a:solidFill>
                <a:schemeClr val="bg1"/>
              </a:solidFill>
              <a:effectLst>
                <a:outerShdw blurRad="38100" dist="38100" dir="2700000" algn="tl">
                  <a:srgbClr val="000000">
                    <a:alpha val="43137"/>
                  </a:srgbClr>
                </a:outerShdw>
              </a:effectLst>
            </a:endParaRPr>
          </a:p>
        </p:txBody>
      </p:sp>
      <p:sp>
        <p:nvSpPr>
          <p:cNvPr id="31" name="Ορθογώνιο 30">
            <a:extLst>
              <a:ext uri="{FF2B5EF4-FFF2-40B4-BE49-F238E27FC236}">
                <a16:creationId xmlns:a16="http://schemas.microsoft.com/office/drawing/2014/main" id="{5B20B522-089D-4753-B9D9-39C9D9EC0B7C}"/>
              </a:ext>
            </a:extLst>
          </p:cNvPr>
          <p:cNvSpPr/>
          <p:nvPr/>
        </p:nvSpPr>
        <p:spPr>
          <a:xfrm>
            <a:off x="8700906" y="1980092"/>
            <a:ext cx="1965006" cy="114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2" name="Straight Connector 21">
            <a:extLst>
              <a:ext uri="{FF2B5EF4-FFF2-40B4-BE49-F238E27FC236}">
                <a16:creationId xmlns:a16="http://schemas.microsoft.com/office/drawing/2014/main" id="{F0742F7E-CFBB-44DC-84FC-1E2254242848}"/>
              </a:ext>
            </a:extLst>
          </p:cNvPr>
          <p:cNvCxnSpPr>
            <a:cxnSpLocks/>
          </p:cNvCxnSpPr>
          <p:nvPr/>
        </p:nvCxnSpPr>
        <p:spPr>
          <a:xfrm flipV="1">
            <a:off x="3071664" y="1743805"/>
            <a:ext cx="7596336" cy="12898"/>
          </a:xfrm>
          <a:prstGeom prst="line">
            <a:avLst/>
          </a:prstGeom>
          <a:ln w="1270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sp>
        <p:nvSpPr>
          <p:cNvPr id="34" name="Ορθογώνιο 33">
            <a:extLst>
              <a:ext uri="{FF2B5EF4-FFF2-40B4-BE49-F238E27FC236}">
                <a16:creationId xmlns:a16="http://schemas.microsoft.com/office/drawing/2014/main" id="{336F8D7C-A4A9-4927-A4B2-46A9D012C7E3}"/>
              </a:ext>
            </a:extLst>
          </p:cNvPr>
          <p:cNvSpPr/>
          <p:nvPr/>
        </p:nvSpPr>
        <p:spPr>
          <a:xfrm>
            <a:off x="10281653" y="4293096"/>
            <a:ext cx="386348" cy="110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4 - TextBox">
            <a:extLst>
              <a:ext uri="{FF2B5EF4-FFF2-40B4-BE49-F238E27FC236}">
                <a16:creationId xmlns:a16="http://schemas.microsoft.com/office/drawing/2014/main" id="{08099FF4-CC09-483D-ADC0-20992F983AE3}"/>
              </a:ext>
            </a:extLst>
          </p:cNvPr>
          <p:cNvSpPr txBox="1">
            <a:spLocks noChangeArrowheads="1"/>
          </p:cNvSpPr>
          <p:nvPr/>
        </p:nvSpPr>
        <p:spPr bwMode="auto">
          <a:xfrm>
            <a:off x="2738414" y="428604"/>
            <a:ext cx="7929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b="1" dirty="0">
                <a:solidFill>
                  <a:srgbClr val="FFFF00"/>
                </a:solidFill>
                <a:effectLst>
                  <a:outerShdw blurRad="38100" dist="38100" dir="2700000" algn="tl">
                    <a:srgbClr val="000000">
                      <a:alpha val="43137"/>
                    </a:srgbClr>
                  </a:outerShdw>
                </a:effectLst>
                <a:latin typeface="+mn-lt"/>
              </a:rPr>
              <a:t>A</a:t>
            </a:r>
            <a:r>
              <a:rPr lang="el-GR" b="1" dirty="0">
                <a:solidFill>
                  <a:srgbClr val="FFFF00"/>
                </a:solidFill>
                <a:effectLst>
                  <a:outerShdw blurRad="38100" dist="38100" dir="2700000" algn="tl">
                    <a:srgbClr val="000000">
                      <a:alpha val="43137"/>
                    </a:srgbClr>
                  </a:outerShdw>
                </a:effectLst>
                <a:latin typeface="+mn-lt"/>
              </a:rPr>
              <a:t>.  </a:t>
            </a:r>
            <a:r>
              <a:rPr lang="el-GR" dirty="0">
                <a:solidFill>
                  <a:schemeClr val="bg1"/>
                </a:solidFill>
                <a:effectLst>
                  <a:outerShdw blurRad="38100" dist="38100" dir="2700000" algn="tl">
                    <a:srgbClr val="000000">
                      <a:alpha val="43137"/>
                    </a:srgbClr>
                  </a:outerShdw>
                </a:effectLst>
                <a:latin typeface="+mn-lt"/>
              </a:rPr>
              <a:t>Κατηγορίες τουριστικών καταλυμάτων επιλέξιμων για χρηματοδότηση</a:t>
            </a:r>
            <a:endParaRPr lang="en-US" dirty="0">
              <a:solidFill>
                <a:schemeClr val="bg1"/>
              </a:solidFill>
              <a:effectLst>
                <a:outerShdw blurRad="38100" dist="38100" dir="2700000" algn="tl">
                  <a:srgbClr val="000000">
                    <a:alpha val="43137"/>
                  </a:srgbClr>
                </a:outerShdw>
              </a:effectLst>
              <a:latin typeface="+mn-lt"/>
            </a:endParaRPr>
          </a:p>
        </p:txBody>
      </p:sp>
      <p:pic>
        <p:nvPicPr>
          <p:cNvPr id="41" name="25 - Εικόνα" descr="ESPA1420_rgb">
            <a:extLst>
              <a:ext uri="{FF2B5EF4-FFF2-40B4-BE49-F238E27FC236}">
                <a16:creationId xmlns:a16="http://schemas.microsoft.com/office/drawing/2014/main" id="{2163C931-D5E3-46F8-B783-D78217B756C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349" y="6285102"/>
            <a:ext cx="324317" cy="194590"/>
          </a:xfrm>
          <a:prstGeom prst="rect">
            <a:avLst/>
          </a:prstGeom>
          <a:noFill/>
          <a:ln>
            <a:noFill/>
          </a:ln>
        </p:spPr>
      </p:pic>
      <p:pic>
        <p:nvPicPr>
          <p:cNvPr id="42" name="Εικόνα 41">
            <a:extLst>
              <a:ext uri="{FF2B5EF4-FFF2-40B4-BE49-F238E27FC236}">
                <a16:creationId xmlns:a16="http://schemas.microsoft.com/office/drawing/2014/main" id="{0E24D943-88F7-4FBA-AC6E-A08AB93F2D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7916" y="6221418"/>
            <a:ext cx="586423" cy="321958"/>
          </a:xfrm>
          <a:prstGeom prst="rect">
            <a:avLst/>
          </a:prstGeom>
        </p:spPr>
      </p:pic>
      <p:pic>
        <p:nvPicPr>
          <p:cNvPr id="43" name="Εικόνα 42">
            <a:extLst>
              <a:ext uri="{FF2B5EF4-FFF2-40B4-BE49-F238E27FC236}">
                <a16:creationId xmlns:a16="http://schemas.microsoft.com/office/drawing/2014/main" id="{08069645-3A98-4F45-94DE-271980C5D828}"/>
              </a:ext>
            </a:extLst>
          </p:cNvPr>
          <p:cNvPicPr>
            <a:picLocks noChangeAspect="1"/>
          </p:cNvPicPr>
          <p:nvPr/>
        </p:nvPicPr>
        <p:blipFill rotWithShape="1">
          <a:blip r:embed="rId6"/>
          <a:srcRect l="29525" t="16669" r="61025" b="69540"/>
          <a:stretch/>
        </p:blipFill>
        <p:spPr>
          <a:xfrm>
            <a:off x="7489553" y="6195922"/>
            <a:ext cx="454329" cy="372950"/>
          </a:xfrm>
          <a:prstGeom prst="rect">
            <a:avLst/>
          </a:prstGeom>
        </p:spPr>
      </p:pic>
      <p:pic>
        <p:nvPicPr>
          <p:cNvPr id="44" name="Εικόνα 43">
            <a:extLst>
              <a:ext uri="{FF2B5EF4-FFF2-40B4-BE49-F238E27FC236}">
                <a16:creationId xmlns:a16="http://schemas.microsoft.com/office/drawing/2014/main" id="{6FFC1D3A-C673-4D6E-869B-AAD07CA936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54306" y="6278678"/>
            <a:ext cx="890613" cy="207441"/>
          </a:xfrm>
          <a:prstGeom prst="rect">
            <a:avLst/>
          </a:prstGeom>
        </p:spPr>
      </p:pic>
      <p:sp>
        <p:nvSpPr>
          <p:cNvPr id="36" name="35 - TextBox"/>
          <p:cNvSpPr txBox="1"/>
          <p:nvPr/>
        </p:nvSpPr>
        <p:spPr>
          <a:xfrm>
            <a:off x="1524000" y="2010682"/>
            <a:ext cx="9144000" cy="430887"/>
          </a:xfrm>
          <a:prstGeom prst="rect">
            <a:avLst/>
          </a:prstGeom>
          <a:noFill/>
        </p:spPr>
        <p:txBody>
          <a:bodyPr wrap="square" rtlCol="0">
            <a:spAutoFit/>
          </a:bodyPr>
          <a:lstStyle/>
          <a:p>
            <a:pPr algn="ctr"/>
            <a:r>
              <a:rPr lang="el-GR" sz="2200" dirty="0"/>
              <a:t>Ενοικιαζόμενα επιπλωμένα δωμάτια </a:t>
            </a:r>
            <a:r>
              <a:rPr lang="en-US" sz="2200" dirty="0"/>
              <a:t>&amp; </a:t>
            </a:r>
            <a:r>
              <a:rPr lang="el-GR" sz="2200" dirty="0"/>
              <a:t>Διαμερίσματα 5, 4 &amp; 3 κλειδιών</a:t>
            </a:r>
          </a:p>
        </p:txBody>
      </p:sp>
      <p:sp>
        <p:nvSpPr>
          <p:cNvPr id="22" name="29 - Ορθογώνιο">
            <a:extLst>
              <a:ext uri="{FF2B5EF4-FFF2-40B4-BE49-F238E27FC236}">
                <a16:creationId xmlns:a16="http://schemas.microsoft.com/office/drawing/2014/main" id="{52AEA04F-8327-4719-ACDE-EB374C52DEFD}"/>
              </a:ext>
            </a:extLst>
          </p:cNvPr>
          <p:cNvSpPr/>
          <p:nvPr/>
        </p:nvSpPr>
        <p:spPr>
          <a:xfrm>
            <a:off x="2139718" y="2608213"/>
            <a:ext cx="8126695" cy="3545206"/>
          </a:xfrm>
          <a:prstGeom prst="rect">
            <a:avLst/>
          </a:prstGeom>
          <a:solidFill>
            <a:srgbClr val="32CEB0"/>
          </a:solidFill>
          <a:ln>
            <a:solidFill>
              <a:srgbClr val="32CEB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7" name="14 - TextBox">
            <a:extLst>
              <a:ext uri="{FF2B5EF4-FFF2-40B4-BE49-F238E27FC236}">
                <a16:creationId xmlns:a16="http://schemas.microsoft.com/office/drawing/2014/main" id="{9D4E6B2E-CE94-496D-AB7D-9C62CCD2FDC9}"/>
              </a:ext>
            </a:extLst>
          </p:cNvPr>
          <p:cNvSpPr txBox="1"/>
          <p:nvPr/>
        </p:nvSpPr>
        <p:spPr>
          <a:xfrm>
            <a:off x="3191600" y="1142984"/>
            <a:ext cx="7074813" cy="589072"/>
          </a:xfrm>
          <a:prstGeom prst="rect">
            <a:avLst/>
          </a:prstGeom>
          <a:noFill/>
        </p:spPr>
        <p:txBody>
          <a:bodyPr wrap="square" rtlCol="0">
            <a:spAutoFit/>
          </a:bodyPr>
          <a:lstStyle/>
          <a:p>
            <a:pPr algn="ctr">
              <a:lnSpc>
                <a:spcPct val="150000"/>
              </a:lnSpc>
            </a:pPr>
            <a:r>
              <a:rPr lang="el-GR" sz="2400" dirty="0"/>
              <a:t>Προϋποθέσεις </a:t>
            </a:r>
            <a:r>
              <a:rPr lang="el-GR" sz="2400" dirty="0" err="1"/>
              <a:t>επιλεξιμότητας</a:t>
            </a:r>
            <a:r>
              <a:rPr lang="el-GR" sz="2400" dirty="0"/>
              <a:t> ίδρυσης - Περιορισμοί</a:t>
            </a:r>
            <a:r>
              <a:rPr lang="en-US" sz="2400" dirty="0"/>
              <a:t>:</a:t>
            </a:r>
            <a:endParaRPr lang="el-GR" sz="2400" dirty="0"/>
          </a:p>
        </p:txBody>
      </p:sp>
      <p:sp>
        <p:nvSpPr>
          <p:cNvPr id="33" name="12 - TextBox">
            <a:extLst>
              <a:ext uri="{FF2B5EF4-FFF2-40B4-BE49-F238E27FC236}">
                <a16:creationId xmlns:a16="http://schemas.microsoft.com/office/drawing/2014/main" id="{E90F1492-C921-4A63-BBA1-B2BD38E1D729}"/>
              </a:ext>
            </a:extLst>
          </p:cNvPr>
          <p:cNvSpPr txBox="1"/>
          <p:nvPr/>
        </p:nvSpPr>
        <p:spPr>
          <a:xfrm>
            <a:off x="2381224" y="2617535"/>
            <a:ext cx="7885189" cy="3631763"/>
          </a:xfrm>
          <a:prstGeom prst="rect">
            <a:avLst/>
          </a:prstGeom>
          <a:noFill/>
        </p:spPr>
        <p:txBody>
          <a:bodyPr wrap="square" rtlCol="0">
            <a:spAutoFit/>
          </a:bodyPr>
          <a:lstStyle/>
          <a:p>
            <a:r>
              <a:rPr lang="el-GR" b="1" dirty="0">
                <a:solidFill>
                  <a:srgbClr val="047DC8"/>
                </a:solidFill>
              </a:rPr>
              <a:t>α) </a:t>
            </a:r>
            <a:r>
              <a:rPr lang="el-GR" dirty="0">
                <a:effectLst>
                  <a:outerShdw blurRad="38100" dist="38100" dir="2700000" algn="tl">
                    <a:srgbClr val="000000">
                      <a:alpha val="43137"/>
                    </a:srgbClr>
                  </a:outerShdw>
                </a:effectLst>
              </a:rPr>
              <a:t>Να διαθέτουν κοινόχρηστο χώρο πρωινού ή χώρο πολλαπλών χρήσεων / δραστηριοτήτων  </a:t>
            </a:r>
            <a:r>
              <a:rPr lang="en-US" dirty="0">
                <a:effectLst>
                  <a:outerShdw blurRad="38100" dist="38100" dir="2700000" algn="tl">
                    <a:srgbClr val="000000">
                      <a:alpha val="43137"/>
                    </a:srgbClr>
                  </a:outerShdw>
                </a:effectLst>
              </a:rPr>
              <a:t>                                                                                                                        </a:t>
            </a:r>
            <a:r>
              <a:rPr lang="el-GR" sz="1600" i="1" u="sng" dirty="0">
                <a:solidFill>
                  <a:srgbClr val="002060"/>
                </a:solidFill>
              </a:rPr>
              <a:t>Ενδεικτικά παραδείγματα:</a:t>
            </a:r>
          </a:p>
          <a:p>
            <a:r>
              <a:rPr lang="el-GR" sz="1600" dirty="0"/>
              <a:t>  - Χώρος και αντίστοιχος εξοπλισμός για την διεξαγωγή σεμιναρίων μαγειρικής, καλλιτεχνικών (ζωγραφική, φωτογραφία, γλυπτική), αθλητικών δραστηριοτήτων κ.ά. με στόχο την ανάδειξη της γαστρονομίας, της πολιτιστικής κληρονομιάς της περιοχής και γενικότερα την γνωριμία του επισκέπτη με την τοπική αλιευτική παράδοση και ιστορία.</a:t>
            </a:r>
          </a:p>
          <a:p>
            <a:pPr lvl="0"/>
            <a:r>
              <a:rPr lang="el-GR" sz="1600" dirty="0"/>
              <a:t>   </a:t>
            </a:r>
            <a:r>
              <a:rPr lang="en-US" sz="1600" dirty="0"/>
              <a:t>- </a:t>
            </a:r>
            <a:r>
              <a:rPr lang="el-GR" sz="1600" dirty="0"/>
              <a:t>Αίθουσα ή υπαίθριο χώρο προβολών, εκθεσιακό χώρο π.χ. έκθεση φωτογραφίας και προβολή βίντεο για την ανάδειξη τοπικής αλιευτικής παράδοσης κ.ά.)</a:t>
            </a:r>
          </a:p>
          <a:p>
            <a:pPr lvl="0" algn="ctr"/>
            <a:endParaRPr lang="el-GR" sz="600" dirty="0"/>
          </a:p>
          <a:p>
            <a:pPr lvl="0" algn="ctr"/>
            <a:r>
              <a:rPr lang="el-GR" sz="2000" dirty="0">
                <a:effectLst>
                  <a:outerShdw blurRad="38100" dist="38100" dir="2700000" algn="tl">
                    <a:srgbClr val="000000">
                      <a:alpha val="43137"/>
                    </a:srgbClr>
                  </a:outerShdw>
                </a:effectLst>
              </a:rPr>
              <a:t>ή/και</a:t>
            </a:r>
          </a:p>
          <a:p>
            <a:pPr lvl="0" algn="ctr"/>
            <a:endParaRPr lang="el-GR" sz="600" dirty="0"/>
          </a:p>
          <a:p>
            <a:r>
              <a:rPr lang="el-GR" b="1" dirty="0">
                <a:solidFill>
                  <a:srgbClr val="047DC8"/>
                </a:solidFill>
              </a:rPr>
              <a:t>β)  </a:t>
            </a:r>
            <a:r>
              <a:rPr lang="el-GR" dirty="0">
                <a:effectLst>
                  <a:outerShdw blurRad="38100" dist="38100" dir="2700000" algn="tl">
                    <a:srgbClr val="000000">
                      <a:alpha val="43137"/>
                    </a:srgbClr>
                  </a:outerShdw>
                </a:effectLst>
              </a:rPr>
              <a:t>Να διαθέτουν εξοπλισμό για παροχή υπηρεσιών / Οργάνωση δραστηριοτήτων</a:t>
            </a:r>
            <a:r>
              <a:rPr lang="el-GR" dirty="0"/>
              <a:t> </a:t>
            </a:r>
            <a:r>
              <a:rPr lang="el-GR" sz="1600" dirty="0"/>
              <a:t>(εναλλακτικές ή αθλητικές δραστηριότητες με αντίστοιχο εξοπλισμό για πχ. κατάδυση, θαλάσσια σπορ, ερασιτεχνική αλιεία κτλ.)</a:t>
            </a:r>
          </a:p>
        </p:txBody>
      </p:sp>
    </p:spTree>
    <p:extLst>
      <p:ext uri="{BB962C8B-B14F-4D97-AF65-F5344CB8AC3E}">
        <p14:creationId xmlns:p14="http://schemas.microsoft.com/office/powerpoint/2010/main" val="120549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3" grpId="0"/>
    </p:bldLst>
  </p:timing>
</p:sld>
</file>

<file path=ppt/theme/theme1.xml><?xml version="1.0" encoding="utf-8"?>
<a:theme xmlns:a="http://schemas.openxmlformats.org/drawingml/2006/main" name="Θέμα του Office">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3.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4.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5.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4181</TotalTime>
  <Words>1744</Words>
  <Application>Microsoft Office PowerPoint</Application>
  <PresentationFormat>Ευρεία οθόνη</PresentationFormat>
  <Paragraphs>173</Paragraphs>
  <Slides>21</Slides>
  <Notes>7</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21</vt:i4>
      </vt:variant>
    </vt:vector>
  </HeadingPairs>
  <TitlesOfParts>
    <vt:vector size="25" baseType="lpstr">
      <vt:lpstr>Arial</vt:lpstr>
      <vt:lpstr>Calibri</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user10</dc:creator>
  <cp:lastModifiedBy>Ραλλη</cp:lastModifiedBy>
  <cp:revision>285</cp:revision>
  <dcterms:created xsi:type="dcterms:W3CDTF">2019-03-07T12:33:03Z</dcterms:created>
  <dcterms:modified xsi:type="dcterms:W3CDTF">2021-09-23T10:31:13Z</dcterms:modified>
</cp:coreProperties>
</file>