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12" r:id="rId2"/>
    <p:sldId id="256" r:id="rId3"/>
    <p:sldId id="328" r:id="rId4"/>
    <p:sldId id="286" r:id="rId5"/>
    <p:sldId id="310" r:id="rId6"/>
    <p:sldId id="298" r:id="rId7"/>
    <p:sldId id="275" r:id="rId8"/>
    <p:sldId id="351" r:id="rId9"/>
    <p:sldId id="354"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55" r:id="rId31"/>
    <p:sldId id="356" r:id="rId32"/>
    <p:sldId id="382" r:id="rId33"/>
    <p:sldId id="383" r:id="rId34"/>
    <p:sldId id="384" r:id="rId35"/>
    <p:sldId id="385" r:id="rId36"/>
    <p:sldId id="295" r:id="rId37"/>
    <p:sldId id="287" r:id="rId38"/>
  </p:sldIdLst>
  <p:sldSz cx="9144000" cy="6858000" type="screen4x3"/>
  <p:notesSz cx="6735763" cy="9866313"/>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00FF"/>
    <a:srgbClr val="00FF00"/>
    <a:srgbClr val="00CC00"/>
    <a:srgbClr val="0000CC"/>
    <a:srgbClr val="3333FF"/>
    <a:srgbClr val="CC0000"/>
    <a:srgbClr val="000000"/>
    <a:srgbClr val="FF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599" autoAdjust="0"/>
  </p:normalViewPr>
  <p:slideViewPr>
    <p:cSldViewPr>
      <p:cViewPr varScale="1">
        <p:scale>
          <a:sx n="108" d="100"/>
          <a:sy n="108" d="100"/>
        </p:scale>
        <p:origin x="17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image" Target="../media/image12.png"/></Relationships>
</file>

<file path=ppt/diagrams/_rels/data13.xml.rels><?xml version="1.0" encoding="UTF-8" standalone="yes"?>
<Relationships xmlns="http://schemas.openxmlformats.org/package/2006/relationships"><Relationship Id="rId1" Type="http://schemas.openxmlformats.org/officeDocument/2006/relationships/image" Target="../media/image12.png"/></Relationships>
</file>

<file path=ppt/diagrams/_rels/data15.xml.rels><?xml version="1.0" encoding="UTF-8" standalone="yes"?>
<Relationships xmlns="http://schemas.openxmlformats.org/package/2006/relationships"><Relationship Id="rId1" Type="http://schemas.openxmlformats.org/officeDocument/2006/relationships/image" Target="../media/image12.png"/></Relationships>
</file>

<file path=ppt/diagrams/_rels/data17.xml.rels><?xml version="1.0" encoding="UTF-8" standalone="yes"?>
<Relationships xmlns="http://schemas.openxmlformats.org/package/2006/relationships"><Relationship Id="rId1" Type="http://schemas.openxmlformats.org/officeDocument/2006/relationships/image" Target="../media/image12.png"/></Relationships>
</file>

<file path=ppt/diagrams/_rels/data19.xml.rels><?xml version="1.0" encoding="UTF-8" standalone="yes"?>
<Relationships xmlns="http://schemas.openxmlformats.org/package/2006/relationships"><Relationship Id="rId1" Type="http://schemas.openxmlformats.org/officeDocument/2006/relationships/image" Target="../media/image12.png"/></Relationships>
</file>

<file path=ppt/diagrams/_rels/data21.xml.rels><?xml version="1.0" encoding="UTF-8" standalone="yes"?>
<Relationships xmlns="http://schemas.openxmlformats.org/package/2006/relationships"><Relationship Id="rId1" Type="http://schemas.openxmlformats.org/officeDocument/2006/relationships/image" Target="../media/image12.png"/></Relationships>
</file>

<file path=ppt/diagrams/_rels/data23.xml.rels><?xml version="1.0" encoding="UTF-8" standalone="yes"?>
<Relationships xmlns="http://schemas.openxmlformats.org/package/2006/relationships"><Relationship Id="rId1" Type="http://schemas.openxmlformats.org/officeDocument/2006/relationships/image" Target="../media/image12.png"/></Relationships>
</file>

<file path=ppt/diagrams/_rels/data25.xml.rels><?xml version="1.0" encoding="UTF-8" standalone="yes"?>
<Relationships xmlns="http://schemas.openxmlformats.org/package/2006/relationships"><Relationship Id="rId1" Type="http://schemas.openxmlformats.org/officeDocument/2006/relationships/image" Target="../media/image12.png"/></Relationships>
</file>

<file path=ppt/diagrams/_rels/data27.xml.rels><?xml version="1.0" encoding="UTF-8" standalone="yes"?>
<Relationships xmlns="http://schemas.openxmlformats.org/package/2006/relationships"><Relationship Id="rId1" Type="http://schemas.openxmlformats.org/officeDocument/2006/relationships/image" Target="../media/image12.png"/></Relationships>
</file>

<file path=ppt/diagrams/_rels/data29.xml.rels><?xml version="1.0" encoding="UTF-8" standalone="yes"?>
<Relationships xmlns="http://schemas.openxmlformats.org/package/2006/relationships"><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ata31.xml.rels><?xml version="1.0" encoding="UTF-8" standalone="yes"?>
<Relationships xmlns="http://schemas.openxmlformats.org/package/2006/relationships"><Relationship Id="rId1" Type="http://schemas.openxmlformats.org/officeDocument/2006/relationships/image" Target="../media/image12.png"/></Relationships>
</file>

<file path=ppt/diagrams/_rels/data33.xml.rels><?xml version="1.0" encoding="UTF-8" standalone="yes"?>
<Relationships xmlns="http://schemas.openxmlformats.org/package/2006/relationships"><Relationship Id="rId1" Type="http://schemas.openxmlformats.org/officeDocument/2006/relationships/image" Target="../media/image12.png"/></Relationships>
</file>

<file path=ppt/diagrams/_rels/data35.xml.rels><?xml version="1.0" encoding="UTF-8" standalone="yes"?>
<Relationships xmlns="http://schemas.openxmlformats.org/package/2006/relationships"><Relationship Id="rId1" Type="http://schemas.openxmlformats.org/officeDocument/2006/relationships/image" Target="../media/image12.png"/></Relationships>
</file>

<file path=ppt/diagrams/_rels/data37.xml.rels><?xml version="1.0" encoding="UTF-8" standalone="yes"?>
<Relationships xmlns="http://schemas.openxmlformats.org/package/2006/relationships"><Relationship Id="rId1" Type="http://schemas.openxmlformats.org/officeDocument/2006/relationships/image" Target="../media/image12.png"/></Relationships>
</file>

<file path=ppt/diagrams/_rels/data39.xml.rels><?xml version="1.0" encoding="UTF-8" standalone="yes"?>
<Relationships xmlns="http://schemas.openxmlformats.org/package/2006/relationships"><Relationship Id="rId1" Type="http://schemas.openxmlformats.org/officeDocument/2006/relationships/image" Target="../media/image12.png"/></Relationships>
</file>

<file path=ppt/diagrams/_rels/data41.xml.rels><?xml version="1.0" encoding="UTF-8" standalone="yes"?>
<Relationships xmlns="http://schemas.openxmlformats.org/package/2006/relationships"><Relationship Id="rId1" Type="http://schemas.openxmlformats.org/officeDocument/2006/relationships/image" Target="../media/image12.png"/></Relationships>
</file>

<file path=ppt/diagrams/_rels/data43.xml.rels><?xml version="1.0" encoding="UTF-8" standalone="yes"?>
<Relationships xmlns="http://schemas.openxmlformats.org/package/2006/relationships"><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1" Type="http://schemas.openxmlformats.org/officeDocument/2006/relationships/image" Target="../media/image12.png"/></Relationships>
</file>

<file path=ppt/diagrams/_rels/data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3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39846-5827-4C9E-BD33-BD764E345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3D6D528B-B76A-4D81-9895-5030F1980775}">
      <dgm:prSet/>
      <dgm:spPr/>
      <dgm:t>
        <a:bodyPr/>
        <a:lstStyle/>
        <a:p>
          <a:r>
            <a:rPr lang="el-GR" dirty="0"/>
            <a:t>Α. </a:t>
          </a:r>
          <a:r>
            <a:rPr lang="el-GR" b="1" dirty="0"/>
            <a:t>Ιδιωτικές επενδύσεις για την αειφόρο ανάπτυξη των αλιευτικών περιοχών – Μη Κρατικές ενισχύσεις / Επιχειρηματικότητα. (Καν.508/2014)</a:t>
          </a:r>
          <a:endParaRPr lang="el-GR" dirty="0"/>
        </a:p>
      </dgm:t>
    </dgm:pt>
    <dgm:pt modelId="{220DB5EE-50A5-45C2-977F-F23474C03A6A}" type="parTrans" cxnId="{39F078D9-A85C-4C19-B108-CA17B99D43B6}">
      <dgm:prSet/>
      <dgm:spPr/>
      <dgm:t>
        <a:bodyPr/>
        <a:lstStyle/>
        <a:p>
          <a:endParaRPr lang="el-GR"/>
        </a:p>
      </dgm:t>
    </dgm:pt>
    <dgm:pt modelId="{F4831B17-62ED-4DB0-9665-6180F3E4EA7B}" type="sibTrans" cxnId="{39F078D9-A85C-4C19-B108-CA17B99D43B6}">
      <dgm:prSet/>
      <dgm:spPr/>
      <dgm:t>
        <a:bodyPr/>
        <a:lstStyle/>
        <a:p>
          <a:endParaRPr lang="el-GR"/>
        </a:p>
      </dgm:t>
    </dgm:pt>
    <dgm:pt modelId="{5B682131-B71B-4830-A200-B7E0C675CD4F}">
      <dgm:prSet/>
      <dgm:spPr/>
      <dgm:t>
        <a:bodyPr/>
        <a:lstStyle/>
        <a:p>
          <a:r>
            <a:rPr lang="el-GR" b="1" dirty="0"/>
            <a:t>Β. Ιδιωτικές επενδύσεις για την αειφόρο ανάπτυξη των αλιευτικών περιοχών – Κρατικές ενισχύσεις / Επιχειρηματικότητα δυνάμει του Καν. (ΕΕ) 1407/2013 (</a:t>
          </a:r>
          <a:r>
            <a:rPr lang="en-US" b="1" dirty="0"/>
            <a:t>de minimis</a:t>
          </a:r>
          <a:r>
            <a:rPr lang="el-GR" b="1" dirty="0"/>
            <a:t>)</a:t>
          </a:r>
          <a:endParaRPr lang="el-GR" dirty="0"/>
        </a:p>
      </dgm:t>
    </dgm:pt>
    <dgm:pt modelId="{E33E39C7-76DE-4B30-96F8-90810F15F45A}" type="parTrans" cxnId="{04C43FB5-784C-4031-BA0D-6A1F58BC3924}">
      <dgm:prSet/>
      <dgm:spPr/>
      <dgm:t>
        <a:bodyPr/>
        <a:lstStyle/>
        <a:p>
          <a:endParaRPr lang="el-GR"/>
        </a:p>
      </dgm:t>
    </dgm:pt>
    <dgm:pt modelId="{945FD47B-7EFF-465B-9DE3-F8EB0A2B516D}" type="sibTrans" cxnId="{04C43FB5-784C-4031-BA0D-6A1F58BC3924}">
      <dgm:prSet/>
      <dgm:spPr/>
      <dgm:t>
        <a:bodyPr/>
        <a:lstStyle/>
        <a:p>
          <a:endParaRPr lang="el-GR"/>
        </a:p>
      </dgm:t>
    </dgm:pt>
    <dgm:pt modelId="{DF672083-C1DE-40B2-8719-2935DE742859}" type="pres">
      <dgm:prSet presAssocID="{6A239846-5827-4C9E-BD33-BD764E345605}" presName="diagram" presStyleCnt="0">
        <dgm:presLayoutVars>
          <dgm:dir/>
          <dgm:resizeHandles val="exact"/>
        </dgm:presLayoutVars>
      </dgm:prSet>
      <dgm:spPr/>
    </dgm:pt>
    <dgm:pt modelId="{F8A03B16-F2C1-4101-BAFE-92A3E690E31E}" type="pres">
      <dgm:prSet presAssocID="{3D6D528B-B76A-4D81-9895-5030F1980775}" presName="node" presStyleLbl="node1" presStyleIdx="0" presStyleCnt="2" custLinFactNeighborX="104" custLinFactNeighborY="7728">
        <dgm:presLayoutVars>
          <dgm:bulletEnabled val="1"/>
        </dgm:presLayoutVars>
      </dgm:prSet>
      <dgm:spPr/>
    </dgm:pt>
    <dgm:pt modelId="{855925FB-1AEF-4C21-9A62-8C587C30551C}" type="pres">
      <dgm:prSet presAssocID="{F4831B17-62ED-4DB0-9665-6180F3E4EA7B}" presName="sibTrans" presStyleCnt="0"/>
      <dgm:spPr/>
    </dgm:pt>
    <dgm:pt modelId="{18F24FD4-262C-4873-8858-D1FBEA4C7CD0}" type="pres">
      <dgm:prSet presAssocID="{5B682131-B71B-4830-A200-B7E0C675CD4F}" presName="node" presStyleLbl="node1" presStyleIdx="1" presStyleCnt="2" custLinFactNeighborX="-5946" custLinFactNeighborY="-48886">
        <dgm:presLayoutVars>
          <dgm:bulletEnabled val="1"/>
        </dgm:presLayoutVars>
      </dgm:prSet>
      <dgm:spPr/>
    </dgm:pt>
  </dgm:ptLst>
  <dgm:cxnLst>
    <dgm:cxn modelId="{0700B03D-7687-4FF8-B428-D33FF5E7CB68}" type="presOf" srcId="{3D6D528B-B76A-4D81-9895-5030F1980775}" destId="{F8A03B16-F2C1-4101-BAFE-92A3E690E31E}" srcOrd="0" destOrd="0" presId="urn:microsoft.com/office/officeart/2005/8/layout/default"/>
    <dgm:cxn modelId="{D1347C65-717F-48C1-AD6A-6081F99ED7A6}" type="presOf" srcId="{5B682131-B71B-4830-A200-B7E0C675CD4F}" destId="{18F24FD4-262C-4873-8858-D1FBEA4C7CD0}" srcOrd="0" destOrd="0" presId="urn:microsoft.com/office/officeart/2005/8/layout/default"/>
    <dgm:cxn modelId="{04C43FB5-784C-4031-BA0D-6A1F58BC3924}" srcId="{6A239846-5827-4C9E-BD33-BD764E345605}" destId="{5B682131-B71B-4830-A200-B7E0C675CD4F}" srcOrd="1" destOrd="0" parTransId="{E33E39C7-76DE-4B30-96F8-90810F15F45A}" sibTransId="{945FD47B-7EFF-465B-9DE3-F8EB0A2B516D}"/>
    <dgm:cxn modelId="{F64A19D6-4ABF-4104-94AE-172C59D17AD8}" type="presOf" srcId="{6A239846-5827-4C9E-BD33-BD764E345605}" destId="{DF672083-C1DE-40B2-8719-2935DE742859}" srcOrd="0" destOrd="0" presId="urn:microsoft.com/office/officeart/2005/8/layout/default"/>
    <dgm:cxn modelId="{39F078D9-A85C-4C19-B108-CA17B99D43B6}" srcId="{6A239846-5827-4C9E-BD33-BD764E345605}" destId="{3D6D528B-B76A-4D81-9895-5030F1980775}" srcOrd="0" destOrd="0" parTransId="{220DB5EE-50A5-45C2-977F-F23474C03A6A}" sibTransId="{F4831B17-62ED-4DB0-9665-6180F3E4EA7B}"/>
    <dgm:cxn modelId="{9693AA5E-5E08-4C1B-80BC-D7CD7691083B}" type="presParOf" srcId="{DF672083-C1DE-40B2-8719-2935DE742859}" destId="{F8A03B16-F2C1-4101-BAFE-92A3E690E31E}" srcOrd="0" destOrd="0" presId="urn:microsoft.com/office/officeart/2005/8/layout/default"/>
    <dgm:cxn modelId="{3E37C8AD-A0A8-4FDE-8BDD-3D1D6F7677A9}" type="presParOf" srcId="{DF672083-C1DE-40B2-8719-2935DE742859}" destId="{855925FB-1AEF-4C21-9A62-8C587C30551C}" srcOrd="1" destOrd="0" presId="urn:microsoft.com/office/officeart/2005/8/layout/default"/>
    <dgm:cxn modelId="{0837FC6B-E64F-45E3-A105-49BAF85B0436}" type="presParOf" srcId="{DF672083-C1DE-40B2-8719-2935DE742859}" destId="{18F24FD4-262C-4873-8858-D1FBEA4C7CD0}"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πράξεις προς χρηματοδότηση</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endParaRPr lang="el-GR" sz="14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4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73965002-D076-486B-BAB5-BA9796DCBE65}">
      <dgm:prSet custT="1"/>
      <dgm:spPr/>
      <dgm:t>
        <a:bodyPr/>
        <a:lstStyle/>
        <a:p>
          <a:r>
            <a:rPr lang="el-GR" sz="1500" kern="1200" dirty="0"/>
            <a:t>Εξοικονόμηση ενέργειας ή μείωση των περιβαλλοντικών επιπτώσεων, συμπεριλαμβανομένης και της επεξεργασίας των αποβλήτων</a:t>
          </a:r>
        </a:p>
      </dgm:t>
    </dgm:pt>
    <dgm:pt modelId="{32C0A784-49ED-4E3C-8D10-DD1783A9390E}" type="parTrans" cxnId="{06E31FE2-CB45-46CA-A6AC-C08F26A478E2}">
      <dgm:prSet/>
      <dgm:spPr/>
      <dgm:t>
        <a:bodyPr/>
        <a:lstStyle/>
        <a:p>
          <a:endParaRPr lang="el-GR" sz="1400"/>
        </a:p>
      </dgm:t>
    </dgm:pt>
    <dgm:pt modelId="{6C6AEDE3-6E3B-4388-9694-9DFE7A6DCE46}" type="sibTrans" cxnId="{06E31FE2-CB45-46CA-A6AC-C08F26A478E2}">
      <dgm:prSet/>
      <dgm:spPr/>
      <dgm:t>
        <a:bodyPr/>
        <a:lstStyle/>
        <a:p>
          <a:endParaRPr lang="el-GR" sz="1400"/>
        </a:p>
      </dgm:t>
    </dgm:pt>
    <dgm:pt modelId="{6C76D81F-A40B-4B24-B36E-5F65DF404515}">
      <dgm:prSet custT="1"/>
      <dgm:spPr/>
      <dgm:t>
        <a:bodyPr/>
        <a:lstStyle/>
        <a:p>
          <a:endParaRPr lang="el-GR" sz="14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8B04124A-0885-4DDB-AF50-AF7C359A9922}">
      <dgm:prSet custT="1"/>
      <dgm:spPr/>
      <dgm:t>
        <a:bodyPr/>
        <a:lstStyle/>
        <a:p>
          <a:endParaRPr lang="el-GR" sz="1400" kern="1200" dirty="0"/>
        </a:p>
      </dgm:t>
    </dgm:pt>
    <dgm:pt modelId="{E688DF70-35F0-4B44-AC34-4A6A7AD81FC6}" type="parTrans" cxnId="{D90024E0-44D4-4982-800E-63288D6DC305}">
      <dgm:prSet/>
      <dgm:spPr/>
      <dgm:t>
        <a:bodyPr/>
        <a:lstStyle/>
        <a:p>
          <a:endParaRPr lang="el-GR" sz="1400"/>
        </a:p>
      </dgm:t>
    </dgm:pt>
    <dgm:pt modelId="{4D97E711-9E86-4FDB-AD0E-7E07D2B323BF}" type="sibTrans" cxnId="{D90024E0-44D4-4982-800E-63288D6DC305}">
      <dgm:prSet/>
      <dgm:spPr/>
      <dgm:t>
        <a:bodyPr/>
        <a:lstStyle/>
        <a:p>
          <a:endParaRPr lang="el-GR" sz="1400"/>
        </a:p>
      </dgm:t>
    </dgm:pt>
    <dgm:pt modelId="{5545547A-0511-4C03-BBE0-C5DDDE7C5270}">
      <dgm:prSet custT="1"/>
      <dgm:spPr/>
      <dgm:t>
        <a:bodyPr/>
        <a:lstStyle/>
        <a:p>
          <a:pPr>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Βελτίωση της ασφάλειας, της υγιεινής, της υγεία και των συνθηκών εργασίας</a:t>
          </a:r>
        </a:p>
      </dgm:t>
    </dgm:pt>
    <dgm:pt modelId="{6F27DBE4-4B55-416C-8D5F-E7F02153B641}" type="parTrans" cxnId="{F1B75595-1A08-4729-ADB1-CD9AA9E84B31}">
      <dgm:prSet/>
      <dgm:spPr/>
      <dgm:t>
        <a:bodyPr/>
        <a:lstStyle/>
        <a:p>
          <a:endParaRPr lang="el-GR" sz="1400"/>
        </a:p>
      </dgm:t>
    </dgm:pt>
    <dgm:pt modelId="{6587DAD5-1DC5-4697-94B2-680938148B0E}" type="sibTrans" cxnId="{F1B75595-1A08-4729-ADB1-CD9AA9E84B31}">
      <dgm:prSet/>
      <dgm:spPr/>
      <dgm:t>
        <a:bodyPr/>
        <a:lstStyle/>
        <a:p>
          <a:endParaRPr lang="el-GR" sz="1400"/>
        </a:p>
      </dgm:t>
    </dgm:pt>
    <dgm:pt modelId="{23E8D088-D151-4472-8A97-916A14FCDE9C}">
      <dgm:prSet custT="1"/>
      <dgm:spPr/>
      <dgm:t>
        <a:bodyPr/>
        <a:lstStyle/>
        <a:p>
          <a:pPr>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Μεταποίηση των αλιευμάτων ιχθύων που αποτελούν αντικείμενο εμπορίας και δεν μπορούν να προορίζονται για ανθρώπινη κατανάλωση</a:t>
          </a:r>
        </a:p>
      </dgm:t>
    </dgm:pt>
    <dgm:pt modelId="{12589C3D-4AFE-40CB-8C27-88A252749DCC}" type="parTrans" cxnId="{D568EFA1-3E0D-4062-82F8-63E8814517A1}">
      <dgm:prSet/>
      <dgm:spPr/>
      <dgm:t>
        <a:bodyPr/>
        <a:lstStyle/>
        <a:p>
          <a:endParaRPr lang="el-GR" sz="1400"/>
        </a:p>
      </dgm:t>
    </dgm:pt>
    <dgm:pt modelId="{076677ED-1C50-4CA9-838C-36C475892C2B}" type="sibTrans" cxnId="{D568EFA1-3E0D-4062-82F8-63E8814517A1}">
      <dgm:prSet/>
      <dgm:spPr/>
      <dgm:t>
        <a:bodyPr/>
        <a:lstStyle/>
        <a:p>
          <a:endParaRPr lang="el-GR" sz="1400"/>
        </a:p>
      </dgm:t>
    </dgm:pt>
    <dgm:pt modelId="{EC61ABE8-FCF6-49CC-A747-234B52116494}">
      <dgm:prSet custT="1"/>
      <dgm:spPr/>
      <dgm:t>
        <a:bodyPr/>
        <a:lstStyle/>
        <a:p>
          <a:pPr>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Μεταποίηση υποπροϊόντων που προκύπτουν από τις βασικές δραστηριότητες μεταποίησης</a:t>
          </a:r>
        </a:p>
      </dgm:t>
    </dgm:pt>
    <dgm:pt modelId="{75C20EFD-4C48-4A99-9280-F6693FB62FC3}" type="parTrans" cxnId="{F1D7B839-C4CE-4F5A-A9C9-1C3973A35290}">
      <dgm:prSet/>
      <dgm:spPr/>
      <dgm:t>
        <a:bodyPr/>
        <a:lstStyle/>
        <a:p>
          <a:endParaRPr lang="el-GR" sz="1400"/>
        </a:p>
      </dgm:t>
    </dgm:pt>
    <dgm:pt modelId="{E36E9FC8-EFC7-4342-BBF9-DD50AC63FC73}" type="sibTrans" cxnId="{F1D7B839-C4CE-4F5A-A9C9-1C3973A35290}">
      <dgm:prSet/>
      <dgm:spPr/>
      <dgm:t>
        <a:bodyPr/>
        <a:lstStyle/>
        <a:p>
          <a:endParaRPr lang="el-GR" sz="1400"/>
        </a:p>
      </dgm:t>
    </dgm:pt>
    <dgm:pt modelId="{74FF11C1-297A-42B7-8C82-194CEC4B4430}">
      <dgm:prSet custT="1"/>
      <dgm:spPr/>
      <dgm:t>
        <a:bodyPr/>
        <a:lstStyle/>
        <a:p>
          <a:pPr>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Μεταποίηση προϊόντων βιολογικής υδατοκαλλιέργειας</a:t>
          </a:r>
        </a:p>
      </dgm:t>
    </dgm:pt>
    <dgm:pt modelId="{53CD8E42-79A3-46F8-9CF7-9585890F7954}" type="parTrans" cxnId="{5F6926E5-7F4E-4853-A060-86B37C37AEBF}">
      <dgm:prSet/>
      <dgm:spPr/>
      <dgm:t>
        <a:bodyPr/>
        <a:lstStyle/>
        <a:p>
          <a:endParaRPr lang="el-GR" sz="1400"/>
        </a:p>
      </dgm:t>
    </dgm:pt>
    <dgm:pt modelId="{7AC0CE21-4F19-4DF6-B8FA-D822D97AD1FC}" type="sibTrans" cxnId="{5F6926E5-7F4E-4853-A060-86B37C37AEBF}">
      <dgm:prSet/>
      <dgm:spPr/>
      <dgm:t>
        <a:bodyPr/>
        <a:lstStyle/>
        <a:p>
          <a:endParaRPr lang="el-GR" sz="1400"/>
        </a:p>
      </dgm:t>
    </dgm:pt>
    <dgm:pt modelId="{517CBF5F-9EFC-49C9-8846-A5E744C36CDB}">
      <dgm:prSet custT="1"/>
      <dgm:spPr/>
      <dgm:t>
        <a:bodyPr/>
        <a:lstStyle/>
        <a:p>
          <a:pPr>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Δημιουργία νέων ή βελτιωμένων προϊόντων, νέων ή βελτιωμένων διαδικασιών, ή νέων ή βελτιωμένων συστημάτων διαχείρισης και οργάνωσης.</a:t>
          </a:r>
        </a:p>
      </dgm:t>
    </dgm:pt>
    <dgm:pt modelId="{6F0867AC-1191-44EB-9E2E-F6E9AF05EAD5}" type="parTrans" cxnId="{941D66A3-B477-4AF8-B2B2-C76820FFEF00}">
      <dgm:prSet/>
      <dgm:spPr/>
      <dgm:t>
        <a:bodyPr/>
        <a:lstStyle/>
        <a:p>
          <a:endParaRPr lang="el-GR" sz="1400"/>
        </a:p>
      </dgm:t>
    </dgm:pt>
    <dgm:pt modelId="{EAA2D5B5-F134-448E-9F60-DDE704EB2C6F}" type="sibTrans" cxnId="{941D66A3-B477-4AF8-B2B2-C76820FFEF00}">
      <dgm:prSet/>
      <dgm:spPr/>
      <dgm:t>
        <a:bodyPr/>
        <a:lstStyle/>
        <a:p>
          <a:endParaRPr lang="el-GR" sz="1400"/>
        </a:p>
      </dgm:t>
    </dgm:pt>
    <dgm:pt modelId="{CDEEEE95-5E40-45D4-A438-D98720EDDCDC}">
      <dgm:prSet custT="1"/>
      <dgm:spPr/>
      <dgm:t>
        <a:bodyPr/>
        <a:lstStyle/>
        <a:p>
          <a:pPr>
            <a:buFont typeface="Arial" panose="020B0604020202020204" pitchFamily="34" charset="0"/>
            <a:buChar char="•"/>
          </a:pPr>
          <a:r>
            <a:rPr lang="el-GR" sz="1500" b="1" kern="1200" dirty="0">
              <a:solidFill>
                <a:prstClr val="black">
                  <a:hueOff val="0"/>
                  <a:satOff val="0"/>
                  <a:lumOff val="0"/>
                  <a:alphaOff val="0"/>
                </a:prstClr>
              </a:solidFill>
              <a:latin typeface="Calibri"/>
              <a:ea typeface="+mn-ea"/>
              <a:cs typeface="+mn-cs"/>
            </a:rPr>
            <a:t>Λιανικό εμπόριο </a:t>
          </a:r>
          <a:r>
            <a:rPr lang="el-GR" sz="1500" b="1" kern="1200" dirty="0" err="1">
              <a:solidFill>
                <a:prstClr val="black">
                  <a:hueOff val="0"/>
                  <a:satOff val="0"/>
                  <a:lumOff val="0"/>
                  <a:alphaOff val="0"/>
                </a:prstClr>
              </a:solidFill>
              <a:latin typeface="Calibri"/>
              <a:ea typeface="+mn-ea"/>
              <a:cs typeface="+mn-cs"/>
            </a:rPr>
            <a:t>ιχθυηρών</a:t>
          </a:r>
          <a:endParaRPr lang="el-GR" sz="1500" b="1" kern="1200" dirty="0">
            <a:solidFill>
              <a:prstClr val="black">
                <a:hueOff val="0"/>
                <a:satOff val="0"/>
                <a:lumOff val="0"/>
                <a:alphaOff val="0"/>
              </a:prstClr>
            </a:solidFill>
            <a:latin typeface="Calibri"/>
            <a:ea typeface="+mn-ea"/>
            <a:cs typeface="+mn-cs"/>
          </a:endParaRPr>
        </a:p>
      </dgm:t>
    </dgm:pt>
    <dgm:pt modelId="{8D321390-714E-4194-A535-FEFE72D6B2DD}" type="parTrans" cxnId="{9AABAF35-A467-4125-AA14-5AC58276D9FE}">
      <dgm:prSet/>
      <dgm:spPr/>
      <dgm:t>
        <a:bodyPr/>
        <a:lstStyle/>
        <a:p>
          <a:endParaRPr lang="el-GR" sz="1400"/>
        </a:p>
      </dgm:t>
    </dgm:pt>
    <dgm:pt modelId="{8A779A54-CC82-4B90-A7E8-D50DAEE57EBC}" type="sibTrans" cxnId="{9AABAF35-A467-4125-AA14-5AC58276D9FE}">
      <dgm:prSet/>
      <dgm:spPr/>
      <dgm:t>
        <a:bodyPr/>
        <a:lstStyle/>
        <a:p>
          <a:endParaRPr lang="el-GR" sz="1400"/>
        </a:p>
      </dgm:t>
    </dgm:pt>
    <dgm:pt modelId="{3874C576-C4D9-42C1-8161-EA6F17CED1AD}">
      <dgm:prSet custT="1"/>
      <dgm:spPr/>
      <dgm:t>
        <a:bodyPr/>
        <a:lstStyle/>
        <a:p>
          <a:endParaRPr lang="el-GR" sz="1500" kern="1200" dirty="0"/>
        </a:p>
      </dgm:t>
    </dgm:pt>
    <dgm:pt modelId="{A45204DD-86B4-4243-A7AE-BA4BD8388546}" type="parTrans" cxnId="{E961417B-8B8C-4CBE-A9DD-91E8E11B2E97}">
      <dgm:prSet/>
      <dgm:spPr/>
      <dgm:t>
        <a:bodyPr/>
        <a:lstStyle/>
        <a:p>
          <a:endParaRPr lang="el-GR"/>
        </a:p>
      </dgm:t>
    </dgm:pt>
    <dgm:pt modelId="{F1DB7345-5621-4F89-9E8D-7C11445D23C9}" type="sibTrans" cxnId="{E961417B-8B8C-4CBE-A9DD-91E8E11B2E97}">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dgm:presLayoutVars>
          <dgm:bulletEnabled val="1"/>
        </dgm:presLayoutVars>
      </dgm:prSet>
      <dgm:spPr/>
    </dgm:pt>
  </dgm:ptLst>
  <dgm:cxnLst>
    <dgm:cxn modelId="{50C3F91F-AB38-4A4B-919D-64A9B55CD278}" type="presOf" srcId="{73965002-D076-486B-BAB5-BA9796DCBE65}" destId="{CEE7188E-8AB9-4D47-965F-A78C3473E79E}" srcOrd="0" destOrd="2" presId="urn:microsoft.com/office/officeart/2005/8/layout/vList5"/>
    <dgm:cxn modelId="{DC60BC26-1EBE-426F-82F3-A2954D4F4D06}" type="presOf" srcId="{74FF11C1-297A-42B7-8C82-194CEC4B4430}" destId="{CEE7188E-8AB9-4D47-965F-A78C3473E79E}" srcOrd="0" destOrd="6" presId="urn:microsoft.com/office/officeart/2005/8/layout/vList5"/>
    <dgm:cxn modelId="{9AABAF35-A467-4125-AA14-5AC58276D9FE}" srcId="{141433D3-6438-4574-8F32-114AD67B0855}" destId="{CDEEEE95-5E40-45D4-A438-D98720EDDCDC}" srcOrd="8" destOrd="0" parTransId="{8D321390-714E-4194-A535-FEFE72D6B2DD}" sibTransId="{8A779A54-CC82-4B90-A7E8-D50DAEE57EBC}"/>
    <dgm:cxn modelId="{F1D7B839-C4CE-4F5A-A9C9-1C3973A35290}" srcId="{141433D3-6438-4574-8F32-114AD67B0855}" destId="{EC61ABE8-FCF6-49CC-A747-234B52116494}" srcOrd="5" destOrd="0" parTransId="{75C20EFD-4C48-4A99-9280-F6693FB62FC3}" sibTransId="{E36E9FC8-EFC7-4342-BBF9-DD50AC63FC73}"/>
    <dgm:cxn modelId="{B412305B-8062-43E4-BF3F-DBAA488AB9A3}" srcId="{141433D3-6438-4574-8F32-114AD67B0855}" destId="{6C76D81F-A40B-4B24-B36E-5F65DF404515}" srcOrd="9" destOrd="0" parTransId="{E889523E-6C04-4AC6-9EC1-10C6098F149B}" sibTransId="{7AB8E472-57DB-497B-A5BA-E0F212DE1D89}"/>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11" presId="urn:microsoft.com/office/officeart/2005/8/layout/vList5"/>
    <dgm:cxn modelId="{246B8472-CD3B-4661-A706-072EBF283B19}" type="presOf" srcId="{23E8D088-D151-4472-8A97-916A14FCDE9C}" destId="{CEE7188E-8AB9-4D47-965F-A78C3473E79E}" srcOrd="0" destOrd="4" presId="urn:microsoft.com/office/officeart/2005/8/layout/vList5"/>
    <dgm:cxn modelId="{E961417B-8B8C-4CBE-A9DD-91E8E11B2E97}" srcId="{141433D3-6438-4574-8F32-114AD67B0855}" destId="{3874C576-C4D9-42C1-8161-EA6F17CED1AD}" srcOrd="1" destOrd="0" parTransId="{A45204DD-86B4-4243-A7AE-BA4BD8388546}" sibTransId="{F1DB7345-5621-4F89-9E8D-7C11445D23C9}"/>
    <dgm:cxn modelId="{7A805495-1DFA-4FA3-83A6-0FEDCF155C5B}" type="presOf" srcId="{141433D3-6438-4574-8F32-114AD67B0855}" destId="{3ADDCA79-6A93-497A-A941-E3DAFB2756D2}" srcOrd="0" destOrd="0" presId="urn:microsoft.com/office/officeart/2005/8/layout/vList5"/>
    <dgm:cxn modelId="{F1B75595-1A08-4729-ADB1-CD9AA9E84B31}" srcId="{141433D3-6438-4574-8F32-114AD67B0855}" destId="{5545547A-0511-4C03-BBE0-C5DDDE7C5270}" srcOrd="3" destOrd="0" parTransId="{6F27DBE4-4B55-416C-8D5F-E7F02153B641}" sibTransId="{6587DAD5-1DC5-4697-94B2-680938148B0E}"/>
    <dgm:cxn modelId="{30D11D97-3E27-4501-BEBB-4B2565743E36}" type="presOf" srcId="{6C76D81F-A40B-4B24-B36E-5F65DF404515}" destId="{CEE7188E-8AB9-4D47-965F-A78C3473E79E}" srcOrd="0" destOrd="9" presId="urn:microsoft.com/office/officeart/2005/8/layout/vList5"/>
    <dgm:cxn modelId="{911BCD9C-1A9A-4DFE-84AA-B811302EF441}" type="presOf" srcId="{5545547A-0511-4C03-BBE0-C5DDDE7C5270}" destId="{CEE7188E-8AB9-4D47-965F-A78C3473E79E}" srcOrd="0" destOrd="3" presId="urn:microsoft.com/office/officeart/2005/8/layout/vList5"/>
    <dgm:cxn modelId="{D568EFA1-3E0D-4062-82F8-63E8814517A1}" srcId="{141433D3-6438-4574-8F32-114AD67B0855}" destId="{23E8D088-D151-4472-8A97-916A14FCDE9C}" srcOrd="4" destOrd="0" parTransId="{12589C3D-4AFE-40CB-8C27-88A252749DCC}" sibTransId="{076677ED-1C50-4CA9-838C-36C475892C2B}"/>
    <dgm:cxn modelId="{941D66A3-B477-4AF8-B2B2-C76820FFEF00}" srcId="{141433D3-6438-4574-8F32-114AD67B0855}" destId="{517CBF5F-9EFC-49C9-8846-A5E744C36CDB}" srcOrd="7" destOrd="0" parTransId="{6F0867AC-1191-44EB-9E2E-F6E9AF05EAD5}" sibTransId="{EAA2D5B5-F134-448E-9F60-DDE704EB2C6F}"/>
    <dgm:cxn modelId="{E82CCABF-DF75-47FB-924F-93005BE4CFCA}" type="presOf" srcId="{3874C576-C4D9-42C1-8161-EA6F17CED1AD}" destId="{CEE7188E-8AB9-4D47-965F-A78C3473E79E}" srcOrd="0" destOrd="1" presId="urn:microsoft.com/office/officeart/2005/8/layout/vList5"/>
    <dgm:cxn modelId="{84843AC6-AEF6-46A0-9B4D-6548E95A73A9}" type="presOf" srcId="{CDEEEE95-5E40-45D4-A438-D98720EDDCDC}" destId="{CEE7188E-8AB9-4D47-965F-A78C3473E79E}" srcOrd="0" destOrd="8" presId="urn:microsoft.com/office/officeart/2005/8/layout/vList5"/>
    <dgm:cxn modelId="{7EA64EC6-BCA6-458E-919F-D437F0573900}" type="presOf" srcId="{EC61ABE8-FCF6-49CC-A747-234B52116494}" destId="{CEE7188E-8AB9-4D47-965F-A78C3473E79E}" srcOrd="0" destOrd="5"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11" destOrd="0" parTransId="{ABC2D0D0-9134-47A9-A31A-DF0F4CBB0992}" sibTransId="{60910E69-EF83-422F-B742-F2573239F35F}"/>
    <dgm:cxn modelId="{D90024E0-44D4-4982-800E-63288D6DC305}" srcId="{141433D3-6438-4574-8F32-114AD67B0855}" destId="{8B04124A-0885-4DDB-AF50-AF7C359A9922}" srcOrd="10" destOrd="0" parTransId="{E688DF70-35F0-4B44-AC34-4A6A7AD81FC6}" sibTransId="{4D97E711-9E86-4FDB-AD0E-7E07D2B323BF}"/>
    <dgm:cxn modelId="{06E31FE2-CB45-46CA-A6AC-C08F26A478E2}" srcId="{141433D3-6438-4574-8F32-114AD67B0855}" destId="{73965002-D076-486B-BAB5-BA9796DCBE65}" srcOrd="2" destOrd="0" parTransId="{32C0A784-49ED-4E3C-8D10-DD1783A9390E}" sibTransId="{6C6AEDE3-6E3B-4388-9694-9DFE7A6DCE46}"/>
    <dgm:cxn modelId="{5F6926E5-7F4E-4853-A060-86B37C37AEBF}" srcId="{141433D3-6438-4574-8F32-114AD67B0855}" destId="{74FF11C1-297A-42B7-8C82-194CEC4B4430}" srcOrd="6" destOrd="0" parTransId="{53CD8E42-79A3-46F8-9CF7-9585890F7954}" sibTransId="{7AC0CE21-4F19-4DF6-B8FA-D822D97AD1FC}"/>
    <dgm:cxn modelId="{3F0272F9-4B0A-4125-84DB-3C58604CD775}" type="presOf" srcId="{517CBF5F-9EFC-49C9-8846-A5E744C36CDB}" destId="{CEE7188E-8AB9-4D47-965F-A78C3473E79E}" srcOrd="0" destOrd="7" presId="urn:microsoft.com/office/officeart/2005/8/layout/vList5"/>
    <dgm:cxn modelId="{849B38FD-7863-44BA-B9DF-6AE04C0E09DF}" type="presOf" srcId="{8B04124A-0885-4DDB-AF50-AF7C359A9922}" destId="{CEE7188E-8AB9-4D47-965F-A78C3473E79E}" srcOrd="0" destOrd="10"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2.Μεταποίηση προϊόντων αλιείας και υδατοκαλλιέργειας (άρθρο 69, Καν. (ΕΕ) 508/2014).</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επιλέξιμες δαπάνες</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endParaRPr lang="el-GR" sz="14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4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73965002-D076-486B-BAB5-BA9796DCBE65}">
      <dgm:prSet custT="1"/>
      <dgm:spPr/>
      <dgm:t>
        <a:bodyPr/>
        <a:lstStyle/>
        <a:p>
          <a:r>
            <a:rPr lang="el-GR" sz="1500" kern="1200" dirty="0"/>
            <a:t>Εργασίες διαμόρφωσης του περιβάλλοντος χώρου έως και 10% </a:t>
          </a:r>
        </a:p>
      </dgm:t>
    </dgm:pt>
    <dgm:pt modelId="{32C0A784-49ED-4E3C-8D10-DD1783A9390E}" type="parTrans" cxnId="{06E31FE2-CB45-46CA-A6AC-C08F26A478E2}">
      <dgm:prSet/>
      <dgm:spPr/>
      <dgm:t>
        <a:bodyPr/>
        <a:lstStyle/>
        <a:p>
          <a:endParaRPr lang="el-GR" sz="1400"/>
        </a:p>
      </dgm:t>
    </dgm:pt>
    <dgm:pt modelId="{6C6AEDE3-6E3B-4388-9694-9DFE7A6DCE46}" type="sibTrans" cxnId="{06E31FE2-CB45-46CA-A6AC-C08F26A478E2}">
      <dgm:prSet/>
      <dgm:spPr/>
      <dgm:t>
        <a:bodyPr/>
        <a:lstStyle/>
        <a:p>
          <a:endParaRPr lang="el-GR" sz="1400"/>
        </a:p>
      </dgm:t>
    </dgm:pt>
    <dgm:pt modelId="{6C76D81F-A40B-4B24-B36E-5F65DF404515}">
      <dgm:prSet custT="1"/>
      <dgm:spPr/>
      <dgm:t>
        <a:bodyPr/>
        <a:lstStyle/>
        <a:p>
          <a:endParaRPr lang="el-GR" sz="14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8B04124A-0885-4DDB-AF50-AF7C359A9922}">
      <dgm:prSet custT="1"/>
      <dgm:spPr/>
      <dgm:t>
        <a:bodyPr/>
        <a:lstStyle/>
        <a:p>
          <a:endParaRPr lang="el-GR" sz="1400" kern="1200" dirty="0"/>
        </a:p>
      </dgm:t>
    </dgm:pt>
    <dgm:pt modelId="{E688DF70-35F0-4B44-AC34-4A6A7AD81FC6}" type="parTrans" cxnId="{D90024E0-44D4-4982-800E-63288D6DC305}">
      <dgm:prSet/>
      <dgm:spPr/>
      <dgm:t>
        <a:bodyPr/>
        <a:lstStyle/>
        <a:p>
          <a:endParaRPr lang="el-GR" sz="1400"/>
        </a:p>
      </dgm:t>
    </dgm:pt>
    <dgm:pt modelId="{4D97E711-9E86-4FDB-AD0E-7E07D2B323BF}" type="sibTrans" cxnId="{D90024E0-44D4-4982-800E-63288D6DC305}">
      <dgm:prSet/>
      <dgm:spPr/>
      <dgm:t>
        <a:bodyPr/>
        <a:lstStyle/>
        <a:p>
          <a:endParaRPr lang="el-GR" sz="1400"/>
        </a:p>
      </dgm:t>
    </dgm:pt>
    <dgm:pt modelId="{5545547A-0511-4C03-BBE0-C5DDDE7C5270}">
      <dgm:prSet custT="1"/>
      <dgm:spPr/>
      <dgm:t>
        <a:bodyPr/>
        <a:lstStyle/>
        <a:p>
          <a:pPr>
            <a:buFont typeface="Arial" panose="020B0604020202020204" pitchFamily="34" charset="0"/>
            <a:buChar char="•"/>
          </a:pPr>
          <a:r>
            <a:rPr lang="el-GR" sz="1500" kern="1200" dirty="0"/>
            <a:t>Κτιριακές εγκαταστάσεις (κατασκευή, επέκταση ή εκσυγχρονισμό κύριων ή βοηθητικών)</a:t>
          </a:r>
          <a:endParaRPr lang="el-GR" sz="1500" kern="1200" dirty="0">
            <a:solidFill>
              <a:prstClr val="black">
                <a:hueOff val="0"/>
                <a:satOff val="0"/>
                <a:lumOff val="0"/>
                <a:alphaOff val="0"/>
              </a:prstClr>
            </a:solidFill>
            <a:latin typeface="Calibri"/>
            <a:ea typeface="+mn-ea"/>
            <a:cs typeface="+mn-cs"/>
          </a:endParaRPr>
        </a:p>
      </dgm:t>
    </dgm:pt>
    <dgm:pt modelId="{6F27DBE4-4B55-416C-8D5F-E7F02153B641}" type="parTrans" cxnId="{F1B75595-1A08-4729-ADB1-CD9AA9E84B31}">
      <dgm:prSet/>
      <dgm:spPr/>
      <dgm:t>
        <a:bodyPr/>
        <a:lstStyle/>
        <a:p>
          <a:endParaRPr lang="el-GR" sz="1400"/>
        </a:p>
      </dgm:t>
    </dgm:pt>
    <dgm:pt modelId="{6587DAD5-1DC5-4697-94B2-680938148B0E}" type="sibTrans" cxnId="{F1B75595-1A08-4729-ADB1-CD9AA9E84B31}">
      <dgm:prSet/>
      <dgm:spPr/>
      <dgm:t>
        <a:bodyPr/>
        <a:lstStyle/>
        <a:p>
          <a:endParaRPr lang="el-GR" sz="1400"/>
        </a:p>
      </dgm:t>
    </dgm:pt>
    <dgm:pt modelId="{23E8D088-D151-4472-8A97-916A14FCDE9C}">
      <dgm:prSet custT="1"/>
      <dgm:spPr/>
      <dgm:t>
        <a:bodyPr/>
        <a:lstStyle/>
        <a:p>
          <a:pPr>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Προμήθεια μηχανολογικού και λοιπού εξοπλισμού (</a:t>
          </a:r>
          <a:r>
            <a:rPr lang="el-GR" sz="1500" kern="1200" dirty="0" err="1">
              <a:solidFill>
                <a:prstClr val="black">
                  <a:hueOff val="0"/>
                  <a:satOff val="0"/>
                  <a:lumOff val="0"/>
                  <a:alphaOff val="0"/>
                </a:prstClr>
              </a:solidFill>
              <a:latin typeface="Calibri"/>
              <a:ea typeface="+mn-ea"/>
              <a:cs typeface="+mn-cs"/>
            </a:rPr>
            <a:t>π.χ</a:t>
          </a:r>
          <a:r>
            <a:rPr lang="el-GR" sz="1500" kern="1200" dirty="0">
              <a:solidFill>
                <a:prstClr val="black">
                  <a:hueOff val="0"/>
                  <a:satOff val="0"/>
                  <a:lumOff val="0"/>
                  <a:alphaOff val="0"/>
                </a:prstClr>
              </a:solidFill>
              <a:latin typeface="Calibri"/>
              <a:ea typeface="+mn-ea"/>
              <a:cs typeface="+mn-cs"/>
            </a:rPr>
            <a:t> εξοπλισμό εργαστηριακό, </a:t>
          </a:r>
          <a:r>
            <a:rPr lang="el-GR" sz="1500" kern="1200" dirty="0"/>
            <a:t>παραγωγής κιβωτίων από πολυστερίνη,  μηχανοργάνωσης </a:t>
          </a:r>
          <a:r>
            <a:rPr lang="el-GR" sz="1500" kern="1200" dirty="0" err="1"/>
            <a:t>κλπ</a:t>
          </a:r>
          <a:r>
            <a:rPr lang="el-GR" sz="1500" kern="1200" dirty="0"/>
            <a:t>)</a:t>
          </a:r>
          <a:endParaRPr lang="el-GR" sz="1500" kern="1200" dirty="0">
            <a:solidFill>
              <a:prstClr val="black">
                <a:hueOff val="0"/>
                <a:satOff val="0"/>
                <a:lumOff val="0"/>
                <a:alphaOff val="0"/>
              </a:prstClr>
            </a:solidFill>
            <a:latin typeface="Calibri"/>
            <a:ea typeface="+mn-ea"/>
            <a:cs typeface="+mn-cs"/>
          </a:endParaRPr>
        </a:p>
      </dgm:t>
    </dgm:pt>
    <dgm:pt modelId="{12589C3D-4AFE-40CB-8C27-88A252749DCC}" type="parTrans" cxnId="{D568EFA1-3E0D-4062-82F8-63E8814517A1}">
      <dgm:prSet/>
      <dgm:spPr/>
      <dgm:t>
        <a:bodyPr/>
        <a:lstStyle/>
        <a:p>
          <a:endParaRPr lang="el-GR" sz="1400"/>
        </a:p>
      </dgm:t>
    </dgm:pt>
    <dgm:pt modelId="{076677ED-1C50-4CA9-838C-36C475892C2B}" type="sibTrans" cxnId="{D568EFA1-3E0D-4062-82F8-63E8814517A1}">
      <dgm:prSet/>
      <dgm:spPr/>
      <dgm:t>
        <a:bodyPr/>
        <a:lstStyle/>
        <a:p>
          <a:endParaRPr lang="el-GR" sz="1400"/>
        </a:p>
      </dgm:t>
    </dgm:pt>
    <dgm:pt modelId="{EC61ABE8-FCF6-49CC-A747-234B52116494}">
      <dgm:prSet custT="1"/>
      <dgm:spPr/>
      <dgm:t>
        <a:bodyPr/>
        <a:lstStyle/>
        <a:p>
          <a:pPr>
            <a:buFont typeface="Arial" panose="020B0604020202020204" pitchFamily="34" charset="0"/>
            <a:buChar char="•"/>
          </a:pPr>
          <a:r>
            <a:rPr lang="el-GR" sz="1500" kern="1200" dirty="0"/>
            <a:t>Κατασκευή, επέκταση και εκσυγχρονισμό ψυκτικών χώρων αποθήκευσης αλιευτικών προϊόντων,</a:t>
          </a:r>
          <a:endParaRPr lang="el-GR" sz="1500" kern="1200" dirty="0">
            <a:solidFill>
              <a:prstClr val="black">
                <a:hueOff val="0"/>
                <a:satOff val="0"/>
                <a:lumOff val="0"/>
                <a:alphaOff val="0"/>
              </a:prstClr>
            </a:solidFill>
            <a:latin typeface="Calibri"/>
            <a:ea typeface="+mn-ea"/>
            <a:cs typeface="+mn-cs"/>
          </a:endParaRPr>
        </a:p>
      </dgm:t>
    </dgm:pt>
    <dgm:pt modelId="{75C20EFD-4C48-4A99-9280-F6693FB62FC3}" type="parTrans" cxnId="{F1D7B839-C4CE-4F5A-A9C9-1C3973A35290}">
      <dgm:prSet/>
      <dgm:spPr/>
      <dgm:t>
        <a:bodyPr/>
        <a:lstStyle/>
        <a:p>
          <a:endParaRPr lang="el-GR" sz="1400"/>
        </a:p>
      </dgm:t>
    </dgm:pt>
    <dgm:pt modelId="{E36E9FC8-EFC7-4342-BBF9-DD50AC63FC73}" type="sibTrans" cxnId="{F1D7B839-C4CE-4F5A-A9C9-1C3973A35290}">
      <dgm:prSet/>
      <dgm:spPr/>
      <dgm:t>
        <a:bodyPr/>
        <a:lstStyle/>
        <a:p>
          <a:endParaRPr lang="el-GR" sz="1400"/>
        </a:p>
      </dgm:t>
    </dgm:pt>
    <dgm:pt modelId="{74FF11C1-297A-42B7-8C82-194CEC4B4430}">
      <dgm:prSet custT="1"/>
      <dgm:spPr/>
      <dgm:t>
        <a:bodyPr/>
        <a:lstStyle/>
        <a:p>
          <a:pPr>
            <a:buFont typeface="Arial" panose="020B0604020202020204" pitchFamily="34" charset="0"/>
            <a:buChar char="•"/>
          </a:pPr>
          <a:r>
            <a:rPr lang="el-GR" sz="1500" kern="1200" dirty="0"/>
            <a:t>Συστήματα ασφάλειας,  παραγωγής ενέργειας από ανανεώσιμες πηγές </a:t>
          </a:r>
          <a:endParaRPr lang="el-GR" sz="1500" kern="1200" dirty="0">
            <a:solidFill>
              <a:prstClr val="black">
                <a:hueOff val="0"/>
                <a:satOff val="0"/>
                <a:lumOff val="0"/>
                <a:alphaOff val="0"/>
              </a:prstClr>
            </a:solidFill>
            <a:latin typeface="Calibri"/>
            <a:ea typeface="+mn-ea"/>
            <a:cs typeface="+mn-cs"/>
          </a:endParaRPr>
        </a:p>
      </dgm:t>
    </dgm:pt>
    <dgm:pt modelId="{53CD8E42-79A3-46F8-9CF7-9585890F7954}" type="parTrans" cxnId="{5F6926E5-7F4E-4853-A060-86B37C37AEBF}">
      <dgm:prSet/>
      <dgm:spPr/>
      <dgm:t>
        <a:bodyPr/>
        <a:lstStyle/>
        <a:p>
          <a:endParaRPr lang="el-GR" sz="1400"/>
        </a:p>
      </dgm:t>
    </dgm:pt>
    <dgm:pt modelId="{7AC0CE21-4F19-4DF6-B8FA-D822D97AD1FC}" type="sibTrans" cxnId="{5F6926E5-7F4E-4853-A060-86B37C37AEBF}">
      <dgm:prSet/>
      <dgm:spPr/>
      <dgm:t>
        <a:bodyPr/>
        <a:lstStyle/>
        <a:p>
          <a:endParaRPr lang="el-GR" sz="1400"/>
        </a:p>
      </dgm:t>
    </dgm:pt>
    <dgm:pt modelId="{517CBF5F-9EFC-49C9-8846-A5E744C36CDB}">
      <dgm:prSet custT="1"/>
      <dgm:spPr/>
      <dgm:t>
        <a:bodyPr/>
        <a:lstStyle/>
        <a:p>
          <a:pPr>
            <a:buFont typeface="Arial" panose="020B0604020202020204" pitchFamily="34" charset="0"/>
            <a:buChar char="•"/>
          </a:pPr>
          <a:r>
            <a:rPr lang="el-GR" sz="1500" kern="12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endParaRPr lang="el-GR" sz="1500" kern="1200" dirty="0">
            <a:solidFill>
              <a:prstClr val="black">
                <a:hueOff val="0"/>
                <a:satOff val="0"/>
                <a:lumOff val="0"/>
                <a:alphaOff val="0"/>
              </a:prstClr>
            </a:solidFill>
            <a:latin typeface="Calibri"/>
            <a:ea typeface="+mn-ea"/>
            <a:cs typeface="+mn-cs"/>
          </a:endParaRPr>
        </a:p>
      </dgm:t>
    </dgm:pt>
    <dgm:pt modelId="{6F0867AC-1191-44EB-9E2E-F6E9AF05EAD5}" type="parTrans" cxnId="{941D66A3-B477-4AF8-B2B2-C76820FFEF00}">
      <dgm:prSet/>
      <dgm:spPr/>
      <dgm:t>
        <a:bodyPr/>
        <a:lstStyle/>
        <a:p>
          <a:endParaRPr lang="el-GR" sz="1400"/>
        </a:p>
      </dgm:t>
    </dgm:pt>
    <dgm:pt modelId="{EAA2D5B5-F134-448E-9F60-DDE704EB2C6F}" type="sibTrans" cxnId="{941D66A3-B477-4AF8-B2B2-C76820FFEF00}">
      <dgm:prSet/>
      <dgm:spPr/>
      <dgm:t>
        <a:bodyPr/>
        <a:lstStyle/>
        <a:p>
          <a:endParaRPr lang="el-GR" sz="1400"/>
        </a:p>
      </dgm:t>
    </dgm:pt>
    <dgm:pt modelId="{CDEEEE95-5E40-45D4-A438-D98720EDDCDC}">
      <dgm:prSet custT="1"/>
      <dgm:spPr/>
      <dgm:t>
        <a:bodyPr/>
        <a:lstStyle/>
        <a:p>
          <a:pPr>
            <a:buFont typeface="Arial" panose="020B0604020202020204" pitchFamily="34" charset="0"/>
            <a:buChar char="•"/>
          </a:pPr>
          <a:r>
            <a:rPr lang="el-GR" sz="1500" kern="1200" dirty="0"/>
            <a:t>Τεχνικά έξοδα έως το 10% </a:t>
          </a:r>
          <a:endParaRPr lang="el-GR" sz="1500" kern="1200" dirty="0">
            <a:solidFill>
              <a:prstClr val="black">
                <a:hueOff val="0"/>
                <a:satOff val="0"/>
                <a:lumOff val="0"/>
                <a:alphaOff val="0"/>
              </a:prstClr>
            </a:solidFill>
            <a:latin typeface="Calibri"/>
            <a:ea typeface="+mn-ea"/>
            <a:cs typeface="+mn-cs"/>
          </a:endParaRPr>
        </a:p>
      </dgm:t>
    </dgm:pt>
    <dgm:pt modelId="{8D321390-714E-4194-A535-FEFE72D6B2DD}" type="parTrans" cxnId="{9AABAF35-A467-4125-AA14-5AC58276D9FE}">
      <dgm:prSet/>
      <dgm:spPr/>
      <dgm:t>
        <a:bodyPr/>
        <a:lstStyle/>
        <a:p>
          <a:endParaRPr lang="el-GR" sz="1400"/>
        </a:p>
      </dgm:t>
    </dgm:pt>
    <dgm:pt modelId="{8A779A54-CC82-4B90-A7E8-D50DAEE57EBC}" type="sibTrans" cxnId="{9AABAF35-A467-4125-AA14-5AC58276D9FE}">
      <dgm:prSet/>
      <dgm:spPr/>
      <dgm:t>
        <a:bodyPr/>
        <a:lstStyle/>
        <a:p>
          <a:endParaRPr lang="el-GR" sz="1400"/>
        </a:p>
      </dgm:t>
    </dgm:pt>
    <dgm:pt modelId="{3874C576-C4D9-42C1-8161-EA6F17CED1AD}">
      <dgm:prSet custT="1"/>
      <dgm:spPr/>
      <dgm:t>
        <a:bodyPr/>
        <a:lstStyle/>
        <a:p>
          <a:endParaRPr lang="el-GR" sz="1500" kern="1200" dirty="0"/>
        </a:p>
      </dgm:t>
    </dgm:pt>
    <dgm:pt modelId="{A45204DD-86B4-4243-A7AE-BA4BD8388546}" type="parTrans" cxnId="{E961417B-8B8C-4CBE-A9DD-91E8E11B2E97}">
      <dgm:prSet/>
      <dgm:spPr/>
      <dgm:t>
        <a:bodyPr/>
        <a:lstStyle/>
        <a:p>
          <a:endParaRPr lang="el-GR"/>
        </a:p>
      </dgm:t>
    </dgm:pt>
    <dgm:pt modelId="{F1DB7345-5621-4F89-9E8D-7C11445D23C9}" type="sibTrans" cxnId="{E961417B-8B8C-4CBE-A9DD-91E8E11B2E97}">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dgm:presLayoutVars>
          <dgm:bulletEnabled val="1"/>
        </dgm:presLayoutVars>
      </dgm:prSet>
      <dgm:spPr/>
    </dgm:pt>
  </dgm:ptLst>
  <dgm:cxnLst>
    <dgm:cxn modelId="{50C3F91F-AB38-4A4B-919D-64A9B55CD278}" type="presOf" srcId="{73965002-D076-486B-BAB5-BA9796DCBE65}" destId="{CEE7188E-8AB9-4D47-965F-A78C3473E79E}" srcOrd="0" destOrd="2" presId="urn:microsoft.com/office/officeart/2005/8/layout/vList5"/>
    <dgm:cxn modelId="{DC60BC26-1EBE-426F-82F3-A2954D4F4D06}" type="presOf" srcId="{74FF11C1-297A-42B7-8C82-194CEC4B4430}" destId="{CEE7188E-8AB9-4D47-965F-A78C3473E79E}" srcOrd="0" destOrd="6" presId="urn:microsoft.com/office/officeart/2005/8/layout/vList5"/>
    <dgm:cxn modelId="{9AABAF35-A467-4125-AA14-5AC58276D9FE}" srcId="{141433D3-6438-4574-8F32-114AD67B0855}" destId="{CDEEEE95-5E40-45D4-A438-D98720EDDCDC}" srcOrd="8" destOrd="0" parTransId="{8D321390-714E-4194-A535-FEFE72D6B2DD}" sibTransId="{8A779A54-CC82-4B90-A7E8-D50DAEE57EBC}"/>
    <dgm:cxn modelId="{F1D7B839-C4CE-4F5A-A9C9-1C3973A35290}" srcId="{141433D3-6438-4574-8F32-114AD67B0855}" destId="{EC61ABE8-FCF6-49CC-A747-234B52116494}" srcOrd="5" destOrd="0" parTransId="{75C20EFD-4C48-4A99-9280-F6693FB62FC3}" sibTransId="{E36E9FC8-EFC7-4342-BBF9-DD50AC63FC73}"/>
    <dgm:cxn modelId="{B412305B-8062-43E4-BF3F-DBAA488AB9A3}" srcId="{141433D3-6438-4574-8F32-114AD67B0855}" destId="{6C76D81F-A40B-4B24-B36E-5F65DF404515}" srcOrd="9" destOrd="0" parTransId="{E889523E-6C04-4AC6-9EC1-10C6098F149B}" sibTransId="{7AB8E472-57DB-497B-A5BA-E0F212DE1D89}"/>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11" presId="urn:microsoft.com/office/officeart/2005/8/layout/vList5"/>
    <dgm:cxn modelId="{246B8472-CD3B-4661-A706-072EBF283B19}" type="presOf" srcId="{23E8D088-D151-4472-8A97-916A14FCDE9C}" destId="{CEE7188E-8AB9-4D47-965F-A78C3473E79E}" srcOrd="0" destOrd="4" presId="urn:microsoft.com/office/officeart/2005/8/layout/vList5"/>
    <dgm:cxn modelId="{E961417B-8B8C-4CBE-A9DD-91E8E11B2E97}" srcId="{141433D3-6438-4574-8F32-114AD67B0855}" destId="{3874C576-C4D9-42C1-8161-EA6F17CED1AD}" srcOrd="1" destOrd="0" parTransId="{A45204DD-86B4-4243-A7AE-BA4BD8388546}" sibTransId="{F1DB7345-5621-4F89-9E8D-7C11445D23C9}"/>
    <dgm:cxn modelId="{7A805495-1DFA-4FA3-83A6-0FEDCF155C5B}" type="presOf" srcId="{141433D3-6438-4574-8F32-114AD67B0855}" destId="{3ADDCA79-6A93-497A-A941-E3DAFB2756D2}" srcOrd="0" destOrd="0" presId="urn:microsoft.com/office/officeart/2005/8/layout/vList5"/>
    <dgm:cxn modelId="{F1B75595-1A08-4729-ADB1-CD9AA9E84B31}" srcId="{141433D3-6438-4574-8F32-114AD67B0855}" destId="{5545547A-0511-4C03-BBE0-C5DDDE7C5270}" srcOrd="3" destOrd="0" parTransId="{6F27DBE4-4B55-416C-8D5F-E7F02153B641}" sibTransId="{6587DAD5-1DC5-4697-94B2-680938148B0E}"/>
    <dgm:cxn modelId="{30D11D97-3E27-4501-BEBB-4B2565743E36}" type="presOf" srcId="{6C76D81F-A40B-4B24-B36E-5F65DF404515}" destId="{CEE7188E-8AB9-4D47-965F-A78C3473E79E}" srcOrd="0" destOrd="9" presId="urn:microsoft.com/office/officeart/2005/8/layout/vList5"/>
    <dgm:cxn modelId="{911BCD9C-1A9A-4DFE-84AA-B811302EF441}" type="presOf" srcId="{5545547A-0511-4C03-BBE0-C5DDDE7C5270}" destId="{CEE7188E-8AB9-4D47-965F-A78C3473E79E}" srcOrd="0" destOrd="3" presId="urn:microsoft.com/office/officeart/2005/8/layout/vList5"/>
    <dgm:cxn modelId="{D568EFA1-3E0D-4062-82F8-63E8814517A1}" srcId="{141433D3-6438-4574-8F32-114AD67B0855}" destId="{23E8D088-D151-4472-8A97-916A14FCDE9C}" srcOrd="4" destOrd="0" parTransId="{12589C3D-4AFE-40CB-8C27-88A252749DCC}" sibTransId="{076677ED-1C50-4CA9-838C-36C475892C2B}"/>
    <dgm:cxn modelId="{941D66A3-B477-4AF8-B2B2-C76820FFEF00}" srcId="{141433D3-6438-4574-8F32-114AD67B0855}" destId="{517CBF5F-9EFC-49C9-8846-A5E744C36CDB}" srcOrd="7" destOrd="0" parTransId="{6F0867AC-1191-44EB-9E2E-F6E9AF05EAD5}" sibTransId="{EAA2D5B5-F134-448E-9F60-DDE704EB2C6F}"/>
    <dgm:cxn modelId="{E82CCABF-DF75-47FB-924F-93005BE4CFCA}" type="presOf" srcId="{3874C576-C4D9-42C1-8161-EA6F17CED1AD}" destId="{CEE7188E-8AB9-4D47-965F-A78C3473E79E}" srcOrd="0" destOrd="1" presId="urn:microsoft.com/office/officeart/2005/8/layout/vList5"/>
    <dgm:cxn modelId="{84843AC6-AEF6-46A0-9B4D-6548E95A73A9}" type="presOf" srcId="{CDEEEE95-5E40-45D4-A438-D98720EDDCDC}" destId="{CEE7188E-8AB9-4D47-965F-A78C3473E79E}" srcOrd="0" destOrd="8" presId="urn:microsoft.com/office/officeart/2005/8/layout/vList5"/>
    <dgm:cxn modelId="{7EA64EC6-BCA6-458E-919F-D437F0573900}" type="presOf" srcId="{EC61ABE8-FCF6-49CC-A747-234B52116494}" destId="{CEE7188E-8AB9-4D47-965F-A78C3473E79E}" srcOrd="0" destOrd="5"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11" destOrd="0" parTransId="{ABC2D0D0-9134-47A9-A31A-DF0F4CBB0992}" sibTransId="{60910E69-EF83-422F-B742-F2573239F35F}"/>
    <dgm:cxn modelId="{D90024E0-44D4-4982-800E-63288D6DC305}" srcId="{141433D3-6438-4574-8F32-114AD67B0855}" destId="{8B04124A-0885-4DDB-AF50-AF7C359A9922}" srcOrd="10" destOrd="0" parTransId="{E688DF70-35F0-4B44-AC34-4A6A7AD81FC6}" sibTransId="{4D97E711-9E86-4FDB-AD0E-7E07D2B323BF}"/>
    <dgm:cxn modelId="{06E31FE2-CB45-46CA-A6AC-C08F26A478E2}" srcId="{141433D3-6438-4574-8F32-114AD67B0855}" destId="{73965002-D076-486B-BAB5-BA9796DCBE65}" srcOrd="2" destOrd="0" parTransId="{32C0A784-49ED-4E3C-8D10-DD1783A9390E}" sibTransId="{6C6AEDE3-6E3B-4388-9694-9DFE7A6DCE46}"/>
    <dgm:cxn modelId="{5F6926E5-7F4E-4853-A060-86B37C37AEBF}" srcId="{141433D3-6438-4574-8F32-114AD67B0855}" destId="{74FF11C1-297A-42B7-8C82-194CEC4B4430}" srcOrd="6" destOrd="0" parTransId="{53CD8E42-79A3-46F8-9CF7-9585890F7954}" sibTransId="{7AC0CE21-4F19-4DF6-B8FA-D822D97AD1FC}"/>
    <dgm:cxn modelId="{3F0272F9-4B0A-4125-84DB-3C58604CD775}" type="presOf" srcId="{517CBF5F-9EFC-49C9-8846-A5E744C36CDB}" destId="{CEE7188E-8AB9-4D47-965F-A78C3473E79E}" srcOrd="0" destOrd="7" presId="urn:microsoft.com/office/officeart/2005/8/layout/vList5"/>
    <dgm:cxn modelId="{849B38FD-7863-44BA-B9DF-6AE04C0E09DF}" type="presOf" srcId="{8B04124A-0885-4DDB-AF50-AF7C359A9922}" destId="{CEE7188E-8AB9-4D47-965F-A78C3473E79E}" srcOrd="0" destOrd="10"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2.Μεταποίηση προϊόντων αλιείας και υδατοκαλλιέργειας (άρθρο 69, Καν. (ΕΕ) 508/2014).</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EF8E81-700D-4C03-BD50-2B27C0469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3D1E853-F93A-4E9A-8EDD-C0F166B77F65}">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dirty="0">
            <a:solidFill>
              <a:srgbClr val="FFC000"/>
            </a:solidFill>
          </a:endParaRPr>
        </a:p>
        <a:p>
          <a:pPr marL="0" lvl="0" defTabSz="800100">
            <a:lnSpc>
              <a:spcPct val="90000"/>
            </a:lnSpc>
            <a:spcBef>
              <a:spcPct val="0"/>
            </a:spcBef>
            <a:spcAft>
              <a:spcPct val="35000"/>
            </a:spcAft>
            <a:buNone/>
          </a:pPr>
          <a:endParaRPr lang="el-GR" sz="1400" dirty="0"/>
        </a:p>
      </dgm:t>
    </dgm:pt>
    <dgm:pt modelId="{8A813568-1740-434F-97C8-EBE990959854}" type="sibTrans" cxnId="{36FC92A2-A73D-437B-AD4A-384212BC65BF}">
      <dgm:prSet/>
      <dgm:spPr/>
      <dgm:t>
        <a:bodyPr/>
        <a:lstStyle/>
        <a:p>
          <a:endParaRPr lang="el-GR"/>
        </a:p>
      </dgm:t>
    </dgm:pt>
    <dgm:pt modelId="{05684FA1-013C-4027-BDF3-1DC4A1A54BA7}" type="parTrans" cxnId="{36FC92A2-A73D-437B-AD4A-384212BC65BF}">
      <dgm:prSet/>
      <dgm:spPr/>
      <dgm:t>
        <a:bodyPr/>
        <a:lstStyle/>
        <a:p>
          <a:endParaRPr lang="el-GR"/>
        </a:p>
      </dgm:t>
    </dgm:pt>
    <dgm:pt modelId="{2FF5BDF5-2CA6-4200-A953-F6625C0D8D20}">
      <dgm:prSet custT="1"/>
      <dgm:spPr/>
      <dgm:t>
        <a:bodyPr/>
        <a:lstStyle/>
        <a:p>
          <a:r>
            <a:rPr lang="el-GR" sz="1800" b="1" kern="1200" dirty="0">
              <a:solidFill>
                <a:srgbClr val="FFC000"/>
              </a:solidFill>
              <a:effectLst/>
              <a:latin typeface="Calibri" panose="020F0502020204030204" pitchFamily="34" charset="0"/>
              <a:ea typeface="Calibri" panose="020F0502020204030204" pitchFamily="34" charset="0"/>
              <a:cs typeface="+mn-cs"/>
            </a:rPr>
            <a:t>Δεν είναι επιλέξιμες προς χρηματοδότηση οι πράξεις που αφορούν την μεταποίηση γενετικά τροποποιημένων προϊόντων υδατοκαλλιέργειας</a:t>
          </a:r>
        </a:p>
      </dgm:t>
    </dgm:pt>
    <dgm:pt modelId="{A66B1FF9-CE40-4A60-A935-0F905E4DF8BD}" type="parTrans" cxnId="{DA0D3A67-D9EB-4246-8E99-A6CF0FCB8351}">
      <dgm:prSet/>
      <dgm:spPr/>
      <dgm:t>
        <a:bodyPr/>
        <a:lstStyle/>
        <a:p>
          <a:endParaRPr lang="el-GR"/>
        </a:p>
      </dgm:t>
    </dgm:pt>
    <dgm:pt modelId="{60E75936-7D23-430A-8DBE-37224459CA81}" type="sibTrans" cxnId="{DA0D3A67-D9EB-4246-8E99-A6CF0FCB8351}">
      <dgm:prSet/>
      <dgm:spPr/>
      <dgm:t>
        <a:bodyPr/>
        <a:lstStyle/>
        <a:p>
          <a:endParaRPr lang="el-GR"/>
        </a:p>
      </dgm:t>
    </dgm:pt>
    <dgm:pt modelId="{1DC77D49-6968-4226-AA73-E6E2005C3832}" type="pres">
      <dgm:prSet presAssocID="{AAEF8E81-700D-4C03-BD50-2B27C0469D7D}" presName="linear" presStyleCnt="0">
        <dgm:presLayoutVars>
          <dgm:dir/>
          <dgm:animLvl val="lvl"/>
          <dgm:resizeHandles val="exact"/>
        </dgm:presLayoutVars>
      </dgm:prSet>
      <dgm:spPr/>
    </dgm:pt>
    <dgm:pt modelId="{B3DD3BCE-0164-4B46-A99B-69CC8A37719C}" type="pres">
      <dgm:prSet presAssocID="{83D1E853-F93A-4E9A-8EDD-C0F166B77F65}" presName="parentLin" presStyleCnt="0"/>
      <dgm:spPr/>
    </dgm:pt>
    <dgm:pt modelId="{F534CE48-710B-40EF-B613-1E3DE158C03C}" type="pres">
      <dgm:prSet presAssocID="{83D1E853-F93A-4E9A-8EDD-C0F166B77F65}" presName="parentLeftMargin" presStyleLbl="node1" presStyleIdx="0" presStyleCnt="2"/>
      <dgm:spPr/>
    </dgm:pt>
    <dgm:pt modelId="{7CAA2970-BB8C-4666-A6ED-553FCF159BE6}" type="pres">
      <dgm:prSet presAssocID="{83D1E853-F93A-4E9A-8EDD-C0F166B77F65}" presName="parentText" presStyleLbl="node1" presStyleIdx="0" presStyleCnt="2" custLinFactNeighborX="2144" custLinFactNeighborY="-1921">
        <dgm:presLayoutVars>
          <dgm:chMax val="0"/>
          <dgm:bulletEnabled val="1"/>
        </dgm:presLayoutVars>
      </dgm:prSet>
      <dgm:spPr/>
    </dgm:pt>
    <dgm:pt modelId="{19CD7F66-562E-408D-89CE-52F0C4EEB38D}" type="pres">
      <dgm:prSet presAssocID="{83D1E853-F93A-4E9A-8EDD-C0F166B77F65}" presName="negativeSpace" presStyleCnt="0"/>
      <dgm:spPr/>
    </dgm:pt>
    <dgm:pt modelId="{B95A3602-2437-4099-BCAF-96FBCFD95C28}" type="pres">
      <dgm:prSet presAssocID="{83D1E853-F93A-4E9A-8EDD-C0F166B77F65}" presName="childText" presStyleLbl="conFgAcc1" presStyleIdx="0" presStyleCnt="2">
        <dgm:presLayoutVars>
          <dgm:bulletEnabled val="1"/>
        </dgm:presLayoutVars>
      </dgm:prSet>
      <dgm:spPr/>
    </dgm:pt>
    <dgm:pt modelId="{4BA8774E-0235-41A2-AE51-AD755BCAE88D}" type="pres">
      <dgm:prSet presAssocID="{8A813568-1740-434F-97C8-EBE990959854}" presName="spaceBetweenRectangles" presStyleCnt="0"/>
      <dgm:spPr/>
    </dgm:pt>
    <dgm:pt modelId="{80EE20D4-445C-47FA-8C3D-6760CE8BDA32}" type="pres">
      <dgm:prSet presAssocID="{2FF5BDF5-2CA6-4200-A953-F6625C0D8D20}" presName="parentLin" presStyleCnt="0"/>
      <dgm:spPr/>
    </dgm:pt>
    <dgm:pt modelId="{F8B465F0-9056-4542-8760-B48808ECE697}" type="pres">
      <dgm:prSet presAssocID="{2FF5BDF5-2CA6-4200-A953-F6625C0D8D20}" presName="parentLeftMargin" presStyleLbl="node1" presStyleIdx="0" presStyleCnt="2"/>
      <dgm:spPr/>
    </dgm:pt>
    <dgm:pt modelId="{450D6332-6F65-4B69-919F-E1D808EB83F9}" type="pres">
      <dgm:prSet presAssocID="{2FF5BDF5-2CA6-4200-A953-F6625C0D8D20}" presName="parentText" presStyleLbl="node1" presStyleIdx="1" presStyleCnt="2">
        <dgm:presLayoutVars>
          <dgm:chMax val="0"/>
          <dgm:bulletEnabled val="1"/>
        </dgm:presLayoutVars>
      </dgm:prSet>
      <dgm:spPr/>
    </dgm:pt>
    <dgm:pt modelId="{893BF5EE-09B0-42B6-9069-DACB343466A2}" type="pres">
      <dgm:prSet presAssocID="{2FF5BDF5-2CA6-4200-A953-F6625C0D8D20}" presName="negativeSpace" presStyleCnt="0"/>
      <dgm:spPr/>
    </dgm:pt>
    <dgm:pt modelId="{DCC25C38-2010-4956-AE07-BF5FFCBF2679}" type="pres">
      <dgm:prSet presAssocID="{2FF5BDF5-2CA6-4200-A953-F6625C0D8D20}" presName="childText" presStyleLbl="conFgAcc1" presStyleIdx="1" presStyleCnt="2">
        <dgm:presLayoutVars>
          <dgm:bulletEnabled val="1"/>
        </dgm:presLayoutVars>
      </dgm:prSet>
      <dgm:spPr/>
    </dgm:pt>
  </dgm:ptLst>
  <dgm:cxnLst>
    <dgm:cxn modelId="{BA25AB0C-0B1A-422B-852D-492ADC56BA75}" type="presOf" srcId="{2FF5BDF5-2CA6-4200-A953-F6625C0D8D20}" destId="{450D6332-6F65-4B69-919F-E1D808EB83F9}" srcOrd="1" destOrd="0" presId="urn:microsoft.com/office/officeart/2005/8/layout/list1"/>
    <dgm:cxn modelId="{6B261B15-0EDA-48E2-8B13-6045D47E1053}" type="presOf" srcId="{2FF5BDF5-2CA6-4200-A953-F6625C0D8D20}" destId="{F8B465F0-9056-4542-8760-B48808ECE697}" srcOrd="0" destOrd="0" presId="urn:microsoft.com/office/officeart/2005/8/layout/list1"/>
    <dgm:cxn modelId="{DA0D3A67-D9EB-4246-8E99-A6CF0FCB8351}" srcId="{AAEF8E81-700D-4C03-BD50-2B27C0469D7D}" destId="{2FF5BDF5-2CA6-4200-A953-F6625C0D8D20}" srcOrd="1" destOrd="0" parTransId="{A66B1FF9-CE40-4A60-A935-0F905E4DF8BD}" sibTransId="{60E75936-7D23-430A-8DBE-37224459CA81}"/>
    <dgm:cxn modelId="{2DFC3888-1479-4304-A9A1-635D7DCC1CA9}" type="presOf" srcId="{AAEF8E81-700D-4C03-BD50-2B27C0469D7D}" destId="{1DC77D49-6968-4226-AA73-E6E2005C3832}" srcOrd="0" destOrd="0" presId="urn:microsoft.com/office/officeart/2005/8/layout/list1"/>
    <dgm:cxn modelId="{36FC92A2-A73D-437B-AD4A-384212BC65BF}" srcId="{AAEF8E81-700D-4C03-BD50-2B27C0469D7D}" destId="{83D1E853-F93A-4E9A-8EDD-C0F166B77F65}" srcOrd="0" destOrd="0" parTransId="{05684FA1-013C-4027-BDF3-1DC4A1A54BA7}" sibTransId="{8A813568-1740-434F-97C8-EBE990959854}"/>
    <dgm:cxn modelId="{6314A8A4-5945-4BA2-A713-12CCF17F8C4F}" type="presOf" srcId="{83D1E853-F93A-4E9A-8EDD-C0F166B77F65}" destId="{7CAA2970-BB8C-4666-A6ED-553FCF159BE6}" srcOrd="1" destOrd="0" presId="urn:microsoft.com/office/officeart/2005/8/layout/list1"/>
    <dgm:cxn modelId="{8D3B4CAF-3BAE-424D-AEB2-54A128C757D7}" type="presOf" srcId="{83D1E853-F93A-4E9A-8EDD-C0F166B77F65}" destId="{F534CE48-710B-40EF-B613-1E3DE158C03C}" srcOrd="0" destOrd="0" presId="urn:microsoft.com/office/officeart/2005/8/layout/list1"/>
    <dgm:cxn modelId="{78DF4A51-9A14-40AF-9F62-D3DF2B5ECFB8}" type="presParOf" srcId="{1DC77D49-6968-4226-AA73-E6E2005C3832}" destId="{B3DD3BCE-0164-4B46-A99B-69CC8A37719C}" srcOrd="0" destOrd="0" presId="urn:microsoft.com/office/officeart/2005/8/layout/list1"/>
    <dgm:cxn modelId="{0EFBCBC0-EA80-43DF-B8B3-816B8EC261F0}" type="presParOf" srcId="{B3DD3BCE-0164-4B46-A99B-69CC8A37719C}" destId="{F534CE48-710B-40EF-B613-1E3DE158C03C}" srcOrd="0" destOrd="0" presId="urn:microsoft.com/office/officeart/2005/8/layout/list1"/>
    <dgm:cxn modelId="{19CD21A4-1CAF-4C54-926D-B1B7DD85F3CD}" type="presParOf" srcId="{B3DD3BCE-0164-4B46-A99B-69CC8A37719C}" destId="{7CAA2970-BB8C-4666-A6ED-553FCF159BE6}" srcOrd="1" destOrd="0" presId="urn:microsoft.com/office/officeart/2005/8/layout/list1"/>
    <dgm:cxn modelId="{3C97F098-82CC-48FE-9F3F-008F3AD3D1F5}" type="presParOf" srcId="{1DC77D49-6968-4226-AA73-E6E2005C3832}" destId="{19CD7F66-562E-408D-89CE-52F0C4EEB38D}" srcOrd="1" destOrd="0" presId="urn:microsoft.com/office/officeart/2005/8/layout/list1"/>
    <dgm:cxn modelId="{ED3BB6A3-D9A2-458B-B907-94F19AFF57B4}" type="presParOf" srcId="{1DC77D49-6968-4226-AA73-E6E2005C3832}" destId="{B95A3602-2437-4099-BCAF-96FBCFD95C28}" srcOrd="2" destOrd="0" presId="urn:microsoft.com/office/officeart/2005/8/layout/list1"/>
    <dgm:cxn modelId="{49CEB6A1-BB61-484D-8CBA-CDE09143EA88}" type="presParOf" srcId="{1DC77D49-6968-4226-AA73-E6E2005C3832}" destId="{4BA8774E-0235-41A2-AE51-AD755BCAE88D}" srcOrd="3" destOrd="0" presId="urn:microsoft.com/office/officeart/2005/8/layout/list1"/>
    <dgm:cxn modelId="{B5734752-EC22-47AC-A5EF-B428FD85373E}" type="presParOf" srcId="{1DC77D49-6968-4226-AA73-E6E2005C3832}" destId="{80EE20D4-445C-47FA-8C3D-6760CE8BDA32}" srcOrd="4" destOrd="0" presId="urn:microsoft.com/office/officeart/2005/8/layout/list1"/>
    <dgm:cxn modelId="{382DA64F-2A02-4B20-B24C-C724FE4EF989}" type="presParOf" srcId="{80EE20D4-445C-47FA-8C3D-6760CE8BDA32}" destId="{F8B465F0-9056-4542-8760-B48808ECE697}" srcOrd="0" destOrd="0" presId="urn:microsoft.com/office/officeart/2005/8/layout/list1"/>
    <dgm:cxn modelId="{E3519CD8-997A-4D9A-BA2F-C18DEE55F2A0}" type="presParOf" srcId="{80EE20D4-445C-47FA-8C3D-6760CE8BDA32}" destId="{450D6332-6F65-4B69-919F-E1D808EB83F9}" srcOrd="1" destOrd="0" presId="urn:microsoft.com/office/officeart/2005/8/layout/list1"/>
    <dgm:cxn modelId="{04BC58BC-DFEF-4D39-97E6-95998D266916}" type="presParOf" srcId="{1DC77D49-6968-4226-AA73-E6E2005C3832}" destId="{893BF5EE-09B0-42B6-9069-DACB343466A2}" srcOrd="5" destOrd="0" presId="urn:microsoft.com/office/officeart/2005/8/layout/list1"/>
    <dgm:cxn modelId="{35B96361-F178-4B98-A651-ABAE313496DC}" type="presParOf" srcId="{1DC77D49-6968-4226-AA73-E6E2005C3832}" destId="{DCC25C38-2010-4956-AE07-BF5FFCBF2679}" srcOrd="6" destOrd="0" presId="urn:microsoft.com/office/officeart/2005/8/layout/list1"/>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3.</a:t>
          </a:r>
          <a:r>
            <a:rPr lang="el-GR" sz="2000" dirty="0"/>
            <a:t> </a:t>
          </a:r>
          <a:r>
            <a:rPr lang="el-GR" sz="2400" dirty="0"/>
            <a:t>Παραγωγικές επενδύσεις στην υδατοκαλλιέργεια </a:t>
          </a:r>
          <a:r>
            <a:rPr lang="el-GR" sz="2400" b="1" i="1" dirty="0"/>
            <a:t>(ΆΡΘΡΟ 48 ΚΑΝ. Ε.Ε. 508/2014)</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πράξεις προς χρηματοδότηση</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endParaRPr lang="el-GR" sz="12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2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73965002-D076-486B-BAB5-BA9796DCBE65}">
      <dgm:prSet custT="1"/>
      <dgm:spPr/>
      <dgm:t>
        <a:bodyPr/>
        <a:lstStyle/>
        <a:p>
          <a:r>
            <a:rPr lang="el-GR" sz="1400" kern="1200" dirty="0"/>
            <a:t>Παραγωγικές επενδύσεις,  στην υδατοκαλλιέργεια.</a:t>
          </a:r>
        </a:p>
      </dgm:t>
    </dgm:pt>
    <dgm:pt modelId="{32C0A784-49ED-4E3C-8D10-DD1783A9390E}" type="parTrans" cxnId="{06E31FE2-CB45-46CA-A6AC-C08F26A478E2}">
      <dgm:prSet/>
      <dgm:spPr/>
      <dgm:t>
        <a:bodyPr/>
        <a:lstStyle/>
        <a:p>
          <a:endParaRPr lang="el-GR" sz="1400"/>
        </a:p>
      </dgm:t>
    </dgm:pt>
    <dgm:pt modelId="{6C6AEDE3-6E3B-4388-9694-9DFE7A6DCE46}" type="sibTrans" cxnId="{06E31FE2-CB45-46CA-A6AC-C08F26A478E2}">
      <dgm:prSet/>
      <dgm:spPr/>
      <dgm:t>
        <a:bodyPr/>
        <a:lstStyle/>
        <a:p>
          <a:endParaRPr lang="el-GR" sz="1400"/>
        </a:p>
      </dgm:t>
    </dgm:pt>
    <dgm:pt modelId="{6C76D81F-A40B-4B24-B36E-5F65DF404515}">
      <dgm:prSet custT="1"/>
      <dgm:spPr/>
      <dgm:t>
        <a:bodyPr/>
        <a:lstStyle/>
        <a:p>
          <a:endParaRPr lang="el-GR" sz="12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8B04124A-0885-4DDB-AF50-AF7C359A9922}">
      <dgm:prSet custT="1"/>
      <dgm:spPr/>
      <dgm:t>
        <a:bodyPr/>
        <a:lstStyle/>
        <a:p>
          <a:endParaRPr lang="el-GR" sz="1200" kern="1200" dirty="0"/>
        </a:p>
      </dgm:t>
    </dgm:pt>
    <dgm:pt modelId="{E688DF70-35F0-4B44-AC34-4A6A7AD81FC6}" type="parTrans" cxnId="{D90024E0-44D4-4982-800E-63288D6DC305}">
      <dgm:prSet/>
      <dgm:spPr/>
      <dgm:t>
        <a:bodyPr/>
        <a:lstStyle/>
        <a:p>
          <a:endParaRPr lang="el-GR" sz="1400"/>
        </a:p>
      </dgm:t>
    </dgm:pt>
    <dgm:pt modelId="{4D97E711-9E86-4FDB-AD0E-7E07D2B323BF}" type="sibTrans" cxnId="{D90024E0-44D4-4982-800E-63288D6DC305}">
      <dgm:prSet/>
      <dgm:spPr/>
      <dgm:t>
        <a:bodyPr/>
        <a:lstStyle/>
        <a:p>
          <a:endParaRPr lang="el-GR" sz="1400"/>
        </a:p>
      </dgm:t>
    </dgm:pt>
    <dgm:pt modelId="{3874C576-C4D9-42C1-8161-EA6F17CED1AD}">
      <dgm:prSet custT="1"/>
      <dgm:spPr/>
      <dgm:t>
        <a:bodyPr/>
        <a:lstStyle/>
        <a:p>
          <a:endParaRPr lang="el-GR" sz="1200" kern="1200" dirty="0"/>
        </a:p>
      </dgm:t>
    </dgm:pt>
    <dgm:pt modelId="{A45204DD-86B4-4243-A7AE-BA4BD8388546}" type="parTrans" cxnId="{E961417B-8B8C-4CBE-A9DD-91E8E11B2E97}">
      <dgm:prSet/>
      <dgm:spPr/>
      <dgm:t>
        <a:bodyPr/>
        <a:lstStyle/>
        <a:p>
          <a:endParaRPr lang="el-GR"/>
        </a:p>
      </dgm:t>
    </dgm:pt>
    <dgm:pt modelId="{F1DB7345-5621-4F89-9E8D-7C11445D23C9}" type="sibTrans" cxnId="{E961417B-8B8C-4CBE-A9DD-91E8E11B2E97}">
      <dgm:prSet/>
      <dgm:spPr/>
      <dgm:t>
        <a:bodyPr/>
        <a:lstStyle/>
        <a:p>
          <a:endParaRPr lang="el-GR"/>
        </a:p>
      </dgm:t>
    </dgm:pt>
    <dgm:pt modelId="{CB62FA64-AA5A-4FAC-B949-4596ED066A1C}">
      <dgm:prSet custT="1"/>
      <dgm:spPr/>
      <dgm:t>
        <a:bodyPr/>
        <a:lstStyle/>
        <a:p>
          <a:pPr>
            <a:buFont typeface="Arial" panose="020B0604020202020204" pitchFamily="34" charset="0"/>
            <a:buChar char="•"/>
          </a:pPr>
          <a:r>
            <a:rPr lang="el-GR" sz="1400" dirty="0"/>
            <a:t>Διαφοροποίηση των προϊόντων υδατοκαλλιέργειας και των εκτρεφόμενων ειδών.</a:t>
          </a:r>
        </a:p>
      </dgm:t>
    </dgm:pt>
    <dgm:pt modelId="{68DBDF9C-776B-4093-973D-5DA166BBBB97}" type="parTrans" cxnId="{C5D4F392-B6F7-406E-8CF4-7DF228C004A8}">
      <dgm:prSet/>
      <dgm:spPr/>
      <dgm:t>
        <a:bodyPr/>
        <a:lstStyle/>
        <a:p>
          <a:endParaRPr lang="el-GR"/>
        </a:p>
      </dgm:t>
    </dgm:pt>
    <dgm:pt modelId="{9F75CEC4-BEF6-4C59-9DEA-8D1C225410C9}" type="sibTrans" cxnId="{C5D4F392-B6F7-406E-8CF4-7DF228C004A8}">
      <dgm:prSet/>
      <dgm:spPr/>
      <dgm:t>
        <a:bodyPr/>
        <a:lstStyle/>
        <a:p>
          <a:endParaRPr lang="el-GR"/>
        </a:p>
      </dgm:t>
    </dgm:pt>
    <dgm:pt modelId="{BF730FA9-3EF1-4EF2-818D-34380CED2D79}">
      <dgm:prSet custT="1"/>
      <dgm:spPr/>
      <dgm:t>
        <a:bodyPr/>
        <a:lstStyle/>
        <a:p>
          <a:pPr>
            <a:buFont typeface="Arial" panose="020B0604020202020204" pitchFamily="34" charset="0"/>
            <a:buChar char="•"/>
          </a:pPr>
          <a:r>
            <a:rPr lang="el-GR" sz="1400" dirty="0"/>
            <a:t>Εκσυγχρονισμός των μονάδων υδατοκαλλιέργειας, συμπεριλαμβανομένης της βελτίωσης των συνθηκών εργασίας και ασφάλειας των εργαζομένων στον τομέα της υδατοκαλλιέργειας.</a:t>
          </a:r>
        </a:p>
      </dgm:t>
    </dgm:pt>
    <dgm:pt modelId="{1727A482-A08E-4DC4-A2A4-65DC4A1896FF}" type="parTrans" cxnId="{4DFD3731-FF4C-4442-ACE5-FCF4C4D88D24}">
      <dgm:prSet/>
      <dgm:spPr/>
      <dgm:t>
        <a:bodyPr/>
        <a:lstStyle/>
        <a:p>
          <a:endParaRPr lang="el-GR"/>
        </a:p>
      </dgm:t>
    </dgm:pt>
    <dgm:pt modelId="{9830989A-295C-481C-84D3-1D2F82EC3DB7}" type="sibTrans" cxnId="{4DFD3731-FF4C-4442-ACE5-FCF4C4D88D24}">
      <dgm:prSet/>
      <dgm:spPr/>
      <dgm:t>
        <a:bodyPr/>
        <a:lstStyle/>
        <a:p>
          <a:endParaRPr lang="el-GR"/>
        </a:p>
      </dgm:t>
    </dgm:pt>
    <dgm:pt modelId="{D5A160E6-88D4-42B0-9618-7F1B16B7F1CE}">
      <dgm:prSet custT="1"/>
      <dgm:spPr/>
      <dgm:t>
        <a:bodyPr/>
        <a:lstStyle/>
        <a:p>
          <a:pPr>
            <a:buFont typeface="Arial" panose="020B0604020202020204" pitchFamily="34" charset="0"/>
            <a:buChar char="•"/>
          </a:pPr>
          <a:r>
            <a:rPr lang="el-GR" sz="1400" dirty="0"/>
            <a:t>Βελτίωση και στον εκσυγχρονισμό σχετικά με την υγεία και καλή διαβίωση των ζώων, συμπεριλαμβανομένης της αγοράς εξοπλισμού για την προστασία των εκτροφείων από τους θηρευτές.</a:t>
          </a:r>
        </a:p>
      </dgm:t>
    </dgm:pt>
    <dgm:pt modelId="{D002EE33-1F6E-4229-8A81-7B8554818889}" type="parTrans" cxnId="{2ADF797F-6124-4383-A0CF-93CD45AA0F66}">
      <dgm:prSet/>
      <dgm:spPr/>
      <dgm:t>
        <a:bodyPr/>
        <a:lstStyle/>
        <a:p>
          <a:endParaRPr lang="el-GR"/>
        </a:p>
      </dgm:t>
    </dgm:pt>
    <dgm:pt modelId="{27518B6E-82FA-4A91-9F37-96DFE3B0653B}" type="sibTrans" cxnId="{2ADF797F-6124-4383-A0CF-93CD45AA0F66}">
      <dgm:prSet/>
      <dgm:spPr/>
      <dgm:t>
        <a:bodyPr/>
        <a:lstStyle/>
        <a:p>
          <a:endParaRPr lang="el-GR"/>
        </a:p>
      </dgm:t>
    </dgm:pt>
    <dgm:pt modelId="{A952FCB9-8F47-4E36-A76D-7E9EE8B2846A}">
      <dgm:prSet custT="1"/>
      <dgm:spPr/>
      <dgm:t>
        <a:bodyPr/>
        <a:lstStyle/>
        <a:p>
          <a:pPr>
            <a:buFont typeface="Arial" panose="020B0604020202020204" pitchFamily="34" charset="0"/>
            <a:buChar char="•"/>
          </a:pPr>
          <a:r>
            <a:rPr lang="el-GR" sz="1400" dirty="0"/>
            <a:t>Επενδύσεις για τη βελτίωση της ποιότητας ή την πρόσθεση αξίας στα προϊόντα υδατοκαλλιέργειας.</a:t>
          </a:r>
        </a:p>
      </dgm:t>
    </dgm:pt>
    <dgm:pt modelId="{512FDD3D-74C7-4049-A3DF-B9EE5D18C796}" type="parTrans" cxnId="{6B745EE9-205A-4F47-B27A-2E1D0FB8F55E}">
      <dgm:prSet/>
      <dgm:spPr/>
      <dgm:t>
        <a:bodyPr/>
        <a:lstStyle/>
        <a:p>
          <a:endParaRPr lang="el-GR"/>
        </a:p>
      </dgm:t>
    </dgm:pt>
    <dgm:pt modelId="{A7BA2EA5-489F-4B14-93BF-FC9C01F4FF1E}" type="sibTrans" cxnId="{6B745EE9-205A-4F47-B27A-2E1D0FB8F55E}">
      <dgm:prSet/>
      <dgm:spPr/>
      <dgm:t>
        <a:bodyPr/>
        <a:lstStyle/>
        <a:p>
          <a:endParaRPr lang="el-GR"/>
        </a:p>
      </dgm:t>
    </dgm:pt>
    <dgm:pt modelId="{E724E61A-B327-4BC3-8B43-CB88E7CA2547}">
      <dgm:prSet custT="1"/>
      <dgm:spPr/>
      <dgm:t>
        <a:bodyPr/>
        <a:lstStyle/>
        <a:p>
          <a:pPr>
            <a:buFont typeface="Arial" panose="020B0604020202020204" pitchFamily="34" charset="0"/>
            <a:buChar char="•"/>
          </a:pPr>
          <a:r>
            <a:rPr lang="el-GR" sz="1400" dirty="0"/>
            <a:t>Διαφοροποίηση του εισοδήματος των επιχειρήσεων υδατοκαλλιέργειας μέσω της ανάπτυξης συμπληρωματικών δραστηριοτήτων</a:t>
          </a:r>
        </a:p>
      </dgm:t>
    </dgm:pt>
    <dgm:pt modelId="{4B3D9413-B245-4BBF-8F7B-5641C301475D}" type="parTrans" cxnId="{9CA15B62-0FE3-43DA-AF8E-4C4E7CE51516}">
      <dgm:prSet/>
      <dgm:spPr/>
      <dgm:t>
        <a:bodyPr/>
        <a:lstStyle/>
        <a:p>
          <a:endParaRPr lang="el-GR"/>
        </a:p>
      </dgm:t>
    </dgm:pt>
    <dgm:pt modelId="{D0C9ADC0-58E3-4A0B-A393-25EC2C54C455}" type="sibTrans" cxnId="{9CA15B62-0FE3-43DA-AF8E-4C4E7CE51516}">
      <dgm:prSet/>
      <dgm:spPr/>
      <dgm:t>
        <a:bodyPr/>
        <a:lstStyle/>
        <a:p>
          <a:endParaRPr lang="el-GR"/>
        </a:p>
      </dgm:t>
    </dgm:pt>
    <dgm:pt modelId="{0B185584-18A1-4F1E-AA56-4EAF7E09A3D9}">
      <dgm:prSet custT="1"/>
      <dgm:spPr/>
      <dgm:t>
        <a:bodyPr/>
        <a:lstStyle/>
        <a:p>
          <a:pPr>
            <a:buFont typeface="Arial" panose="020B0604020202020204" pitchFamily="34" charset="0"/>
            <a:buChar char="•"/>
          </a:pPr>
          <a:r>
            <a:rPr lang="el-GR" sz="1400" dirty="0"/>
            <a:t>Επενδύσεις για την αύξηση της ενεργειακής απόδοσης .</a:t>
          </a:r>
        </a:p>
      </dgm:t>
    </dgm:pt>
    <dgm:pt modelId="{EC4224FC-2DC2-42C7-BA34-B91638419EA5}" type="parTrans" cxnId="{FC24D1C4-1CEF-4F06-8CF1-5CF6BA72F2CC}">
      <dgm:prSet/>
      <dgm:spPr/>
      <dgm:t>
        <a:bodyPr/>
        <a:lstStyle/>
        <a:p>
          <a:endParaRPr lang="el-GR"/>
        </a:p>
      </dgm:t>
    </dgm:pt>
    <dgm:pt modelId="{6651B215-1DFC-40E4-A9C9-901F5D3A78DB}" type="sibTrans" cxnId="{FC24D1C4-1CEF-4F06-8CF1-5CF6BA72F2CC}">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custLinFactNeighborX="-75" custLinFactNeighborY="-6430">
        <dgm:presLayoutVars>
          <dgm:bulletEnabled val="1"/>
        </dgm:presLayoutVars>
      </dgm:prSet>
      <dgm:spPr/>
    </dgm:pt>
  </dgm:ptLst>
  <dgm:cxnLst>
    <dgm:cxn modelId="{50C3F91F-AB38-4A4B-919D-64A9B55CD278}" type="presOf" srcId="{73965002-D076-486B-BAB5-BA9796DCBE65}" destId="{CEE7188E-8AB9-4D47-965F-A78C3473E79E}" srcOrd="0" destOrd="2" presId="urn:microsoft.com/office/officeart/2005/8/layout/vList5"/>
    <dgm:cxn modelId="{4DFD3731-FF4C-4442-ACE5-FCF4C4D88D24}" srcId="{141433D3-6438-4574-8F32-114AD67B0855}" destId="{BF730FA9-3EF1-4EF2-818D-34380CED2D79}" srcOrd="4" destOrd="0" parTransId="{1727A482-A08E-4DC4-A2A4-65DC4A1896FF}" sibTransId="{9830989A-295C-481C-84D3-1D2F82EC3DB7}"/>
    <dgm:cxn modelId="{2DE4C440-8330-41A4-A143-3C587FDEA2B8}" type="presOf" srcId="{D5A160E6-88D4-42B0-9618-7F1B16B7F1CE}" destId="{CEE7188E-8AB9-4D47-965F-A78C3473E79E}" srcOrd="0" destOrd="5" presId="urn:microsoft.com/office/officeart/2005/8/layout/vList5"/>
    <dgm:cxn modelId="{B412305B-8062-43E4-BF3F-DBAA488AB9A3}" srcId="{141433D3-6438-4574-8F32-114AD67B0855}" destId="{6C76D81F-A40B-4B24-B36E-5F65DF404515}" srcOrd="9" destOrd="0" parTransId="{E889523E-6C04-4AC6-9EC1-10C6098F149B}" sibTransId="{7AB8E472-57DB-497B-A5BA-E0F212DE1D89}"/>
    <dgm:cxn modelId="{9CA15B62-0FE3-43DA-AF8E-4C4E7CE51516}" srcId="{141433D3-6438-4574-8F32-114AD67B0855}" destId="{E724E61A-B327-4BC3-8B43-CB88E7CA2547}" srcOrd="7" destOrd="0" parTransId="{4B3D9413-B245-4BBF-8F7B-5641C301475D}" sibTransId="{D0C9ADC0-58E3-4A0B-A393-25EC2C54C455}"/>
    <dgm:cxn modelId="{77BFA346-1BEC-465B-95E1-14929B88EA4A}" type="presOf" srcId="{CB62FA64-AA5A-4FAC-B949-4596ED066A1C}" destId="{CEE7188E-8AB9-4D47-965F-A78C3473E79E}" srcOrd="0" destOrd="3" presId="urn:microsoft.com/office/officeart/2005/8/layout/vList5"/>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81E4BA6F-61FF-47AA-8099-53384A2F312B}" type="presOf" srcId="{E724E61A-B327-4BC3-8B43-CB88E7CA2547}" destId="{CEE7188E-8AB9-4D47-965F-A78C3473E79E}" srcOrd="0" destOrd="7" presId="urn:microsoft.com/office/officeart/2005/8/layout/vList5"/>
    <dgm:cxn modelId="{A988AA50-E15E-485C-A3AF-236E254CE298}" type="presOf" srcId="{049A47A9-A068-4268-B238-C37355896CF7}" destId="{CEE7188E-8AB9-4D47-965F-A78C3473E79E}" srcOrd="0" destOrd="11" presId="urn:microsoft.com/office/officeart/2005/8/layout/vList5"/>
    <dgm:cxn modelId="{E961417B-8B8C-4CBE-A9DD-91E8E11B2E97}" srcId="{141433D3-6438-4574-8F32-114AD67B0855}" destId="{3874C576-C4D9-42C1-8161-EA6F17CED1AD}" srcOrd="1" destOrd="0" parTransId="{A45204DD-86B4-4243-A7AE-BA4BD8388546}" sibTransId="{F1DB7345-5621-4F89-9E8D-7C11445D23C9}"/>
    <dgm:cxn modelId="{2ADF797F-6124-4383-A0CF-93CD45AA0F66}" srcId="{141433D3-6438-4574-8F32-114AD67B0855}" destId="{D5A160E6-88D4-42B0-9618-7F1B16B7F1CE}" srcOrd="5" destOrd="0" parTransId="{D002EE33-1F6E-4229-8A81-7B8554818889}" sibTransId="{27518B6E-82FA-4A91-9F37-96DFE3B0653B}"/>
    <dgm:cxn modelId="{C5D4F392-B6F7-406E-8CF4-7DF228C004A8}" srcId="{141433D3-6438-4574-8F32-114AD67B0855}" destId="{CB62FA64-AA5A-4FAC-B949-4596ED066A1C}" srcOrd="3" destOrd="0" parTransId="{68DBDF9C-776B-4093-973D-5DA166BBBB97}" sibTransId="{9F75CEC4-BEF6-4C59-9DEA-8D1C225410C9}"/>
    <dgm:cxn modelId="{7A805495-1DFA-4FA3-83A6-0FEDCF155C5B}" type="presOf" srcId="{141433D3-6438-4574-8F32-114AD67B0855}" destId="{3ADDCA79-6A93-497A-A941-E3DAFB2756D2}" srcOrd="0" destOrd="0" presId="urn:microsoft.com/office/officeart/2005/8/layout/vList5"/>
    <dgm:cxn modelId="{30D11D97-3E27-4501-BEBB-4B2565743E36}" type="presOf" srcId="{6C76D81F-A40B-4B24-B36E-5F65DF404515}" destId="{CEE7188E-8AB9-4D47-965F-A78C3473E79E}" srcOrd="0" destOrd="9" presId="urn:microsoft.com/office/officeart/2005/8/layout/vList5"/>
    <dgm:cxn modelId="{66205D9F-BFBB-4F21-872B-3500F0935107}" type="presOf" srcId="{A952FCB9-8F47-4E36-A76D-7E9EE8B2846A}" destId="{CEE7188E-8AB9-4D47-965F-A78C3473E79E}" srcOrd="0" destOrd="6" presId="urn:microsoft.com/office/officeart/2005/8/layout/vList5"/>
    <dgm:cxn modelId="{04A3B0AD-D892-4C1C-BD5E-CAAEA849870B}" type="presOf" srcId="{BF730FA9-3EF1-4EF2-818D-34380CED2D79}" destId="{CEE7188E-8AB9-4D47-965F-A78C3473E79E}" srcOrd="0" destOrd="4" presId="urn:microsoft.com/office/officeart/2005/8/layout/vList5"/>
    <dgm:cxn modelId="{E82CCABF-DF75-47FB-924F-93005BE4CFCA}" type="presOf" srcId="{3874C576-C4D9-42C1-8161-EA6F17CED1AD}" destId="{CEE7188E-8AB9-4D47-965F-A78C3473E79E}" srcOrd="0" destOrd="1" presId="urn:microsoft.com/office/officeart/2005/8/layout/vList5"/>
    <dgm:cxn modelId="{FC24D1C4-1CEF-4F06-8CF1-5CF6BA72F2CC}" srcId="{141433D3-6438-4574-8F32-114AD67B0855}" destId="{0B185584-18A1-4F1E-AA56-4EAF7E09A3D9}" srcOrd="8" destOrd="0" parTransId="{EC4224FC-2DC2-42C7-BA34-B91638419EA5}" sibTransId="{6651B215-1DFC-40E4-A9C9-901F5D3A78DB}"/>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11" destOrd="0" parTransId="{ABC2D0D0-9134-47A9-A31A-DF0F4CBB0992}" sibTransId="{60910E69-EF83-422F-B742-F2573239F35F}"/>
    <dgm:cxn modelId="{D90024E0-44D4-4982-800E-63288D6DC305}" srcId="{141433D3-6438-4574-8F32-114AD67B0855}" destId="{8B04124A-0885-4DDB-AF50-AF7C359A9922}" srcOrd="10" destOrd="0" parTransId="{E688DF70-35F0-4B44-AC34-4A6A7AD81FC6}" sibTransId="{4D97E711-9E86-4FDB-AD0E-7E07D2B323BF}"/>
    <dgm:cxn modelId="{06E31FE2-CB45-46CA-A6AC-C08F26A478E2}" srcId="{141433D3-6438-4574-8F32-114AD67B0855}" destId="{73965002-D076-486B-BAB5-BA9796DCBE65}" srcOrd="2" destOrd="0" parTransId="{32C0A784-49ED-4E3C-8D10-DD1783A9390E}" sibTransId="{6C6AEDE3-6E3B-4388-9694-9DFE7A6DCE46}"/>
    <dgm:cxn modelId="{6B745EE9-205A-4F47-B27A-2E1D0FB8F55E}" srcId="{141433D3-6438-4574-8F32-114AD67B0855}" destId="{A952FCB9-8F47-4E36-A76D-7E9EE8B2846A}" srcOrd="6" destOrd="0" parTransId="{512FDD3D-74C7-4049-A3DF-B9EE5D18C796}" sibTransId="{A7BA2EA5-489F-4B14-93BF-FC9C01F4FF1E}"/>
    <dgm:cxn modelId="{C1B008FA-4CA0-4C4A-976B-37ABA8DF37FA}" type="presOf" srcId="{0B185584-18A1-4F1E-AA56-4EAF7E09A3D9}" destId="{CEE7188E-8AB9-4D47-965F-A78C3473E79E}" srcOrd="0" destOrd="8" presId="urn:microsoft.com/office/officeart/2005/8/layout/vList5"/>
    <dgm:cxn modelId="{849B38FD-7863-44BA-B9DF-6AE04C0E09DF}" type="presOf" srcId="{8B04124A-0885-4DDB-AF50-AF7C359A9922}" destId="{CEE7188E-8AB9-4D47-965F-A78C3473E79E}" srcOrd="0" destOrd="10"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3.</a:t>
          </a:r>
          <a:r>
            <a:rPr lang="el-GR" sz="2000" dirty="0"/>
            <a:t> </a:t>
          </a:r>
          <a:r>
            <a:rPr lang="el-GR" sz="2400" dirty="0"/>
            <a:t>Παραγωγικές επενδύσεις στην υδατοκαλλιέργεια </a:t>
          </a:r>
          <a:r>
            <a:rPr lang="el-GR" sz="2400" b="1" i="1" dirty="0"/>
            <a:t>(ΆΡΘΡΟ 48 ΚΑΝ. Ε.Ε. 508/2014)</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επιλέξιμες δαπάνες</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endParaRPr lang="el-GR" sz="14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4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73965002-D076-486B-BAB5-BA9796DCBE65}">
      <dgm:prSet custT="1"/>
      <dgm:spPr/>
      <dgm:t>
        <a:bodyPr/>
        <a:lstStyle/>
        <a:p>
          <a:r>
            <a:rPr lang="el-GR" sz="1400" kern="1200" dirty="0"/>
            <a:t>Εργασίες διαμόρφωσης του περιβάλλοντος χώρου έως και 10% </a:t>
          </a:r>
        </a:p>
      </dgm:t>
    </dgm:pt>
    <dgm:pt modelId="{32C0A784-49ED-4E3C-8D10-DD1783A9390E}" type="parTrans" cxnId="{06E31FE2-CB45-46CA-A6AC-C08F26A478E2}">
      <dgm:prSet/>
      <dgm:spPr/>
      <dgm:t>
        <a:bodyPr/>
        <a:lstStyle/>
        <a:p>
          <a:endParaRPr lang="el-GR" sz="1400"/>
        </a:p>
      </dgm:t>
    </dgm:pt>
    <dgm:pt modelId="{6C6AEDE3-6E3B-4388-9694-9DFE7A6DCE46}" type="sibTrans" cxnId="{06E31FE2-CB45-46CA-A6AC-C08F26A478E2}">
      <dgm:prSet/>
      <dgm:spPr/>
      <dgm:t>
        <a:bodyPr/>
        <a:lstStyle/>
        <a:p>
          <a:endParaRPr lang="el-GR" sz="1400"/>
        </a:p>
      </dgm:t>
    </dgm:pt>
    <dgm:pt modelId="{6C76D81F-A40B-4B24-B36E-5F65DF404515}">
      <dgm:prSet custT="1"/>
      <dgm:spPr/>
      <dgm:t>
        <a:bodyPr/>
        <a:lstStyle/>
        <a:p>
          <a:endParaRPr lang="el-GR" sz="14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8B04124A-0885-4DDB-AF50-AF7C359A9922}">
      <dgm:prSet custT="1"/>
      <dgm:spPr/>
      <dgm:t>
        <a:bodyPr/>
        <a:lstStyle/>
        <a:p>
          <a:endParaRPr lang="el-GR" sz="1400" kern="1200" dirty="0"/>
        </a:p>
      </dgm:t>
    </dgm:pt>
    <dgm:pt modelId="{E688DF70-35F0-4B44-AC34-4A6A7AD81FC6}" type="parTrans" cxnId="{D90024E0-44D4-4982-800E-63288D6DC305}">
      <dgm:prSet/>
      <dgm:spPr/>
      <dgm:t>
        <a:bodyPr/>
        <a:lstStyle/>
        <a:p>
          <a:endParaRPr lang="el-GR" sz="1400"/>
        </a:p>
      </dgm:t>
    </dgm:pt>
    <dgm:pt modelId="{4D97E711-9E86-4FDB-AD0E-7E07D2B323BF}" type="sibTrans" cxnId="{D90024E0-44D4-4982-800E-63288D6DC305}">
      <dgm:prSet/>
      <dgm:spPr/>
      <dgm:t>
        <a:bodyPr/>
        <a:lstStyle/>
        <a:p>
          <a:endParaRPr lang="el-GR" sz="1400"/>
        </a:p>
      </dgm:t>
    </dgm:pt>
    <dgm:pt modelId="{3874C576-C4D9-42C1-8161-EA6F17CED1AD}">
      <dgm:prSet custT="1"/>
      <dgm:spPr/>
      <dgm:t>
        <a:bodyPr/>
        <a:lstStyle/>
        <a:p>
          <a:endParaRPr lang="el-GR" sz="1400" kern="1200" dirty="0"/>
        </a:p>
      </dgm:t>
    </dgm:pt>
    <dgm:pt modelId="{A45204DD-86B4-4243-A7AE-BA4BD8388546}" type="parTrans" cxnId="{E961417B-8B8C-4CBE-A9DD-91E8E11B2E97}">
      <dgm:prSet/>
      <dgm:spPr/>
      <dgm:t>
        <a:bodyPr/>
        <a:lstStyle/>
        <a:p>
          <a:endParaRPr lang="el-GR" sz="1400"/>
        </a:p>
      </dgm:t>
    </dgm:pt>
    <dgm:pt modelId="{F1DB7345-5621-4F89-9E8D-7C11445D23C9}" type="sibTrans" cxnId="{E961417B-8B8C-4CBE-A9DD-91E8E11B2E97}">
      <dgm:prSet/>
      <dgm:spPr/>
      <dgm:t>
        <a:bodyPr/>
        <a:lstStyle/>
        <a:p>
          <a:endParaRPr lang="el-GR" sz="1400"/>
        </a:p>
      </dgm:t>
    </dgm:pt>
    <dgm:pt modelId="{0B185584-18A1-4F1E-AA56-4EAF7E09A3D9}">
      <dgm:prSet custT="1"/>
      <dgm:spPr/>
      <dgm:t>
        <a:bodyPr/>
        <a:lstStyle/>
        <a:p>
          <a:pPr>
            <a:buFont typeface="Arial" panose="020B0604020202020204" pitchFamily="34" charset="0"/>
            <a:buNone/>
          </a:pPr>
          <a:endParaRPr lang="el-GR" sz="1400" dirty="0"/>
        </a:p>
      </dgm:t>
    </dgm:pt>
    <dgm:pt modelId="{EC4224FC-2DC2-42C7-BA34-B91638419EA5}" type="parTrans" cxnId="{FC24D1C4-1CEF-4F06-8CF1-5CF6BA72F2CC}">
      <dgm:prSet/>
      <dgm:spPr/>
      <dgm:t>
        <a:bodyPr/>
        <a:lstStyle/>
        <a:p>
          <a:endParaRPr lang="el-GR" sz="1400"/>
        </a:p>
      </dgm:t>
    </dgm:pt>
    <dgm:pt modelId="{6651B215-1DFC-40E4-A9C9-901F5D3A78DB}" type="sibTrans" cxnId="{FC24D1C4-1CEF-4F06-8CF1-5CF6BA72F2CC}">
      <dgm:prSet/>
      <dgm:spPr/>
      <dgm:t>
        <a:bodyPr/>
        <a:lstStyle/>
        <a:p>
          <a:endParaRPr lang="el-GR" sz="1400"/>
        </a:p>
      </dgm:t>
    </dgm:pt>
    <dgm:pt modelId="{9039853A-3F4B-4F60-B5A3-CEF7CB8DB2D1}">
      <dgm:prSet custT="1"/>
      <dgm:spPr/>
      <dgm:t>
        <a:bodyPr/>
        <a:lstStyle/>
        <a:p>
          <a:r>
            <a:rPr lang="el-GR" sz="1400"/>
            <a:t>Κτιριακές εγκαταστάσεις (κατασκευή, επέκταση ή εκσυγχρονισμό κύριων ή βοηθητικών)</a:t>
          </a:r>
          <a:endParaRPr lang="el-GR" sz="1400" dirty="0">
            <a:solidFill>
              <a:prstClr val="black">
                <a:hueOff val="0"/>
                <a:satOff val="0"/>
                <a:lumOff val="0"/>
                <a:alphaOff val="0"/>
              </a:prstClr>
            </a:solidFill>
            <a:latin typeface="Calibri"/>
            <a:ea typeface="+mn-ea"/>
            <a:cs typeface="+mn-cs"/>
          </a:endParaRPr>
        </a:p>
      </dgm:t>
    </dgm:pt>
    <dgm:pt modelId="{41E9B28A-89E9-4F88-AC36-40351F98EF06}" type="parTrans" cxnId="{A3CDBD78-9C4D-412E-993B-5B326C97530E}">
      <dgm:prSet/>
      <dgm:spPr/>
      <dgm:t>
        <a:bodyPr/>
        <a:lstStyle/>
        <a:p>
          <a:endParaRPr lang="el-GR" sz="1400"/>
        </a:p>
      </dgm:t>
    </dgm:pt>
    <dgm:pt modelId="{7DE2FB1D-550E-472A-AB67-557AF33DEEF8}" type="sibTrans" cxnId="{A3CDBD78-9C4D-412E-993B-5B326C97530E}">
      <dgm:prSet/>
      <dgm:spPr/>
      <dgm:t>
        <a:bodyPr/>
        <a:lstStyle/>
        <a:p>
          <a:endParaRPr lang="el-GR" sz="1400"/>
        </a:p>
      </dgm:t>
    </dgm:pt>
    <dgm:pt modelId="{05C291CE-F9B3-42F9-8F34-7871BD7C93D4}">
      <dgm:prSet custT="1"/>
      <dgm:spPr/>
      <dgm:t>
        <a:bodyPr/>
        <a:lstStyle/>
        <a:p>
          <a:r>
            <a:rPr lang="el-GR" sz="1400" dirty="0">
              <a:solidFill>
                <a:prstClr val="black">
                  <a:hueOff val="0"/>
                  <a:satOff val="0"/>
                  <a:lumOff val="0"/>
                  <a:alphaOff val="0"/>
                </a:prstClr>
              </a:solidFill>
              <a:latin typeface="Calibri"/>
              <a:ea typeface="+mn-ea"/>
              <a:cs typeface="+mn-cs"/>
            </a:rPr>
            <a:t>Προμήθεια μηχανολογικού και λοιπού εξοπλισμού (</a:t>
          </a:r>
          <a:r>
            <a:rPr lang="el-GR" sz="1400" dirty="0" err="1">
              <a:solidFill>
                <a:prstClr val="black">
                  <a:hueOff val="0"/>
                  <a:satOff val="0"/>
                  <a:lumOff val="0"/>
                  <a:alphaOff val="0"/>
                </a:prstClr>
              </a:solidFill>
              <a:latin typeface="Calibri"/>
              <a:ea typeface="+mn-ea"/>
              <a:cs typeface="+mn-cs"/>
            </a:rPr>
            <a:t>π.χ</a:t>
          </a:r>
          <a:r>
            <a:rPr lang="el-GR" sz="1400" dirty="0">
              <a:solidFill>
                <a:prstClr val="black">
                  <a:hueOff val="0"/>
                  <a:satOff val="0"/>
                  <a:lumOff val="0"/>
                  <a:alphaOff val="0"/>
                </a:prstClr>
              </a:solidFill>
              <a:latin typeface="Calibri"/>
              <a:ea typeface="+mn-ea"/>
              <a:cs typeface="+mn-cs"/>
            </a:rPr>
            <a:t> εξοπλισμό εργαστηριακό, </a:t>
          </a:r>
          <a:r>
            <a:rPr lang="el-GR" sz="1400" dirty="0"/>
            <a:t>μηχανοργάνωσης </a:t>
          </a:r>
          <a:r>
            <a:rPr lang="el-GR" sz="1400" dirty="0" err="1"/>
            <a:t>κλπ</a:t>
          </a:r>
          <a:r>
            <a:rPr lang="el-GR" sz="1400" dirty="0"/>
            <a:t>)</a:t>
          </a:r>
          <a:endParaRPr lang="el-GR" sz="1400" dirty="0">
            <a:solidFill>
              <a:prstClr val="black">
                <a:hueOff val="0"/>
                <a:satOff val="0"/>
                <a:lumOff val="0"/>
                <a:alphaOff val="0"/>
              </a:prstClr>
            </a:solidFill>
            <a:latin typeface="Calibri"/>
            <a:ea typeface="+mn-ea"/>
            <a:cs typeface="+mn-cs"/>
          </a:endParaRPr>
        </a:p>
      </dgm:t>
    </dgm:pt>
    <dgm:pt modelId="{90B82418-8FEA-488F-A404-28081A51F457}" type="parTrans" cxnId="{DC21A707-5E8A-4CF3-81C5-65E3EBD00407}">
      <dgm:prSet/>
      <dgm:spPr/>
      <dgm:t>
        <a:bodyPr/>
        <a:lstStyle/>
        <a:p>
          <a:endParaRPr lang="el-GR" sz="1400"/>
        </a:p>
      </dgm:t>
    </dgm:pt>
    <dgm:pt modelId="{6F0AD938-9B0D-4B3C-AAE3-E2B0ED764D32}" type="sibTrans" cxnId="{DC21A707-5E8A-4CF3-81C5-65E3EBD00407}">
      <dgm:prSet/>
      <dgm:spPr/>
      <dgm:t>
        <a:bodyPr/>
        <a:lstStyle/>
        <a:p>
          <a:endParaRPr lang="el-GR" sz="1400"/>
        </a:p>
      </dgm:t>
    </dgm:pt>
    <dgm:pt modelId="{AA1B19B4-FEAA-4D49-A978-F5DB1C8FC27D}">
      <dgm:prSet custT="1"/>
      <dgm:spPr/>
      <dgm:t>
        <a:bodyPr/>
        <a:lstStyle/>
        <a:p>
          <a:r>
            <a:rPr lang="el-GR" sz="1400" dirty="0"/>
            <a:t>Λιμενικά έργα για την ασφαλή επιβίβαση και αποβίβαση του προσωπικού στα πλωτά μέσα μεταφοράς καθώς και την μεταφορά και διακίνηση των προϊόντων</a:t>
          </a:r>
          <a:endParaRPr lang="el-GR" sz="1400" dirty="0">
            <a:solidFill>
              <a:prstClr val="black">
                <a:hueOff val="0"/>
                <a:satOff val="0"/>
                <a:lumOff val="0"/>
                <a:alphaOff val="0"/>
              </a:prstClr>
            </a:solidFill>
            <a:latin typeface="Calibri"/>
            <a:ea typeface="+mn-ea"/>
            <a:cs typeface="+mn-cs"/>
          </a:endParaRPr>
        </a:p>
      </dgm:t>
    </dgm:pt>
    <dgm:pt modelId="{809B2550-E26B-44DE-84D0-F2E7E7C9A52D}" type="parTrans" cxnId="{8E865956-F75E-44FF-8C9C-1E62E594DD46}">
      <dgm:prSet/>
      <dgm:spPr/>
      <dgm:t>
        <a:bodyPr/>
        <a:lstStyle/>
        <a:p>
          <a:endParaRPr lang="el-GR" sz="1400"/>
        </a:p>
      </dgm:t>
    </dgm:pt>
    <dgm:pt modelId="{6D15F943-814A-4793-A5FA-288D60DD565E}" type="sibTrans" cxnId="{8E865956-F75E-44FF-8C9C-1E62E594DD46}">
      <dgm:prSet/>
      <dgm:spPr/>
      <dgm:t>
        <a:bodyPr/>
        <a:lstStyle/>
        <a:p>
          <a:endParaRPr lang="el-GR" sz="1400"/>
        </a:p>
      </dgm:t>
    </dgm:pt>
    <dgm:pt modelId="{002E7EB1-8617-41E5-B31F-D4331F6E93E9}">
      <dgm:prSet custT="1"/>
      <dgm:spPr/>
      <dgm:t>
        <a:bodyPr/>
        <a:lstStyle/>
        <a:p>
          <a:r>
            <a:rPr lang="el-GR" sz="14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endParaRPr lang="el-GR" sz="1400" dirty="0">
            <a:solidFill>
              <a:prstClr val="black">
                <a:hueOff val="0"/>
                <a:satOff val="0"/>
                <a:lumOff val="0"/>
                <a:alphaOff val="0"/>
              </a:prstClr>
            </a:solidFill>
            <a:latin typeface="Calibri"/>
            <a:ea typeface="+mn-ea"/>
            <a:cs typeface="+mn-cs"/>
          </a:endParaRPr>
        </a:p>
      </dgm:t>
    </dgm:pt>
    <dgm:pt modelId="{D3F201DA-7A64-4EF2-9969-8904B322C5CF}" type="parTrans" cxnId="{0E953942-CAF5-4CCA-BBEC-13F6595FE38D}">
      <dgm:prSet/>
      <dgm:spPr/>
      <dgm:t>
        <a:bodyPr/>
        <a:lstStyle/>
        <a:p>
          <a:endParaRPr lang="el-GR" sz="1400"/>
        </a:p>
      </dgm:t>
    </dgm:pt>
    <dgm:pt modelId="{2D60CCAB-6198-4059-97D0-565AF0308F87}" type="sibTrans" cxnId="{0E953942-CAF5-4CCA-BBEC-13F6595FE38D}">
      <dgm:prSet/>
      <dgm:spPr/>
      <dgm:t>
        <a:bodyPr/>
        <a:lstStyle/>
        <a:p>
          <a:endParaRPr lang="el-GR" sz="1400"/>
        </a:p>
      </dgm:t>
    </dgm:pt>
    <dgm:pt modelId="{1389B29F-2E0B-4AFF-879A-CFDA6CDE1144}">
      <dgm:prSet custT="1"/>
      <dgm:spPr/>
      <dgm:t>
        <a:bodyPr/>
        <a:lstStyle/>
        <a:p>
          <a:r>
            <a:rPr lang="el-GR" sz="1400" dirty="0"/>
            <a:t>Τεχνικά έξοδα έως το 10% </a:t>
          </a:r>
          <a:endParaRPr lang="el-GR" sz="1400" dirty="0">
            <a:solidFill>
              <a:prstClr val="black">
                <a:hueOff val="0"/>
                <a:satOff val="0"/>
                <a:lumOff val="0"/>
                <a:alphaOff val="0"/>
              </a:prstClr>
            </a:solidFill>
            <a:latin typeface="Calibri"/>
            <a:ea typeface="+mn-ea"/>
            <a:cs typeface="+mn-cs"/>
          </a:endParaRPr>
        </a:p>
      </dgm:t>
    </dgm:pt>
    <dgm:pt modelId="{025E16CA-3105-4B62-98E1-1F9ADB8C977A}" type="parTrans" cxnId="{668C864D-7CFB-49DB-93FD-7DC594AF12CF}">
      <dgm:prSet/>
      <dgm:spPr/>
      <dgm:t>
        <a:bodyPr/>
        <a:lstStyle/>
        <a:p>
          <a:endParaRPr lang="el-GR" sz="1400"/>
        </a:p>
      </dgm:t>
    </dgm:pt>
    <dgm:pt modelId="{6DAFC640-D499-494F-A453-23E7B46F8A0D}" type="sibTrans" cxnId="{668C864D-7CFB-49DB-93FD-7DC594AF12CF}">
      <dgm:prSet/>
      <dgm:spPr/>
      <dgm:t>
        <a:bodyPr/>
        <a:lstStyle/>
        <a:p>
          <a:endParaRPr lang="el-GR" sz="1400"/>
        </a:p>
      </dgm:t>
    </dgm:pt>
    <dgm:pt modelId="{6A32D197-624F-49AE-A26C-D596013C76C4}">
      <dgm:prSet custT="1"/>
      <dgm:spPr/>
      <dgm:t>
        <a:bodyPr/>
        <a:lstStyle/>
        <a:p>
          <a:r>
            <a:rPr lang="el-GR" sz="1400" dirty="0"/>
            <a:t>Αγορά, μεταφορά και τοποθέτηση πλωτών εγκαταστάσεων και εξοπλισμού </a:t>
          </a:r>
          <a:endParaRPr lang="el-GR" sz="1400" dirty="0">
            <a:solidFill>
              <a:prstClr val="black">
                <a:hueOff val="0"/>
                <a:satOff val="0"/>
                <a:lumOff val="0"/>
                <a:alphaOff val="0"/>
              </a:prstClr>
            </a:solidFill>
            <a:latin typeface="Calibri"/>
            <a:ea typeface="+mn-ea"/>
            <a:cs typeface="+mn-cs"/>
          </a:endParaRPr>
        </a:p>
      </dgm:t>
    </dgm:pt>
    <dgm:pt modelId="{E3AD4F80-F5BA-49AC-A6D2-CEC2D20B9D03}" type="parTrans" cxnId="{1B153405-0509-4614-9D9B-CFB70407C9F2}">
      <dgm:prSet/>
      <dgm:spPr/>
      <dgm:t>
        <a:bodyPr/>
        <a:lstStyle/>
        <a:p>
          <a:endParaRPr lang="el-GR"/>
        </a:p>
      </dgm:t>
    </dgm:pt>
    <dgm:pt modelId="{63BC1BEE-211B-4599-ADB6-C72C846A8C0C}" type="sibTrans" cxnId="{1B153405-0509-4614-9D9B-CFB70407C9F2}">
      <dgm:prSet/>
      <dgm:spPr/>
      <dgm:t>
        <a:bodyPr/>
        <a:lstStyle/>
        <a:p>
          <a:endParaRPr lang="el-GR"/>
        </a:p>
      </dgm:t>
    </dgm:pt>
    <dgm:pt modelId="{339E912D-4089-47FD-9453-041D4F5239E9}">
      <dgm:prSet custT="1"/>
      <dgm:spPr/>
      <dgm:t>
        <a:bodyPr/>
        <a:lstStyle/>
        <a:p>
          <a:r>
            <a:rPr lang="el-GR" sz="1400" dirty="0"/>
            <a:t>Εγκαταστάσεις και παραγωγικός εξοπλισμός χερσαίων μονάδων, και Ιχθυογεννητικών Σταθμών και παραγωγής γόνου</a:t>
          </a:r>
          <a:endParaRPr lang="el-GR" sz="1400" dirty="0">
            <a:solidFill>
              <a:prstClr val="black">
                <a:hueOff val="0"/>
                <a:satOff val="0"/>
                <a:lumOff val="0"/>
                <a:alphaOff val="0"/>
              </a:prstClr>
            </a:solidFill>
            <a:latin typeface="Calibri"/>
            <a:ea typeface="+mn-ea"/>
            <a:cs typeface="+mn-cs"/>
          </a:endParaRPr>
        </a:p>
      </dgm:t>
    </dgm:pt>
    <dgm:pt modelId="{1C2490BA-ED45-4358-9F33-0D3BE0576A69}" type="parTrans" cxnId="{4693D2DD-2ED5-406F-9EA5-4D072AFA8D51}">
      <dgm:prSet/>
      <dgm:spPr/>
      <dgm:t>
        <a:bodyPr/>
        <a:lstStyle/>
        <a:p>
          <a:endParaRPr lang="el-GR"/>
        </a:p>
      </dgm:t>
    </dgm:pt>
    <dgm:pt modelId="{E9F34813-4623-42C7-B17A-2E38F5B8A67C}" type="sibTrans" cxnId="{4693D2DD-2ED5-406F-9EA5-4D072AFA8D51}">
      <dgm:prSet/>
      <dgm:spPr/>
      <dgm:t>
        <a:bodyPr/>
        <a:lstStyle/>
        <a:p>
          <a:endParaRPr lang="el-GR"/>
        </a:p>
      </dgm:t>
    </dgm:pt>
    <dgm:pt modelId="{1E5EB003-80E0-4AF5-AACF-956561E2D5B5}">
      <dgm:prSet custT="1"/>
      <dgm:spPr/>
      <dgm:t>
        <a:bodyPr/>
        <a:lstStyle/>
        <a:p>
          <a:r>
            <a:rPr lang="el-GR" sz="1400" dirty="0"/>
            <a:t>Συστήματα ασφάλειας,  παραγωγής ενέργειας από ανανεώσιμες πηγές </a:t>
          </a:r>
          <a:endParaRPr lang="el-GR" sz="1400" dirty="0">
            <a:solidFill>
              <a:prstClr val="black">
                <a:hueOff val="0"/>
                <a:satOff val="0"/>
                <a:lumOff val="0"/>
                <a:alphaOff val="0"/>
              </a:prstClr>
            </a:solidFill>
            <a:latin typeface="Calibri"/>
            <a:ea typeface="+mn-ea"/>
            <a:cs typeface="+mn-cs"/>
          </a:endParaRPr>
        </a:p>
      </dgm:t>
    </dgm:pt>
    <dgm:pt modelId="{0EADCCBA-110B-4E12-B438-71DFCCBF1A4F}" type="parTrans" cxnId="{6124E22F-6EFE-4FC5-9D7A-BB29136C5488}">
      <dgm:prSet/>
      <dgm:spPr/>
      <dgm:t>
        <a:bodyPr/>
        <a:lstStyle/>
        <a:p>
          <a:endParaRPr lang="el-GR"/>
        </a:p>
      </dgm:t>
    </dgm:pt>
    <dgm:pt modelId="{E317E6AA-9F09-4299-A4CD-0238A8CCC0DA}" type="sibTrans" cxnId="{6124E22F-6EFE-4FC5-9D7A-BB29136C5488}">
      <dgm:prSet/>
      <dgm:spPr/>
      <dgm:t>
        <a:bodyPr/>
        <a:lstStyle/>
        <a:p>
          <a:endParaRPr lang="el-GR"/>
        </a:p>
      </dgm:t>
    </dgm:pt>
    <dgm:pt modelId="{94B76BAC-5819-4287-8E25-F0CA6F2087B2}">
      <dgm:prSet custT="1"/>
      <dgm:spPr/>
      <dgm:t>
        <a:bodyPr/>
        <a:lstStyle/>
        <a:p>
          <a:r>
            <a:rPr lang="el-GR" sz="1400" dirty="0"/>
            <a:t>Βελτίωση – προστασία και διαχείριση φυσικών ιχθυοτροφείων </a:t>
          </a:r>
          <a:endParaRPr lang="el-GR" sz="1400" dirty="0">
            <a:solidFill>
              <a:prstClr val="black">
                <a:hueOff val="0"/>
                <a:satOff val="0"/>
                <a:lumOff val="0"/>
                <a:alphaOff val="0"/>
              </a:prstClr>
            </a:solidFill>
            <a:latin typeface="Calibri"/>
            <a:ea typeface="+mn-ea"/>
            <a:cs typeface="+mn-cs"/>
          </a:endParaRPr>
        </a:p>
      </dgm:t>
    </dgm:pt>
    <dgm:pt modelId="{7F758001-DB88-4BCC-B4E3-202D9C2C254A}" type="parTrans" cxnId="{FF0041BF-4E04-4E9D-BE61-34C30C57544E}">
      <dgm:prSet/>
      <dgm:spPr/>
      <dgm:t>
        <a:bodyPr/>
        <a:lstStyle/>
        <a:p>
          <a:endParaRPr lang="el-GR"/>
        </a:p>
      </dgm:t>
    </dgm:pt>
    <dgm:pt modelId="{B2F5A25C-E1EE-4FCA-9679-27FB6F7BE1D8}" type="sibTrans" cxnId="{FF0041BF-4E04-4E9D-BE61-34C30C57544E}">
      <dgm:prSet/>
      <dgm:spPr/>
      <dgm:t>
        <a:bodyPr/>
        <a:lstStyle/>
        <a:p>
          <a:endParaRPr lang="el-GR"/>
        </a:p>
      </dgm:t>
    </dgm:pt>
    <dgm:pt modelId="{0784F35A-AF08-4E8A-9B3B-A3B1981F0F44}">
      <dgm:prSet custT="1"/>
      <dgm:spPr/>
      <dgm:t>
        <a:bodyPr/>
        <a:lstStyle/>
        <a:p>
          <a:pPr>
            <a:buFont typeface="Symbol" panose="05050102010706020507" pitchFamily="18" charset="2"/>
            <a:buChar char=""/>
          </a:pPr>
          <a:r>
            <a:rPr lang="el-GR" sz="1400" dirty="0"/>
            <a:t>Εργασίες και προμήθεια εξοπλισμού με σκοπό την προστασία των εγκαταστάσεων Υδατοκαλλιέργειας από άγριους θηρευτές. </a:t>
          </a:r>
          <a:endParaRPr lang="el-GR" sz="1400" dirty="0">
            <a:solidFill>
              <a:prstClr val="black">
                <a:hueOff val="0"/>
                <a:satOff val="0"/>
                <a:lumOff val="0"/>
                <a:alphaOff val="0"/>
              </a:prstClr>
            </a:solidFill>
            <a:latin typeface="Calibri"/>
            <a:ea typeface="+mn-ea"/>
            <a:cs typeface="+mn-cs"/>
          </a:endParaRPr>
        </a:p>
      </dgm:t>
    </dgm:pt>
    <dgm:pt modelId="{99670644-DC75-40B0-A3D8-8E1E44B0550D}" type="parTrans" cxnId="{CFC84DC8-4D5E-44DD-AA59-4F1410A6CCE6}">
      <dgm:prSet/>
      <dgm:spPr/>
      <dgm:t>
        <a:bodyPr/>
        <a:lstStyle/>
        <a:p>
          <a:endParaRPr lang="el-GR"/>
        </a:p>
      </dgm:t>
    </dgm:pt>
    <dgm:pt modelId="{D8530480-A7B8-4C3D-80A0-10C77BDAAEF5}" type="sibTrans" cxnId="{CFC84DC8-4D5E-44DD-AA59-4F1410A6CCE6}">
      <dgm:prSet/>
      <dgm:spPr/>
      <dgm:t>
        <a:bodyPr/>
        <a:lstStyle/>
        <a:p>
          <a:endParaRPr lang="el-GR"/>
        </a:p>
      </dgm:t>
    </dgm:pt>
    <dgm:pt modelId="{4991932E-432A-4AE0-9F89-B0B7ED99E994}">
      <dgm:prSet custT="1"/>
      <dgm:spPr/>
      <dgm:t>
        <a:bodyPr/>
        <a:lstStyle/>
        <a:p>
          <a:endParaRPr lang="el-GR" sz="1400" kern="1200" dirty="0"/>
        </a:p>
      </dgm:t>
    </dgm:pt>
    <dgm:pt modelId="{4B9BF225-DCCA-4DC0-BB20-410C0A6ECC1A}" type="parTrans" cxnId="{BF0FBCD5-83C8-4482-A075-6E6FFAEC18A4}">
      <dgm:prSet/>
      <dgm:spPr/>
      <dgm:t>
        <a:bodyPr/>
        <a:lstStyle/>
        <a:p>
          <a:endParaRPr lang="el-GR"/>
        </a:p>
      </dgm:t>
    </dgm:pt>
    <dgm:pt modelId="{D5248D8A-FA7F-4A4C-8490-B25C9D1E5687}" type="sibTrans" cxnId="{BF0FBCD5-83C8-4482-A075-6E6FFAEC18A4}">
      <dgm:prSet/>
      <dgm:spPr/>
      <dgm:t>
        <a:bodyPr/>
        <a:lstStyle/>
        <a:p>
          <a:endParaRPr lang="el-GR"/>
        </a:p>
      </dgm:t>
    </dgm:pt>
    <dgm:pt modelId="{17CCDABC-8341-47A0-8492-D5211F05A40F}">
      <dgm:prSet custT="1"/>
      <dgm:spPr/>
      <dgm:t>
        <a:bodyPr/>
        <a:lstStyle/>
        <a:p>
          <a:endParaRPr lang="el-GR" sz="1400" kern="1200" dirty="0"/>
        </a:p>
      </dgm:t>
    </dgm:pt>
    <dgm:pt modelId="{BEE597AC-4EBA-4274-9D00-1D8E2ABA1448}" type="parTrans" cxnId="{AC33CB25-834A-43C8-A160-1223B45FB7F1}">
      <dgm:prSet/>
      <dgm:spPr/>
      <dgm:t>
        <a:bodyPr/>
        <a:lstStyle/>
        <a:p>
          <a:endParaRPr lang="el-GR"/>
        </a:p>
      </dgm:t>
    </dgm:pt>
    <dgm:pt modelId="{4DB288B7-FB49-4AC3-AEFB-5A8AE7ACCDE9}" type="sibTrans" cxnId="{AC33CB25-834A-43C8-A160-1223B45FB7F1}">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40392" custScaleY="125122" custLinFactNeighborX="-75" custLinFactNeighborY="-6430">
        <dgm:presLayoutVars>
          <dgm:bulletEnabled val="1"/>
        </dgm:presLayoutVars>
      </dgm:prSet>
      <dgm:spPr/>
    </dgm:pt>
  </dgm:ptLst>
  <dgm:cxnLst>
    <dgm:cxn modelId="{1B153405-0509-4614-9D9B-CFB70407C9F2}" srcId="{141433D3-6438-4574-8F32-114AD67B0855}" destId="{6A32D197-624F-49AE-A26C-D596013C76C4}" srcOrd="8" destOrd="0" parTransId="{E3AD4F80-F5BA-49AC-A6D2-CEC2D20B9D03}" sibTransId="{63BC1BEE-211B-4599-ADB6-C72C846A8C0C}"/>
    <dgm:cxn modelId="{E4DBCD06-3228-4AA0-BCBB-022F7565FC34}" type="presOf" srcId="{17CCDABC-8341-47A0-8492-D5211F05A40F}" destId="{CEE7188E-8AB9-4D47-965F-A78C3473E79E}" srcOrd="0" destOrd="3" presId="urn:microsoft.com/office/officeart/2005/8/layout/vList5"/>
    <dgm:cxn modelId="{DC21A707-5E8A-4CF3-81C5-65E3EBD00407}" srcId="{141433D3-6438-4574-8F32-114AD67B0855}" destId="{05C291CE-F9B3-42F9-8F34-7871BD7C93D4}" srcOrd="6" destOrd="0" parTransId="{90B82418-8FEA-488F-A404-28081A51F457}" sibTransId="{6F0AD938-9B0D-4B3C-AAE3-E2B0ED764D32}"/>
    <dgm:cxn modelId="{3E30910C-3926-46DC-82DC-233CE9487C32}" type="presOf" srcId="{94B76BAC-5819-4287-8E25-F0CA6F2087B2}" destId="{CEE7188E-8AB9-4D47-965F-A78C3473E79E}" srcOrd="0" destOrd="10" presId="urn:microsoft.com/office/officeart/2005/8/layout/vList5"/>
    <dgm:cxn modelId="{1A90581E-5163-4930-91B7-205066A2D870}" type="presOf" srcId="{05C291CE-F9B3-42F9-8F34-7871BD7C93D4}" destId="{CEE7188E-8AB9-4D47-965F-A78C3473E79E}" srcOrd="0" destOrd="6" presId="urn:microsoft.com/office/officeart/2005/8/layout/vList5"/>
    <dgm:cxn modelId="{50C3F91F-AB38-4A4B-919D-64A9B55CD278}" type="presOf" srcId="{73965002-D076-486B-BAB5-BA9796DCBE65}" destId="{CEE7188E-8AB9-4D47-965F-A78C3473E79E}" srcOrd="0" destOrd="4" presId="urn:microsoft.com/office/officeart/2005/8/layout/vList5"/>
    <dgm:cxn modelId="{AC33CB25-834A-43C8-A160-1223B45FB7F1}" srcId="{141433D3-6438-4574-8F32-114AD67B0855}" destId="{17CCDABC-8341-47A0-8492-D5211F05A40F}" srcOrd="3" destOrd="0" parTransId="{BEE597AC-4EBA-4274-9D00-1D8E2ABA1448}" sibTransId="{4DB288B7-FB49-4AC3-AEFB-5A8AE7ACCDE9}"/>
    <dgm:cxn modelId="{DC011D26-B9FE-426F-BE0F-801CC7360736}" type="presOf" srcId="{AA1B19B4-FEAA-4D49-A978-F5DB1C8FC27D}" destId="{CEE7188E-8AB9-4D47-965F-A78C3473E79E}" srcOrd="0" destOrd="7" presId="urn:microsoft.com/office/officeart/2005/8/layout/vList5"/>
    <dgm:cxn modelId="{6124E22F-6EFE-4FC5-9D7A-BB29136C5488}" srcId="{141433D3-6438-4574-8F32-114AD67B0855}" destId="{1E5EB003-80E0-4AF5-AACF-956561E2D5B5}" srcOrd="12" destOrd="0" parTransId="{0EADCCBA-110B-4E12-B438-71DFCCBF1A4F}" sibTransId="{E317E6AA-9F09-4299-A4CD-0238A8CCC0DA}"/>
    <dgm:cxn modelId="{A8B9623A-1E84-4C6D-BEFD-EDDABF1608A8}" type="presOf" srcId="{339E912D-4089-47FD-9453-041D4F5239E9}" destId="{CEE7188E-8AB9-4D47-965F-A78C3473E79E}" srcOrd="0" destOrd="9" presId="urn:microsoft.com/office/officeart/2005/8/layout/vList5"/>
    <dgm:cxn modelId="{B412305B-8062-43E4-BF3F-DBAA488AB9A3}" srcId="{141433D3-6438-4574-8F32-114AD67B0855}" destId="{6C76D81F-A40B-4B24-B36E-5F65DF404515}" srcOrd="16" destOrd="0" parTransId="{E889523E-6C04-4AC6-9EC1-10C6098F149B}" sibTransId="{7AB8E472-57DB-497B-A5BA-E0F212DE1D89}"/>
    <dgm:cxn modelId="{0E953942-CAF5-4CCA-BBEC-13F6595FE38D}" srcId="{141433D3-6438-4574-8F32-114AD67B0855}" destId="{002E7EB1-8617-41E5-B31F-D4331F6E93E9}" srcOrd="13" destOrd="0" parTransId="{D3F201DA-7A64-4EF2-9969-8904B322C5CF}" sibTransId="{2D60CCAB-6198-4059-97D0-565AF0308F87}"/>
    <dgm:cxn modelId="{DA6A0F43-5DBC-4195-BEA4-83DFA27477E0}" type="presOf" srcId="{9039853A-3F4B-4F60-B5A3-CEF7CB8DB2D1}" destId="{CEE7188E-8AB9-4D47-965F-A78C3473E79E}" srcOrd="0" destOrd="5" presId="urn:microsoft.com/office/officeart/2005/8/layout/vList5"/>
    <dgm:cxn modelId="{49E74868-95FC-4CCD-AD98-B05EA0D0B3A7}" type="presOf" srcId="{A4B5355D-3930-4105-9192-DD3255C60942}" destId="{D0415DD5-8C92-46DA-86AB-F8A584BE5130}" srcOrd="0" destOrd="0" presId="urn:microsoft.com/office/officeart/2005/8/layout/vList5"/>
    <dgm:cxn modelId="{4FFBC748-66DC-4C73-BF15-D6FA8811767E}" type="presOf" srcId="{4991932E-432A-4AE0-9F89-B0B7ED99E994}" destId="{CEE7188E-8AB9-4D47-965F-A78C3473E79E}" srcOrd="0" destOrd="2"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668C864D-7CFB-49DB-93FD-7DC594AF12CF}" srcId="{141433D3-6438-4574-8F32-114AD67B0855}" destId="{1389B29F-2E0B-4AFF-879A-CFDA6CDE1144}" srcOrd="14" destOrd="0" parTransId="{025E16CA-3105-4B62-98E1-1F9ADB8C977A}" sibTransId="{6DAFC640-D499-494F-A453-23E7B46F8A0D}"/>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18" presId="urn:microsoft.com/office/officeart/2005/8/layout/vList5"/>
    <dgm:cxn modelId="{ECF59474-EA1D-4E0E-9619-E3A366AD8004}" type="presOf" srcId="{0784F35A-AF08-4E8A-9B3B-A3B1981F0F44}" destId="{CEE7188E-8AB9-4D47-965F-A78C3473E79E}" srcOrd="0" destOrd="11" presId="urn:microsoft.com/office/officeart/2005/8/layout/vList5"/>
    <dgm:cxn modelId="{8E865956-F75E-44FF-8C9C-1E62E594DD46}" srcId="{141433D3-6438-4574-8F32-114AD67B0855}" destId="{AA1B19B4-FEAA-4D49-A978-F5DB1C8FC27D}" srcOrd="7" destOrd="0" parTransId="{809B2550-E26B-44DE-84D0-F2E7E7C9A52D}" sibTransId="{6D15F943-814A-4793-A5FA-288D60DD565E}"/>
    <dgm:cxn modelId="{A3CDBD78-9C4D-412E-993B-5B326C97530E}" srcId="{141433D3-6438-4574-8F32-114AD67B0855}" destId="{9039853A-3F4B-4F60-B5A3-CEF7CB8DB2D1}" srcOrd="5" destOrd="0" parTransId="{41E9B28A-89E9-4F88-AC36-40351F98EF06}" sibTransId="{7DE2FB1D-550E-472A-AB67-557AF33DEEF8}"/>
    <dgm:cxn modelId="{E961417B-8B8C-4CBE-A9DD-91E8E11B2E97}" srcId="{141433D3-6438-4574-8F32-114AD67B0855}" destId="{3874C576-C4D9-42C1-8161-EA6F17CED1AD}" srcOrd="1" destOrd="0" parTransId="{A45204DD-86B4-4243-A7AE-BA4BD8388546}" sibTransId="{F1DB7345-5621-4F89-9E8D-7C11445D23C9}"/>
    <dgm:cxn modelId="{99909386-7E23-4A5B-85C8-3FC2D1E5EF71}" type="presOf" srcId="{1E5EB003-80E0-4AF5-AACF-956561E2D5B5}" destId="{CEE7188E-8AB9-4D47-965F-A78C3473E79E}" srcOrd="0" destOrd="12" presId="urn:microsoft.com/office/officeart/2005/8/layout/vList5"/>
    <dgm:cxn modelId="{581B628D-752C-4173-BB80-0337004F9A9C}" type="presOf" srcId="{1389B29F-2E0B-4AFF-879A-CFDA6CDE1144}" destId="{CEE7188E-8AB9-4D47-965F-A78C3473E79E}" srcOrd="0" destOrd="14" presId="urn:microsoft.com/office/officeart/2005/8/layout/vList5"/>
    <dgm:cxn modelId="{7A805495-1DFA-4FA3-83A6-0FEDCF155C5B}" type="presOf" srcId="{141433D3-6438-4574-8F32-114AD67B0855}" destId="{3ADDCA79-6A93-497A-A941-E3DAFB2756D2}" srcOrd="0" destOrd="0" presId="urn:microsoft.com/office/officeart/2005/8/layout/vList5"/>
    <dgm:cxn modelId="{30D11D97-3E27-4501-BEBB-4B2565743E36}" type="presOf" srcId="{6C76D81F-A40B-4B24-B36E-5F65DF404515}" destId="{CEE7188E-8AB9-4D47-965F-A78C3473E79E}" srcOrd="0" destOrd="16" presId="urn:microsoft.com/office/officeart/2005/8/layout/vList5"/>
    <dgm:cxn modelId="{FC391ABD-B0D1-4553-8D81-3273CC26C2C8}" type="presOf" srcId="{6A32D197-624F-49AE-A26C-D596013C76C4}" destId="{CEE7188E-8AB9-4D47-965F-A78C3473E79E}" srcOrd="0" destOrd="8" presId="urn:microsoft.com/office/officeart/2005/8/layout/vList5"/>
    <dgm:cxn modelId="{FF0041BF-4E04-4E9D-BE61-34C30C57544E}" srcId="{141433D3-6438-4574-8F32-114AD67B0855}" destId="{94B76BAC-5819-4287-8E25-F0CA6F2087B2}" srcOrd="10" destOrd="0" parTransId="{7F758001-DB88-4BCC-B4E3-202D9C2C254A}" sibTransId="{B2F5A25C-E1EE-4FCA-9679-27FB6F7BE1D8}"/>
    <dgm:cxn modelId="{E82CCABF-DF75-47FB-924F-93005BE4CFCA}" type="presOf" srcId="{3874C576-C4D9-42C1-8161-EA6F17CED1AD}" destId="{CEE7188E-8AB9-4D47-965F-A78C3473E79E}" srcOrd="0" destOrd="1" presId="urn:microsoft.com/office/officeart/2005/8/layout/vList5"/>
    <dgm:cxn modelId="{FC24D1C4-1CEF-4F06-8CF1-5CF6BA72F2CC}" srcId="{141433D3-6438-4574-8F32-114AD67B0855}" destId="{0B185584-18A1-4F1E-AA56-4EAF7E09A3D9}" srcOrd="15" destOrd="0" parTransId="{EC4224FC-2DC2-42C7-BA34-B91638419EA5}" sibTransId="{6651B215-1DFC-40E4-A9C9-901F5D3A78DB}"/>
    <dgm:cxn modelId="{CFC84DC8-4D5E-44DD-AA59-4F1410A6CCE6}" srcId="{141433D3-6438-4574-8F32-114AD67B0855}" destId="{0784F35A-AF08-4E8A-9B3B-A3B1981F0F44}" srcOrd="11" destOrd="0" parTransId="{99670644-DC75-40B0-A3D8-8E1E44B0550D}" sibTransId="{D8530480-A7B8-4C3D-80A0-10C77BDAAEF5}"/>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18" destOrd="0" parTransId="{ABC2D0D0-9134-47A9-A31A-DF0F4CBB0992}" sibTransId="{60910E69-EF83-422F-B742-F2573239F35F}"/>
    <dgm:cxn modelId="{BF0FBCD5-83C8-4482-A075-6E6FFAEC18A4}" srcId="{141433D3-6438-4574-8F32-114AD67B0855}" destId="{4991932E-432A-4AE0-9F89-B0B7ED99E994}" srcOrd="2" destOrd="0" parTransId="{4B9BF225-DCCA-4DC0-BB20-410C0A6ECC1A}" sibTransId="{D5248D8A-FA7F-4A4C-8490-B25C9D1E5687}"/>
    <dgm:cxn modelId="{4693D2DD-2ED5-406F-9EA5-4D072AFA8D51}" srcId="{141433D3-6438-4574-8F32-114AD67B0855}" destId="{339E912D-4089-47FD-9453-041D4F5239E9}" srcOrd="9" destOrd="0" parTransId="{1C2490BA-ED45-4358-9F33-0D3BE0576A69}" sibTransId="{E9F34813-4623-42C7-B17A-2E38F5B8A67C}"/>
    <dgm:cxn modelId="{D90024E0-44D4-4982-800E-63288D6DC305}" srcId="{141433D3-6438-4574-8F32-114AD67B0855}" destId="{8B04124A-0885-4DDB-AF50-AF7C359A9922}" srcOrd="17" destOrd="0" parTransId="{E688DF70-35F0-4B44-AC34-4A6A7AD81FC6}" sibTransId="{4D97E711-9E86-4FDB-AD0E-7E07D2B323BF}"/>
    <dgm:cxn modelId="{06E31FE2-CB45-46CA-A6AC-C08F26A478E2}" srcId="{141433D3-6438-4574-8F32-114AD67B0855}" destId="{73965002-D076-486B-BAB5-BA9796DCBE65}" srcOrd="4" destOrd="0" parTransId="{32C0A784-49ED-4E3C-8D10-DD1783A9390E}" sibTransId="{6C6AEDE3-6E3B-4388-9694-9DFE7A6DCE46}"/>
    <dgm:cxn modelId="{F5F543F0-43A9-41D1-AA0D-F760AA162B37}" type="presOf" srcId="{002E7EB1-8617-41E5-B31F-D4331F6E93E9}" destId="{CEE7188E-8AB9-4D47-965F-A78C3473E79E}" srcOrd="0" destOrd="13" presId="urn:microsoft.com/office/officeart/2005/8/layout/vList5"/>
    <dgm:cxn modelId="{C1B008FA-4CA0-4C4A-976B-37ABA8DF37FA}" type="presOf" srcId="{0B185584-18A1-4F1E-AA56-4EAF7E09A3D9}" destId="{CEE7188E-8AB9-4D47-965F-A78C3473E79E}" srcOrd="0" destOrd="15" presId="urn:microsoft.com/office/officeart/2005/8/layout/vList5"/>
    <dgm:cxn modelId="{849B38FD-7863-44BA-B9DF-6AE04C0E09DF}" type="presOf" srcId="{8B04124A-0885-4DDB-AF50-AF7C359A9922}" destId="{CEE7188E-8AB9-4D47-965F-A78C3473E79E}" srcOrd="0" destOrd="17"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400" dirty="0">
              <a:effectLst/>
              <a:latin typeface="Tahoma" panose="020B0604030504040204" pitchFamily="34" charset="0"/>
              <a:ea typeface="Times New Roman" panose="02020603050405020304" pitchFamily="18" charset="0"/>
              <a:cs typeface="Times New Roman" panose="02020603050405020304" pitchFamily="18" charset="0"/>
            </a:rPr>
            <a:t>3.</a:t>
          </a:r>
          <a:r>
            <a:rPr lang="el-GR" sz="2400" dirty="0"/>
            <a:t> Παραγωγικές επενδύσεις στην υδατοκαλλιέργεια </a:t>
          </a:r>
          <a:r>
            <a:rPr lang="el-GR" sz="2400" b="1" i="1" dirty="0"/>
            <a:t>(ΆΡΘΡΟ 48 ΚΑΝ. Ε.Ε. 508/2014)</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custLinFactNeighborY="-576"/>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A098E-7C96-4361-9CCF-1D856067A4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5A77628E-0C44-4C47-815B-CEC1967AAE7A}">
      <dgm:prSet custT="1"/>
      <dgm:spPr>
        <a:solidFill>
          <a:srgbClr val="006600"/>
        </a:solidFill>
      </dgm:spPr>
      <dgm:t>
        <a:bodyPr/>
        <a:lstStyle/>
        <a:p>
          <a:pPr rtl="0"/>
          <a:r>
            <a:rPr lang="el-GR" sz="1800" b="1" u="sng" dirty="0"/>
            <a:t>Βασική θεματική</a:t>
          </a:r>
          <a:r>
            <a:rPr lang="el-GR" sz="1800" u="sng" dirty="0"/>
            <a:t> </a:t>
          </a:r>
          <a:r>
            <a:rPr lang="el-GR" sz="1800" b="1" u="sng" dirty="0"/>
            <a:t>κατεύθυνση</a:t>
          </a:r>
          <a:r>
            <a:rPr lang="el-GR" sz="1800" u="sng" dirty="0"/>
            <a:t>  </a:t>
          </a:r>
          <a:r>
            <a:rPr lang="el-GR" sz="1800" dirty="0"/>
            <a:t>της στρατηγικής τοπικής ανάπτυξης: </a:t>
          </a:r>
        </a:p>
        <a:p>
          <a:pPr rtl="0"/>
          <a:r>
            <a:rPr lang="el-GR" sz="2000" b="1" dirty="0">
              <a:solidFill>
                <a:srgbClr val="FF0000"/>
              </a:solidFill>
            </a:rPr>
            <a:t>Βελτίωση της ανταγωνιστικότητας της αλυσίδας αξίας  των επιχειρήσεων του </a:t>
          </a:r>
          <a:r>
            <a:rPr lang="el-GR" sz="2000" b="1" dirty="0" err="1">
              <a:solidFill>
                <a:srgbClr val="FF0000"/>
              </a:solidFill>
            </a:rPr>
            <a:t>αγροδιατροφικού</a:t>
          </a:r>
          <a:r>
            <a:rPr lang="el-GR" sz="2000" b="1" dirty="0">
              <a:solidFill>
                <a:srgbClr val="FF0000"/>
              </a:solidFill>
            </a:rPr>
            <a:t> τομέα</a:t>
          </a:r>
          <a:r>
            <a:rPr lang="en-US" sz="2000" b="1" dirty="0">
              <a:solidFill>
                <a:srgbClr val="FF0000"/>
              </a:solidFill>
            </a:rPr>
            <a:t> </a:t>
          </a:r>
        </a:p>
        <a:p>
          <a:pPr rtl="0"/>
          <a:r>
            <a:rPr lang="el-GR" sz="1800" b="1" baseline="0" dirty="0">
              <a:solidFill>
                <a:schemeClr val="bg1"/>
              </a:solidFill>
            </a:rPr>
            <a:t>και δευτερεύουσες:</a:t>
          </a:r>
          <a:endParaRPr lang="el-GR" sz="1800" baseline="0" dirty="0">
            <a:solidFill>
              <a:schemeClr val="bg1"/>
            </a:solidFill>
          </a:endParaRPr>
        </a:p>
      </dgm:t>
    </dgm:pt>
    <dgm:pt modelId="{94602908-A86F-4481-8BD0-36F21931A3AB}" type="parTrans" cxnId="{6E0BE548-7D5D-4D4B-9033-5FEC9022A4FA}">
      <dgm:prSet/>
      <dgm:spPr/>
      <dgm:t>
        <a:bodyPr/>
        <a:lstStyle/>
        <a:p>
          <a:endParaRPr lang="el-GR"/>
        </a:p>
      </dgm:t>
    </dgm:pt>
    <dgm:pt modelId="{C0A708DF-28E5-4ABD-A434-E4138DC22180}" type="sibTrans" cxnId="{6E0BE548-7D5D-4D4B-9033-5FEC9022A4FA}">
      <dgm:prSet/>
      <dgm:spPr/>
      <dgm:t>
        <a:bodyPr/>
        <a:lstStyle/>
        <a:p>
          <a:endParaRPr lang="el-GR"/>
        </a:p>
      </dgm:t>
    </dgm:pt>
    <dgm:pt modelId="{59C319DF-D9A4-4006-89E5-A7FA13E49087}">
      <dgm:prSet custT="1"/>
      <dgm:spPr>
        <a:solidFill>
          <a:schemeClr val="accent3">
            <a:lumMod val="50000"/>
          </a:schemeClr>
        </a:solidFill>
      </dgm:spPr>
      <dgm:t>
        <a:bodyPr/>
        <a:lstStyle/>
        <a:p>
          <a:pPr rtl="0"/>
          <a:r>
            <a:rPr lang="el-GR" sz="1600" dirty="0"/>
            <a:t>Βελτίωση των συνθηκών διαβίωσης και της ποιότητας ζωής του τοπικού πληθυσμού</a:t>
          </a:r>
        </a:p>
      </dgm:t>
    </dgm:pt>
    <dgm:pt modelId="{577B50BE-A1F4-4B0B-9759-A08D3F8CFD12}" type="parTrans" cxnId="{E371718A-B7FD-4000-8F1B-16D98056F798}">
      <dgm:prSet/>
      <dgm:spPr/>
      <dgm:t>
        <a:bodyPr/>
        <a:lstStyle/>
        <a:p>
          <a:endParaRPr lang="el-GR"/>
        </a:p>
      </dgm:t>
    </dgm:pt>
    <dgm:pt modelId="{07A5BE05-5774-4166-AB9D-8E4FE20981B8}" type="sibTrans" cxnId="{E371718A-B7FD-4000-8F1B-16D98056F798}">
      <dgm:prSet/>
      <dgm:spPr/>
      <dgm:t>
        <a:bodyPr/>
        <a:lstStyle/>
        <a:p>
          <a:endParaRPr lang="el-GR"/>
        </a:p>
      </dgm:t>
    </dgm:pt>
    <dgm:pt modelId="{900C7DA0-E410-42F4-B19F-CC57CA0C41F6}">
      <dgm:prSet/>
      <dgm:spPr>
        <a:solidFill>
          <a:schemeClr val="accent3">
            <a:lumMod val="50000"/>
          </a:schemeClr>
        </a:solidFill>
      </dgm:spPr>
      <dgm:t>
        <a:bodyPr/>
        <a:lstStyle/>
        <a:p>
          <a:pPr rtl="0"/>
          <a:endParaRPr lang="el-GR" dirty="0"/>
        </a:p>
      </dgm:t>
    </dgm:pt>
    <dgm:pt modelId="{21F72AD0-B0C4-4F48-81B4-E47BA75F8EA0}" type="parTrans" cxnId="{E2305013-12E6-44FA-AB5D-7F17D2230698}">
      <dgm:prSet/>
      <dgm:spPr/>
      <dgm:t>
        <a:bodyPr/>
        <a:lstStyle/>
        <a:p>
          <a:endParaRPr lang="el-GR"/>
        </a:p>
      </dgm:t>
    </dgm:pt>
    <dgm:pt modelId="{EB1285D7-1EE0-4A6E-B916-8CD30B47369E}" type="sibTrans" cxnId="{E2305013-12E6-44FA-AB5D-7F17D2230698}">
      <dgm:prSet/>
      <dgm:spPr/>
      <dgm:t>
        <a:bodyPr/>
        <a:lstStyle/>
        <a:p>
          <a:endParaRPr lang="el-GR"/>
        </a:p>
      </dgm:t>
    </dgm:pt>
    <dgm:pt modelId="{2D69FA1E-5D7B-454C-9552-E1F63DA45335}" type="pres">
      <dgm:prSet presAssocID="{932A098E-7C96-4361-9CCF-1D856067A4A7}" presName="Name0" presStyleCnt="0">
        <dgm:presLayoutVars>
          <dgm:dir/>
          <dgm:animLvl val="lvl"/>
          <dgm:resizeHandles val="exact"/>
        </dgm:presLayoutVars>
      </dgm:prSet>
      <dgm:spPr/>
    </dgm:pt>
    <dgm:pt modelId="{3CBF0E83-45D2-4EC1-93F5-4FBC5EE8A28E}" type="pres">
      <dgm:prSet presAssocID="{5A77628E-0C44-4C47-815B-CEC1967AAE7A}" presName="linNode" presStyleCnt="0"/>
      <dgm:spPr/>
    </dgm:pt>
    <dgm:pt modelId="{9CC76BDA-156E-478F-A85E-176C352ACE78}" type="pres">
      <dgm:prSet presAssocID="{5A77628E-0C44-4C47-815B-CEC1967AAE7A}" presName="parentText" presStyleLbl="node1" presStyleIdx="0" presStyleCnt="3" custScaleX="262496" custScaleY="26723" custLinFactNeighborX="1830" custLinFactNeighborY="-7043">
        <dgm:presLayoutVars>
          <dgm:chMax val="1"/>
          <dgm:bulletEnabled val="1"/>
        </dgm:presLayoutVars>
      </dgm:prSet>
      <dgm:spPr/>
    </dgm:pt>
    <dgm:pt modelId="{4D244629-E27B-4AE8-832A-B77B5B31A335}" type="pres">
      <dgm:prSet presAssocID="{C0A708DF-28E5-4ABD-A434-E4138DC22180}" presName="sp" presStyleCnt="0"/>
      <dgm:spPr/>
    </dgm:pt>
    <dgm:pt modelId="{528CD82E-4A2C-4ED6-B16E-E7AF2DA1F27B}" type="pres">
      <dgm:prSet presAssocID="{59C319DF-D9A4-4006-89E5-A7FA13E49087}" presName="linNode" presStyleCnt="0"/>
      <dgm:spPr/>
    </dgm:pt>
    <dgm:pt modelId="{0DA94C9C-2DEA-4786-8C3F-53F3C6850513}" type="pres">
      <dgm:prSet presAssocID="{59C319DF-D9A4-4006-89E5-A7FA13E49087}" presName="parentText" presStyleLbl="node1" presStyleIdx="1" presStyleCnt="3" custScaleX="126323" custScaleY="21710" custLinFactX="42217" custLinFactNeighborX="100000" custLinFactNeighborY="-11101">
        <dgm:presLayoutVars>
          <dgm:chMax val="1"/>
          <dgm:bulletEnabled val="1"/>
        </dgm:presLayoutVars>
      </dgm:prSet>
      <dgm:spPr/>
    </dgm:pt>
    <dgm:pt modelId="{2A3AFC3B-9C61-40DE-8E2B-842972F60E4C}" type="pres">
      <dgm:prSet presAssocID="{07A5BE05-5774-4166-AB9D-8E4FE20981B8}" presName="sp" presStyleCnt="0"/>
      <dgm:spPr/>
    </dgm:pt>
    <dgm:pt modelId="{1BD4C0AB-DE04-40B9-8C17-837BBA4EFB69}" type="pres">
      <dgm:prSet presAssocID="{900C7DA0-E410-42F4-B19F-CC57CA0C41F6}" presName="linNode" presStyleCnt="0"/>
      <dgm:spPr/>
    </dgm:pt>
    <dgm:pt modelId="{3F70D552-4106-47C7-B072-E0C6AF0F8917}" type="pres">
      <dgm:prSet presAssocID="{900C7DA0-E410-42F4-B19F-CC57CA0C41F6}" presName="parentText" presStyleLbl="node1" presStyleIdx="2" presStyleCnt="3" custScaleX="124020" custScaleY="23231" custLinFactNeighborX="-1015" custLinFactNeighborY="-38831">
        <dgm:presLayoutVars>
          <dgm:chMax val="1"/>
          <dgm:bulletEnabled val="1"/>
        </dgm:presLayoutVars>
      </dgm:prSet>
      <dgm:spPr/>
    </dgm:pt>
  </dgm:ptLst>
  <dgm:cxnLst>
    <dgm:cxn modelId="{E2305013-12E6-44FA-AB5D-7F17D2230698}" srcId="{932A098E-7C96-4361-9CCF-1D856067A4A7}" destId="{900C7DA0-E410-42F4-B19F-CC57CA0C41F6}" srcOrd="2" destOrd="0" parTransId="{21F72AD0-B0C4-4F48-81B4-E47BA75F8EA0}" sibTransId="{EB1285D7-1EE0-4A6E-B916-8CD30B47369E}"/>
    <dgm:cxn modelId="{6E0BE548-7D5D-4D4B-9033-5FEC9022A4FA}" srcId="{932A098E-7C96-4361-9CCF-1D856067A4A7}" destId="{5A77628E-0C44-4C47-815B-CEC1967AAE7A}" srcOrd="0" destOrd="0" parTransId="{94602908-A86F-4481-8BD0-36F21931A3AB}" sibTransId="{C0A708DF-28E5-4ABD-A434-E4138DC22180}"/>
    <dgm:cxn modelId="{90F7064D-0721-48D7-BD4D-3414104A215B}" type="presOf" srcId="{5A77628E-0C44-4C47-815B-CEC1967AAE7A}" destId="{9CC76BDA-156E-478F-A85E-176C352ACE78}" srcOrd="0" destOrd="0" presId="urn:microsoft.com/office/officeart/2005/8/layout/vList5"/>
    <dgm:cxn modelId="{06065F8A-8EA9-45A6-A94C-9777FBA56AA2}" type="presOf" srcId="{59C319DF-D9A4-4006-89E5-A7FA13E49087}" destId="{0DA94C9C-2DEA-4786-8C3F-53F3C6850513}" srcOrd="0" destOrd="0" presId="urn:microsoft.com/office/officeart/2005/8/layout/vList5"/>
    <dgm:cxn modelId="{E371718A-B7FD-4000-8F1B-16D98056F798}" srcId="{932A098E-7C96-4361-9CCF-1D856067A4A7}" destId="{59C319DF-D9A4-4006-89E5-A7FA13E49087}" srcOrd="1" destOrd="0" parTransId="{577B50BE-A1F4-4B0B-9759-A08D3F8CFD12}" sibTransId="{07A5BE05-5774-4166-AB9D-8E4FE20981B8}"/>
    <dgm:cxn modelId="{A26D4691-7622-40D6-B574-FDD667BF5CF1}" type="presOf" srcId="{932A098E-7C96-4361-9CCF-1D856067A4A7}" destId="{2D69FA1E-5D7B-454C-9552-E1F63DA45335}" srcOrd="0" destOrd="0" presId="urn:microsoft.com/office/officeart/2005/8/layout/vList5"/>
    <dgm:cxn modelId="{7CF573CF-2CE8-45CE-BB42-E4397B94F9B6}" type="presOf" srcId="{900C7DA0-E410-42F4-B19F-CC57CA0C41F6}" destId="{3F70D552-4106-47C7-B072-E0C6AF0F8917}" srcOrd="0" destOrd="0" presId="urn:microsoft.com/office/officeart/2005/8/layout/vList5"/>
    <dgm:cxn modelId="{967A623A-1FD3-4989-A43D-85491C16363C}" type="presParOf" srcId="{2D69FA1E-5D7B-454C-9552-E1F63DA45335}" destId="{3CBF0E83-45D2-4EC1-93F5-4FBC5EE8A28E}" srcOrd="0" destOrd="0" presId="urn:microsoft.com/office/officeart/2005/8/layout/vList5"/>
    <dgm:cxn modelId="{EDBD3662-2623-4882-860F-8A7F03996932}" type="presParOf" srcId="{3CBF0E83-45D2-4EC1-93F5-4FBC5EE8A28E}" destId="{9CC76BDA-156E-478F-A85E-176C352ACE78}" srcOrd="0" destOrd="0" presId="urn:microsoft.com/office/officeart/2005/8/layout/vList5"/>
    <dgm:cxn modelId="{8E13BC8C-1082-4618-AC7E-C4631169D05D}" type="presParOf" srcId="{2D69FA1E-5D7B-454C-9552-E1F63DA45335}" destId="{4D244629-E27B-4AE8-832A-B77B5B31A335}" srcOrd="1" destOrd="0" presId="urn:microsoft.com/office/officeart/2005/8/layout/vList5"/>
    <dgm:cxn modelId="{9057779E-513C-4D9E-BA59-A1A81A759C70}" type="presParOf" srcId="{2D69FA1E-5D7B-454C-9552-E1F63DA45335}" destId="{528CD82E-4A2C-4ED6-B16E-E7AF2DA1F27B}" srcOrd="2" destOrd="0" presId="urn:microsoft.com/office/officeart/2005/8/layout/vList5"/>
    <dgm:cxn modelId="{E9E4F14D-14DC-42DE-B831-E948B899C218}" type="presParOf" srcId="{528CD82E-4A2C-4ED6-B16E-E7AF2DA1F27B}" destId="{0DA94C9C-2DEA-4786-8C3F-53F3C6850513}" srcOrd="0" destOrd="0" presId="urn:microsoft.com/office/officeart/2005/8/layout/vList5"/>
    <dgm:cxn modelId="{B31DE0B6-E646-4DBB-B37B-5896C0EA54D6}" type="presParOf" srcId="{2D69FA1E-5D7B-454C-9552-E1F63DA45335}" destId="{2A3AFC3B-9C61-40DE-8E2B-842972F60E4C}" srcOrd="3" destOrd="0" presId="urn:microsoft.com/office/officeart/2005/8/layout/vList5"/>
    <dgm:cxn modelId="{CEBFAD48-9718-49AD-B7B1-6544B54AB67A}" type="presParOf" srcId="{2D69FA1E-5D7B-454C-9552-E1F63DA45335}" destId="{1BD4C0AB-DE04-40B9-8C17-837BBA4EFB69}" srcOrd="4" destOrd="0" presId="urn:microsoft.com/office/officeart/2005/8/layout/vList5"/>
    <dgm:cxn modelId="{529F25F8-30B3-45D7-B406-59BAF33BA8C4}" type="presParOf" srcId="{1BD4C0AB-DE04-40B9-8C17-837BBA4EFB69}" destId="{3F70D552-4106-47C7-B072-E0C6AF0F891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EF8E81-700D-4C03-BD50-2B27C0469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3D1E853-F93A-4E9A-8EDD-C0F166B77F65}">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dirty="0">
            <a:solidFill>
              <a:srgbClr val="FFC000"/>
            </a:solidFill>
          </a:endParaRPr>
        </a:p>
        <a:p>
          <a:pPr marL="0" lvl="0" defTabSz="800100">
            <a:lnSpc>
              <a:spcPct val="90000"/>
            </a:lnSpc>
            <a:spcBef>
              <a:spcPct val="0"/>
            </a:spcBef>
            <a:spcAft>
              <a:spcPct val="35000"/>
            </a:spcAft>
            <a:buNone/>
          </a:pPr>
          <a:endParaRPr lang="el-GR" sz="1400" dirty="0"/>
        </a:p>
      </dgm:t>
    </dgm:pt>
    <dgm:pt modelId="{8A813568-1740-434F-97C8-EBE990959854}" type="sibTrans" cxnId="{36FC92A2-A73D-437B-AD4A-384212BC65BF}">
      <dgm:prSet/>
      <dgm:spPr/>
      <dgm:t>
        <a:bodyPr/>
        <a:lstStyle/>
        <a:p>
          <a:endParaRPr lang="el-GR"/>
        </a:p>
      </dgm:t>
    </dgm:pt>
    <dgm:pt modelId="{05684FA1-013C-4027-BDF3-1DC4A1A54BA7}" type="parTrans" cxnId="{36FC92A2-A73D-437B-AD4A-384212BC65BF}">
      <dgm:prSet/>
      <dgm:spPr/>
      <dgm:t>
        <a:bodyPr/>
        <a:lstStyle/>
        <a:p>
          <a:endParaRPr lang="el-GR"/>
        </a:p>
      </dgm:t>
    </dgm:pt>
    <dgm:pt modelId="{2FF5BDF5-2CA6-4200-A953-F6625C0D8D20}">
      <dgm:prSet custT="1"/>
      <dgm:spPr/>
      <dgm:t>
        <a:bodyPr/>
        <a:lstStyle/>
        <a:p>
          <a:r>
            <a:rPr lang="el-GR" sz="1800" b="1" kern="1200" dirty="0">
              <a:solidFill>
                <a:srgbClr val="FFC000"/>
              </a:solidFill>
              <a:effectLst/>
              <a:latin typeface="Calibri" panose="020F0502020204030204" pitchFamily="34" charset="0"/>
              <a:ea typeface="Calibri" panose="020F0502020204030204" pitchFamily="34" charset="0"/>
              <a:cs typeface="+mn-cs"/>
            </a:rPr>
            <a:t>Δεν είναι επιλέξιμες προς χρηματοδότηση οι πράξεις που αφορούν την μεταποίηση γενετικά τροποποιημένων προϊόντων υδατοκαλλιέργειας</a:t>
          </a:r>
        </a:p>
      </dgm:t>
    </dgm:pt>
    <dgm:pt modelId="{A66B1FF9-CE40-4A60-A935-0F905E4DF8BD}" type="parTrans" cxnId="{DA0D3A67-D9EB-4246-8E99-A6CF0FCB8351}">
      <dgm:prSet/>
      <dgm:spPr/>
      <dgm:t>
        <a:bodyPr/>
        <a:lstStyle/>
        <a:p>
          <a:endParaRPr lang="el-GR"/>
        </a:p>
      </dgm:t>
    </dgm:pt>
    <dgm:pt modelId="{60E75936-7D23-430A-8DBE-37224459CA81}" type="sibTrans" cxnId="{DA0D3A67-D9EB-4246-8E99-A6CF0FCB8351}">
      <dgm:prSet/>
      <dgm:spPr/>
      <dgm:t>
        <a:bodyPr/>
        <a:lstStyle/>
        <a:p>
          <a:endParaRPr lang="el-GR"/>
        </a:p>
      </dgm:t>
    </dgm:pt>
    <dgm:pt modelId="{1DC77D49-6968-4226-AA73-E6E2005C3832}" type="pres">
      <dgm:prSet presAssocID="{AAEF8E81-700D-4C03-BD50-2B27C0469D7D}" presName="linear" presStyleCnt="0">
        <dgm:presLayoutVars>
          <dgm:dir/>
          <dgm:animLvl val="lvl"/>
          <dgm:resizeHandles val="exact"/>
        </dgm:presLayoutVars>
      </dgm:prSet>
      <dgm:spPr/>
    </dgm:pt>
    <dgm:pt modelId="{B3DD3BCE-0164-4B46-A99B-69CC8A37719C}" type="pres">
      <dgm:prSet presAssocID="{83D1E853-F93A-4E9A-8EDD-C0F166B77F65}" presName="parentLin" presStyleCnt="0"/>
      <dgm:spPr/>
    </dgm:pt>
    <dgm:pt modelId="{F534CE48-710B-40EF-B613-1E3DE158C03C}" type="pres">
      <dgm:prSet presAssocID="{83D1E853-F93A-4E9A-8EDD-C0F166B77F65}" presName="parentLeftMargin" presStyleLbl="node1" presStyleIdx="0" presStyleCnt="2"/>
      <dgm:spPr/>
    </dgm:pt>
    <dgm:pt modelId="{7CAA2970-BB8C-4666-A6ED-553FCF159BE6}" type="pres">
      <dgm:prSet presAssocID="{83D1E853-F93A-4E9A-8EDD-C0F166B77F65}" presName="parentText" presStyleLbl="node1" presStyleIdx="0" presStyleCnt="2" custLinFactNeighborX="2144" custLinFactNeighborY="-1921">
        <dgm:presLayoutVars>
          <dgm:chMax val="0"/>
          <dgm:bulletEnabled val="1"/>
        </dgm:presLayoutVars>
      </dgm:prSet>
      <dgm:spPr/>
    </dgm:pt>
    <dgm:pt modelId="{19CD7F66-562E-408D-89CE-52F0C4EEB38D}" type="pres">
      <dgm:prSet presAssocID="{83D1E853-F93A-4E9A-8EDD-C0F166B77F65}" presName="negativeSpace" presStyleCnt="0"/>
      <dgm:spPr/>
    </dgm:pt>
    <dgm:pt modelId="{B95A3602-2437-4099-BCAF-96FBCFD95C28}" type="pres">
      <dgm:prSet presAssocID="{83D1E853-F93A-4E9A-8EDD-C0F166B77F65}" presName="childText" presStyleLbl="conFgAcc1" presStyleIdx="0" presStyleCnt="2">
        <dgm:presLayoutVars>
          <dgm:bulletEnabled val="1"/>
        </dgm:presLayoutVars>
      </dgm:prSet>
      <dgm:spPr/>
    </dgm:pt>
    <dgm:pt modelId="{4BA8774E-0235-41A2-AE51-AD755BCAE88D}" type="pres">
      <dgm:prSet presAssocID="{8A813568-1740-434F-97C8-EBE990959854}" presName="spaceBetweenRectangles" presStyleCnt="0"/>
      <dgm:spPr/>
    </dgm:pt>
    <dgm:pt modelId="{80EE20D4-445C-47FA-8C3D-6760CE8BDA32}" type="pres">
      <dgm:prSet presAssocID="{2FF5BDF5-2CA6-4200-A953-F6625C0D8D20}" presName="parentLin" presStyleCnt="0"/>
      <dgm:spPr/>
    </dgm:pt>
    <dgm:pt modelId="{F8B465F0-9056-4542-8760-B48808ECE697}" type="pres">
      <dgm:prSet presAssocID="{2FF5BDF5-2CA6-4200-A953-F6625C0D8D20}" presName="parentLeftMargin" presStyleLbl="node1" presStyleIdx="0" presStyleCnt="2"/>
      <dgm:spPr/>
    </dgm:pt>
    <dgm:pt modelId="{450D6332-6F65-4B69-919F-E1D808EB83F9}" type="pres">
      <dgm:prSet presAssocID="{2FF5BDF5-2CA6-4200-A953-F6625C0D8D20}" presName="parentText" presStyleLbl="node1" presStyleIdx="1" presStyleCnt="2">
        <dgm:presLayoutVars>
          <dgm:chMax val="0"/>
          <dgm:bulletEnabled val="1"/>
        </dgm:presLayoutVars>
      </dgm:prSet>
      <dgm:spPr/>
    </dgm:pt>
    <dgm:pt modelId="{893BF5EE-09B0-42B6-9069-DACB343466A2}" type="pres">
      <dgm:prSet presAssocID="{2FF5BDF5-2CA6-4200-A953-F6625C0D8D20}" presName="negativeSpace" presStyleCnt="0"/>
      <dgm:spPr/>
    </dgm:pt>
    <dgm:pt modelId="{DCC25C38-2010-4956-AE07-BF5FFCBF2679}" type="pres">
      <dgm:prSet presAssocID="{2FF5BDF5-2CA6-4200-A953-F6625C0D8D20}" presName="childText" presStyleLbl="conFgAcc1" presStyleIdx="1" presStyleCnt="2">
        <dgm:presLayoutVars>
          <dgm:bulletEnabled val="1"/>
        </dgm:presLayoutVars>
      </dgm:prSet>
      <dgm:spPr/>
    </dgm:pt>
  </dgm:ptLst>
  <dgm:cxnLst>
    <dgm:cxn modelId="{BA25AB0C-0B1A-422B-852D-492ADC56BA75}" type="presOf" srcId="{2FF5BDF5-2CA6-4200-A953-F6625C0D8D20}" destId="{450D6332-6F65-4B69-919F-E1D808EB83F9}" srcOrd="1" destOrd="0" presId="urn:microsoft.com/office/officeart/2005/8/layout/list1"/>
    <dgm:cxn modelId="{6B261B15-0EDA-48E2-8B13-6045D47E1053}" type="presOf" srcId="{2FF5BDF5-2CA6-4200-A953-F6625C0D8D20}" destId="{F8B465F0-9056-4542-8760-B48808ECE697}" srcOrd="0" destOrd="0" presId="urn:microsoft.com/office/officeart/2005/8/layout/list1"/>
    <dgm:cxn modelId="{DA0D3A67-D9EB-4246-8E99-A6CF0FCB8351}" srcId="{AAEF8E81-700D-4C03-BD50-2B27C0469D7D}" destId="{2FF5BDF5-2CA6-4200-A953-F6625C0D8D20}" srcOrd="1" destOrd="0" parTransId="{A66B1FF9-CE40-4A60-A935-0F905E4DF8BD}" sibTransId="{60E75936-7D23-430A-8DBE-37224459CA81}"/>
    <dgm:cxn modelId="{2DFC3888-1479-4304-A9A1-635D7DCC1CA9}" type="presOf" srcId="{AAEF8E81-700D-4C03-BD50-2B27C0469D7D}" destId="{1DC77D49-6968-4226-AA73-E6E2005C3832}" srcOrd="0" destOrd="0" presId="urn:microsoft.com/office/officeart/2005/8/layout/list1"/>
    <dgm:cxn modelId="{36FC92A2-A73D-437B-AD4A-384212BC65BF}" srcId="{AAEF8E81-700D-4C03-BD50-2B27C0469D7D}" destId="{83D1E853-F93A-4E9A-8EDD-C0F166B77F65}" srcOrd="0" destOrd="0" parTransId="{05684FA1-013C-4027-BDF3-1DC4A1A54BA7}" sibTransId="{8A813568-1740-434F-97C8-EBE990959854}"/>
    <dgm:cxn modelId="{6314A8A4-5945-4BA2-A713-12CCF17F8C4F}" type="presOf" srcId="{83D1E853-F93A-4E9A-8EDD-C0F166B77F65}" destId="{7CAA2970-BB8C-4666-A6ED-553FCF159BE6}" srcOrd="1" destOrd="0" presId="urn:microsoft.com/office/officeart/2005/8/layout/list1"/>
    <dgm:cxn modelId="{8D3B4CAF-3BAE-424D-AEB2-54A128C757D7}" type="presOf" srcId="{83D1E853-F93A-4E9A-8EDD-C0F166B77F65}" destId="{F534CE48-710B-40EF-B613-1E3DE158C03C}" srcOrd="0" destOrd="0" presId="urn:microsoft.com/office/officeart/2005/8/layout/list1"/>
    <dgm:cxn modelId="{78DF4A51-9A14-40AF-9F62-D3DF2B5ECFB8}" type="presParOf" srcId="{1DC77D49-6968-4226-AA73-E6E2005C3832}" destId="{B3DD3BCE-0164-4B46-A99B-69CC8A37719C}" srcOrd="0" destOrd="0" presId="urn:microsoft.com/office/officeart/2005/8/layout/list1"/>
    <dgm:cxn modelId="{0EFBCBC0-EA80-43DF-B8B3-816B8EC261F0}" type="presParOf" srcId="{B3DD3BCE-0164-4B46-A99B-69CC8A37719C}" destId="{F534CE48-710B-40EF-B613-1E3DE158C03C}" srcOrd="0" destOrd="0" presId="urn:microsoft.com/office/officeart/2005/8/layout/list1"/>
    <dgm:cxn modelId="{19CD21A4-1CAF-4C54-926D-B1B7DD85F3CD}" type="presParOf" srcId="{B3DD3BCE-0164-4B46-A99B-69CC8A37719C}" destId="{7CAA2970-BB8C-4666-A6ED-553FCF159BE6}" srcOrd="1" destOrd="0" presId="urn:microsoft.com/office/officeart/2005/8/layout/list1"/>
    <dgm:cxn modelId="{3C97F098-82CC-48FE-9F3F-008F3AD3D1F5}" type="presParOf" srcId="{1DC77D49-6968-4226-AA73-E6E2005C3832}" destId="{19CD7F66-562E-408D-89CE-52F0C4EEB38D}" srcOrd="1" destOrd="0" presId="urn:microsoft.com/office/officeart/2005/8/layout/list1"/>
    <dgm:cxn modelId="{ED3BB6A3-D9A2-458B-B907-94F19AFF57B4}" type="presParOf" srcId="{1DC77D49-6968-4226-AA73-E6E2005C3832}" destId="{B95A3602-2437-4099-BCAF-96FBCFD95C28}" srcOrd="2" destOrd="0" presId="urn:microsoft.com/office/officeart/2005/8/layout/list1"/>
    <dgm:cxn modelId="{49CEB6A1-BB61-484D-8CBA-CDE09143EA88}" type="presParOf" srcId="{1DC77D49-6968-4226-AA73-E6E2005C3832}" destId="{4BA8774E-0235-41A2-AE51-AD755BCAE88D}" srcOrd="3" destOrd="0" presId="urn:microsoft.com/office/officeart/2005/8/layout/list1"/>
    <dgm:cxn modelId="{B5734752-EC22-47AC-A5EF-B428FD85373E}" type="presParOf" srcId="{1DC77D49-6968-4226-AA73-E6E2005C3832}" destId="{80EE20D4-445C-47FA-8C3D-6760CE8BDA32}" srcOrd="4" destOrd="0" presId="urn:microsoft.com/office/officeart/2005/8/layout/list1"/>
    <dgm:cxn modelId="{382DA64F-2A02-4B20-B24C-C724FE4EF989}" type="presParOf" srcId="{80EE20D4-445C-47FA-8C3D-6760CE8BDA32}" destId="{F8B465F0-9056-4542-8760-B48808ECE697}" srcOrd="0" destOrd="0" presId="urn:microsoft.com/office/officeart/2005/8/layout/list1"/>
    <dgm:cxn modelId="{E3519CD8-997A-4D9A-BA2F-C18DEE55F2A0}" type="presParOf" srcId="{80EE20D4-445C-47FA-8C3D-6760CE8BDA32}" destId="{450D6332-6F65-4B69-919F-E1D808EB83F9}" srcOrd="1" destOrd="0" presId="urn:microsoft.com/office/officeart/2005/8/layout/list1"/>
    <dgm:cxn modelId="{04BC58BC-DFEF-4D39-97E6-95998D266916}" type="presParOf" srcId="{1DC77D49-6968-4226-AA73-E6E2005C3832}" destId="{893BF5EE-09B0-42B6-9069-DACB343466A2}" srcOrd="5" destOrd="0" presId="urn:microsoft.com/office/officeart/2005/8/layout/list1"/>
    <dgm:cxn modelId="{35B96361-F178-4B98-A651-ABAE313496DC}" type="presParOf" srcId="{1DC77D49-6968-4226-AA73-E6E2005C3832}" destId="{DCC25C38-2010-4956-AE07-BF5FFCBF2679}" srcOrd="6" destOrd="0" presId="urn:microsoft.com/office/officeart/2005/8/layout/list1"/>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4.</a:t>
          </a:r>
          <a:r>
            <a:rPr lang="el-GR" sz="2000" dirty="0"/>
            <a:t> Επενδύσεις που ενισχύουν την αξία και την ποιότητα των αλιευτικών προϊόντων και τη χρήση των ανεπιθύμητων αλιευμάτων(άρθρο 42, Καν. (ΕΕ) 508/2014). Ισχύει και για αλιεία εσωτερικών υδάτων</a:t>
          </a:r>
          <a:r>
            <a:rPr lang="el-GR" sz="2400" dirty="0"/>
            <a:t>.</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πράξεις προς χρηματοδότηση</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r>
            <a:rPr lang="el-GR" sz="2400" kern="1200" dirty="0"/>
            <a:t>Επενδύσεις επί του σκάφους που προσθέτουν αξία στα προϊόντα</a:t>
          </a:r>
          <a:endParaRPr lang="el-GR" sz="12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2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6C76D81F-A40B-4B24-B36E-5F65DF404515}">
      <dgm:prSet custT="1"/>
      <dgm:spPr/>
      <dgm:t>
        <a:bodyPr/>
        <a:lstStyle/>
        <a:p>
          <a:endParaRPr lang="el-GR" sz="12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F6479224-66EA-47F9-94D1-9DA2D5FC860C}">
      <dgm:prSet custT="1"/>
      <dgm:spPr/>
      <dgm:t>
        <a:bodyPr/>
        <a:lstStyle/>
        <a:p>
          <a:pPr>
            <a:buFont typeface="Symbol" panose="05050102010706020507" pitchFamily="18" charset="2"/>
            <a:buChar char=""/>
          </a:pPr>
          <a:r>
            <a:rPr lang="el-GR" sz="2400" dirty="0"/>
            <a:t>Επενδύσεις επί του σκάφους για την βελτίωση της ποιότητας των αλιευτικών προϊόντων</a:t>
          </a:r>
        </a:p>
      </dgm:t>
    </dgm:pt>
    <dgm:pt modelId="{CBA95939-6FB8-47BE-AC29-A357CBF52A8B}" type="parTrans" cxnId="{F467B36D-6BC3-4048-B3F1-246C1E003AA3}">
      <dgm:prSet/>
      <dgm:spPr/>
      <dgm:t>
        <a:bodyPr/>
        <a:lstStyle/>
        <a:p>
          <a:endParaRPr lang="el-GR"/>
        </a:p>
      </dgm:t>
    </dgm:pt>
    <dgm:pt modelId="{53226411-A4A2-466A-85DE-F7FFA422929C}" type="sibTrans" cxnId="{F467B36D-6BC3-4048-B3F1-246C1E003AA3}">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custLinFactNeighborX="-75" custLinFactNeighborY="-6430">
        <dgm:presLayoutVars>
          <dgm:bulletEnabled val="1"/>
        </dgm:presLayoutVars>
      </dgm:prSet>
      <dgm:spPr/>
    </dgm:pt>
  </dgm:ptLst>
  <dgm:cxnLst>
    <dgm:cxn modelId="{B412305B-8062-43E4-BF3F-DBAA488AB9A3}" srcId="{141433D3-6438-4574-8F32-114AD67B0855}" destId="{6C76D81F-A40B-4B24-B36E-5F65DF404515}" srcOrd="2" destOrd="0" parTransId="{E889523E-6C04-4AC6-9EC1-10C6098F149B}" sibTransId="{7AB8E472-57DB-497B-A5BA-E0F212DE1D89}"/>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F467B36D-6BC3-4048-B3F1-246C1E003AA3}" srcId="{141433D3-6438-4574-8F32-114AD67B0855}" destId="{F6479224-66EA-47F9-94D1-9DA2D5FC860C}" srcOrd="1" destOrd="0" parTransId="{CBA95939-6FB8-47BE-AC29-A357CBF52A8B}" sibTransId="{53226411-A4A2-466A-85DE-F7FFA422929C}"/>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3" presId="urn:microsoft.com/office/officeart/2005/8/layout/vList5"/>
    <dgm:cxn modelId="{7A805495-1DFA-4FA3-83A6-0FEDCF155C5B}" type="presOf" srcId="{141433D3-6438-4574-8F32-114AD67B0855}" destId="{3ADDCA79-6A93-497A-A941-E3DAFB2756D2}" srcOrd="0" destOrd="0" presId="urn:microsoft.com/office/officeart/2005/8/layout/vList5"/>
    <dgm:cxn modelId="{30D11D97-3E27-4501-BEBB-4B2565743E36}" type="presOf" srcId="{6C76D81F-A40B-4B24-B36E-5F65DF404515}" destId="{CEE7188E-8AB9-4D47-965F-A78C3473E79E}" srcOrd="0" destOrd="2"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3" destOrd="0" parTransId="{ABC2D0D0-9134-47A9-A31A-DF0F4CBB0992}" sibTransId="{60910E69-EF83-422F-B742-F2573239F35F}"/>
    <dgm:cxn modelId="{0B416AD3-5ADF-4D4B-AACE-A09C29FC36EE}" type="presOf" srcId="{F6479224-66EA-47F9-94D1-9DA2D5FC860C}" destId="{CEE7188E-8AB9-4D47-965F-A78C3473E79E}" srcOrd="0" destOrd="1"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4.</a:t>
          </a:r>
          <a:r>
            <a:rPr lang="el-GR" sz="2000" dirty="0"/>
            <a:t> Επενδύσεις που ενισχύουν την αξία και την ποιότητα των αλιευτικών προϊόντων και τη χρήση των ανεπιθύμητων αλιευμάτων(άρθρο 42, Καν. (ΕΕ) 508/2014). Ισχύει και για αλιεία εσωτερικών υδάτων</a:t>
          </a:r>
          <a:r>
            <a:rPr lang="el-GR" sz="2400" dirty="0"/>
            <a:t>.</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επιλέξιμες δαπάνες</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r>
            <a:rPr lang="el-GR" sz="1400" kern="1200" dirty="0"/>
            <a:t>Κατασκευή, επέκταση και εκσυγχρονισμό ψυκτικών χώρων αποθήκευσης αλιευτικών προϊόντων</a:t>
          </a:r>
          <a:endParaRPr lang="el-GR" sz="14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2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F6479224-66EA-47F9-94D1-9DA2D5FC860C}">
      <dgm:prSet custT="1"/>
      <dgm:spPr/>
      <dgm:t>
        <a:bodyPr/>
        <a:lstStyle/>
        <a:p>
          <a:pPr>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Προμήθεια μηχανολογικού και λοιπού εξοπλισμού (</a:t>
          </a:r>
          <a:r>
            <a:rPr lang="el-GR" sz="1400" kern="1200" dirty="0" err="1">
              <a:solidFill>
                <a:prstClr val="black">
                  <a:hueOff val="0"/>
                  <a:satOff val="0"/>
                  <a:lumOff val="0"/>
                  <a:alphaOff val="0"/>
                </a:prstClr>
              </a:solidFill>
              <a:latin typeface="Calibri"/>
              <a:ea typeface="+mn-ea"/>
              <a:cs typeface="+mn-cs"/>
            </a:rPr>
            <a:t>π.χ</a:t>
          </a:r>
          <a:r>
            <a:rPr lang="el-GR" sz="1400" kern="1200" dirty="0">
              <a:solidFill>
                <a:prstClr val="black">
                  <a:hueOff val="0"/>
                  <a:satOff val="0"/>
                  <a:lumOff val="0"/>
                  <a:alphaOff val="0"/>
                </a:prstClr>
              </a:solidFill>
              <a:latin typeface="Calibri"/>
              <a:ea typeface="+mn-ea"/>
              <a:cs typeface="+mn-cs"/>
            </a:rPr>
            <a:t> εξοπλισμό εργαστηριακό, </a:t>
          </a:r>
          <a:r>
            <a:rPr lang="el-GR" sz="1400" kern="1200" dirty="0"/>
            <a:t>μηχανοργάνωσης </a:t>
          </a:r>
          <a:r>
            <a:rPr lang="el-GR" sz="1400" kern="1200" dirty="0" err="1"/>
            <a:t>κλπ</a:t>
          </a:r>
          <a:r>
            <a:rPr lang="el-GR" sz="1400" kern="1200" dirty="0"/>
            <a:t>)</a:t>
          </a:r>
        </a:p>
      </dgm:t>
    </dgm:pt>
    <dgm:pt modelId="{CBA95939-6FB8-47BE-AC29-A357CBF52A8B}" type="parTrans" cxnId="{F467B36D-6BC3-4048-B3F1-246C1E003AA3}">
      <dgm:prSet/>
      <dgm:spPr/>
      <dgm:t>
        <a:bodyPr/>
        <a:lstStyle/>
        <a:p>
          <a:endParaRPr lang="el-GR"/>
        </a:p>
      </dgm:t>
    </dgm:pt>
    <dgm:pt modelId="{53226411-A4A2-466A-85DE-F7FFA422929C}" type="sibTrans" cxnId="{F467B36D-6BC3-4048-B3F1-246C1E003AA3}">
      <dgm:prSet/>
      <dgm:spPr/>
      <dgm:t>
        <a:bodyPr/>
        <a:lstStyle/>
        <a:p>
          <a:endParaRPr lang="el-GR"/>
        </a:p>
      </dgm:t>
    </dgm:pt>
    <dgm:pt modelId="{3E2E2ECF-8FCB-430A-A629-FB42B9F104BE}">
      <dgm:prSet custT="1"/>
      <dgm:spPr/>
      <dgm:t>
        <a:bodyPr/>
        <a:lstStyle/>
        <a:p>
          <a:r>
            <a:rPr lang="el-GR" sz="1400" kern="1200" dirty="0"/>
            <a:t>Αγορά μικρού φορτηγού αυτοκινήτου κλειστού τύπου (βαν), για μεταφορά των αλιευτικών προϊόντων, με κλειστό ψυχόμενο χώρο και μόνιμη ψυκτική εγκατάσταση, με μέγιστο ωφέλιμο φορτίο 1,5 τόνους.</a:t>
          </a:r>
        </a:p>
      </dgm:t>
    </dgm:pt>
    <dgm:pt modelId="{EF774A0A-EEF1-4A59-91B1-8C9BAF6D2807}" type="parTrans" cxnId="{552A33D3-C1F2-4D58-86D2-86E3D3DFAFF4}">
      <dgm:prSet/>
      <dgm:spPr/>
      <dgm:t>
        <a:bodyPr/>
        <a:lstStyle/>
        <a:p>
          <a:endParaRPr lang="el-GR"/>
        </a:p>
      </dgm:t>
    </dgm:pt>
    <dgm:pt modelId="{3DF01EF2-865D-4F87-85C1-AA94BCA928BE}" type="sibTrans" cxnId="{552A33D3-C1F2-4D58-86D2-86E3D3DFAFF4}">
      <dgm:prSet/>
      <dgm:spPr/>
      <dgm:t>
        <a:bodyPr/>
        <a:lstStyle/>
        <a:p>
          <a:endParaRPr lang="el-GR"/>
        </a:p>
      </dgm:t>
    </dgm:pt>
    <dgm:pt modelId="{09841CEB-F1BE-47EF-9F8D-069907FBF63D}">
      <dgm:prSet custT="1"/>
      <dgm:spPr/>
      <dgm:t>
        <a:bodyPr/>
        <a:lstStyle/>
        <a:p>
          <a:pPr>
            <a:buFont typeface="Symbol" panose="05050102010706020507" pitchFamily="18" charset="2"/>
            <a:buChar char=""/>
          </a:pPr>
          <a:r>
            <a:rPr lang="el-GR" sz="1400" kern="1200" dirty="0"/>
            <a:t>Κατασκευές και εξοπλισμός για την επεξεργασία, μεταποίηση και εμπορία των υπολειμμάτων των προϊόντων και των </a:t>
          </a:r>
          <a:r>
            <a:rPr lang="el-GR" sz="1400" kern="1200" dirty="0" err="1"/>
            <a:t>απορριπτόμενων</a:t>
          </a:r>
          <a:r>
            <a:rPr lang="el-GR" sz="1400" kern="1200" dirty="0"/>
            <a:t> ειδών αλιείας</a:t>
          </a:r>
        </a:p>
      </dgm:t>
    </dgm:pt>
    <dgm:pt modelId="{78251018-E375-4035-9356-65B63F9099FD}" type="parTrans" cxnId="{3CD8D0E1-FA44-4DF4-BC4F-DDBCC3DBED1F}">
      <dgm:prSet/>
      <dgm:spPr/>
      <dgm:t>
        <a:bodyPr/>
        <a:lstStyle/>
        <a:p>
          <a:endParaRPr lang="el-GR"/>
        </a:p>
      </dgm:t>
    </dgm:pt>
    <dgm:pt modelId="{1F229DFB-0B1E-496F-A605-61D4A9F09533}" type="sibTrans" cxnId="{3CD8D0E1-FA44-4DF4-BC4F-DDBCC3DBED1F}">
      <dgm:prSet/>
      <dgm:spPr/>
      <dgm:t>
        <a:bodyPr/>
        <a:lstStyle/>
        <a:p>
          <a:endParaRPr lang="el-GR"/>
        </a:p>
      </dgm:t>
    </dgm:pt>
    <dgm:pt modelId="{4D2F462D-D3A2-4123-86A3-1F16F199B04E}">
      <dgm:prSet custT="1"/>
      <dgm:spPr/>
      <dgm:t>
        <a:bodyPr/>
        <a:lstStyle/>
        <a:p>
          <a:pPr>
            <a:buFont typeface="Symbol" panose="05050102010706020507" pitchFamily="18" charset="2"/>
            <a:buChar char=""/>
          </a:pPr>
          <a:r>
            <a:rPr lang="el-GR" sz="1400" kern="1200" dirty="0"/>
            <a:t>Εφαρμογή καινοτόμων διαδικασιών, ανάπτυξη νέων προϊόντων και τρόπων συσκευασίας και αξιοποίηση παραδοσιακών συνταγών</a:t>
          </a:r>
        </a:p>
      </dgm:t>
    </dgm:pt>
    <dgm:pt modelId="{D22D6B8A-FE23-49FE-B684-D64D4230956A}" type="parTrans" cxnId="{430A7B4E-A216-426F-B0B4-AC4AA1D920DC}">
      <dgm:prSet/>
      <dgm:spPr/>
      <dgm:t>
        <a:bodyPr/>
        <a:lstStyle/>
        <a:p>
          <a:endParaRPr lang="el-GR"/>
        </a:p>
      </dgm:t>
    </dgm:pt>
    <dgm:pt modelId="{5BA3828C-BB9D-4E65-B54C-443639EA02C4}" type="sibTrans" cxnId="{430A7B4E-A216-426F-B0B4-AC4AA1D920DC}">
      <dgm:prSet/>
      <dgm:spPr/>
      <dgm:t>
        <a:bodyPr/>
        <a:lstStyle/>
        <a:p>
          <a:endParaRPr lang="el-GR"/>
        </a:p>
      </dgm:t>
    </dgm:pt>
    <dgm:pt modelId="{DF06AFF5-6632-4875-8197-941E0E319302}">
      <dgm:prSet custT="1"/>
      <dgm:spPr/>
      <dgm:t>
        <a:bodyPr/>
        <a:lstStyle/>
        <a:p>
          <a:pPr>
            <a:buFont typeface="Symbol" panose="05050102010706020507" pitchFamily="18" charset="2"/>
            <a:buChar char=""/>
          </a:pPr>
          <a:r>
            <a:rPr lang="el-GR" sz="1400" kern="1200" dirty="0"/>
            <a:t>Υλικές επενδύσεις για </a:t>
          </a:r>
          <a:r>
            <a:rPr lang="el-GR" sz="1400" kern="1200" dirty="0">
              <a:solidFill>
                <a:prstClr val="black">
                  <a:hueOff val="0"/>
                  <a:satOff val="0"/>
                  <a:lumOff val="0"/>
                  <a:alphaOff val="0"/>
                </a:prstClr>
              </a:solidFill>
              <a:latin typeface="Calibri"/>
              <a:ea typeface="+mn-ea"/>
              <a:cs typeface="+mn-cs"/>
            </a:rPr>
            <a:t>την εφαρμογή συστήματος αυτοελέγχου</a:t>
          </a:r>
        </a:p>
      </dgm:t>
    </dgm:pt>
    <dgm:pt modelId="{875CD167-7FB1-4159-AC9A-875864DE198A}" type="parTrans" cxnId="{D4712316-E264-43B7-A5B9-CA4A1F478BEF}">
      <dgm:prSet/>
      <dgm:spPr/>
      <dgm:t>
        <a:bodyPr/>
        <a:lstStyle/>
        <a:p>
          <a:endParaRPr lang="el-GR"/>
        </a:p>
      </dgm:t>
    </dgm:pt>
    <dgm:pt modelId="{561BFEB1-1153-482A-8CEF-C67074D435FD}" type="sibTrans" cxnId="{D4712316-E264-43B7-A5B9-CA4A1F478BEF}">
      <dgm:prSet/>
      <dgm:spPr/>
      <dgm:t>
        <a:bodyPr/>
        <a:lstStyle/>
        <a:p>
          <a:endParaRPr lang="el-GR"/>
        </a:p>
      </dgm:t>
    </dgm:pt>
    <dgm:pt modelId="{8ABA3F66-67B0-41DF-ACF2-C29DFF4EC18B}">
      <dgm:prSet custT="1"/>
      <dgm:spPr/>
      <dgm:t>
        <a:bodyPr/>
        <a:lstStyle/>
        <a:p>
          <a:r>
            <a:rPr lang="el-GR" sz="1400" kern="12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endParaRPr lang="el-GR" sz="1400" kern="1200" dirty="0">
            <a:solidFill>
              <a:prstClr val="black">
                <a:hueOff val="0"/>
                <a:satOff val="0"/>
                <a:lumOff val="0"/>
                <a:alphaOff val="0"/>
              </a:prstClr>
            </a:solidFill>
            <a:latin typeface="Calibri"/>
            <a:ea typeface="+mn-ea"/>
            <a:cs typeface="+mn-cs"/>
          </a:endParaRPr>
        </a:p>
      </dgm:t>
    </dgm:pt>
    <dgm:pt modelId="{139C3699-8AEF-4831-8291-3931F7D31F25}" type="parTrans" cxnId="{B090D37F-BF7A-4077-BDE8-2219CCB243D2}">
      <dgm:prSet/>
      <dgm:spPr/>
    </dgm:pt>
    <dgm:pt modelId="{64ADC0C8-9EBE-4E1E-B838-920C18547690}" type="sibTrans" cxnId="{B090D37F-BF7A-4077-BDE8-2219CCB243D2}">
      <dgm:prSet/>
      <dgm:spPr/>
    </dgm:pt>
    <dgm:pt modelId="{2BE09DB6-BDC2-42E4-9D01-50C10825542C}">
      <dgm:prSet custT="1"/>
      <dgm:spPr/>
      <dgm:t>
        <a:bodyPr/>
        <a:lstStyle/>
        <a:p>
          <a:pPr>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Τεχνικά έξοδα έως το 10% </a:t>
          </a:r>
        </a:p>
      </dgm:t>
    </dgm:pt>
    <dgm:pt modelId="{4D99A388-1777-4636-949E-CC902935BE0B}" type="parTrans" cxnId="{6CE58AB6-C06C-470B-86AC-57799D5CE07C}">
      <dgm:prSet/>
      <dgm:spPr/>
      <dgm:t>
        <a:bodyPr/>
        <a:lstStyle/>
        <a:p>
          <a:endParaRPr lang="el-GR"/>
        </a:p>
      </dgm:t>
    </dgm:pt>
    <dgm:pt modelId="{F100A255-C2CF-4AB6-8A5F-5431EFB3B00C}" type="sibTrans" cxnId="{6CE58AB6-C06C-470B-86AC-57799D5CE07C}">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46556" custScaleY="125122" custLinFactNeighborX="-1013" custLinFactNeighborY="-12985">
        <dgm:presLayoutVars>
          <dgm:bulletEnabled val="1"/>
        </dgm:presLayoutVars>
      </dgm:prSet>
      <dgm:spPr/>
    </dgm:pt>
  </dgm:ptLst>
  <dgm:cxnLst>
    <dgm:cxn modelId="{B36FDA0C-CA6B-49F0-8554-C1F20F5DB075}" type="presOf" srcId="{2BE09DB6-BDC2-42E4-9D01-50C10825542C}" destId="{CEE7188E-8AB9-4D47-965F-A78C3473E79E}" srcOrd="0" destOrd="7" presId="urn:microsoft.com/office/officeart/2005/8/layout/vList5"/>
    <dgm:cxn modelId="{D4712316-E264-43B7-A5B9-CA4A1F478BEF}" srcId="{141433D3-6438-4574-8F32-114AD67B0855}" destId="{DF06AFF5-6632-4875-8197-941E0E319302}" srcOrd="5" destOrd="0" parTransId="{875CD167-7FB1-4159-AC9A-875864DE198A}" sibTransId="{561BFEB1-1153-482A-8CEF-C67074D435FD}"/>
    <dgm:cxn modelId="{49E74868-95FC-4CCD-AD98-B05EA0D0B3A7}" type="presOf" srcId="{A4B5355D-3930-4105-9192-DD3255C60942}" destId="{D0415DD5-8C92-46DA-86AB-F8A584BE5130}" srcOrd="0" destOrd="0" presId="urn:microsoft.com/office/officeart/2005/8/layout/vList5"/>
    <dgm:cxn modelId="{C728226B-D47B-40BB-954C-6E408161E9DA}" type="presOf" srcId="{09841CEB-F1BE-47EF-9F8D-069907FBF63D}" destId="{CEE7188E-8AB9-4D47-965F-A78C3473E79E}" srcOrd="0" destOrd="3"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F467B36D-6BC3-4048-B3F1-246C1E003AA3}" srcId="{141433D3-6438-4574-8F32-114AD67B0855}" destId="{F6479224-66EA-47F9-94D1-9DA2D5FC860C}" srcOrd="1" destOrd="0" parTransId="{CBA95939-6FB8-47BE-AC29-A357CBF52A8B}" sibTransId="{53226411-A4A2-466A-85DE-F7FFA422929C}"/>
    <dgm:cxn modelId="{430A7B4E-A216-426F-B0B4-AC4AA1D920DC}" srcId="{141433D3-6438-4574-8F32-114AD67B0855}" destId="{4D2F462D-D3A2-4123-86A3-1F16F199B04E}" srcOrd="4" destOrd="0" parTransId="{D22D6B8A-FE23-49FE-B684-D64D4230956A}" sibTransId="{5BA3828C-BB9D-4E65-B54C-443639EA02C4}"/>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8" presId="urn:microsoft.com/office/officeart/2005/8/layout/vList5"/>
    <dgm:cxn modelId="{B090D37F-BF7A-4077-BDE8-2219CCB243D2}" srcId="{141433D3-6438-4574-8F32-114AD67B0855}" destId="{8ABA3F66-67B0-41DF-ACF2-C29DFF4EC18B}" srcOrd="6" destOrd="0" parTransId="{139C3699-8AEF-4831-8291-3931F7D31F25}" sibTransId="{64ADC0C8-9EBE-4E1E-B838-920C18547690}"/>
    <dgm:cxn modelId="{7A805495-1DFA-4FA3-83A6-0FEDCF155C5B}" type="presOf" srcId="{141433D3-6438-4574-8F32-114AD67B0855}" destId="{3ADDCA79-6A93-497A-A941-E3DAFB2756D2}" srcOrd="0" destOrd="0" presId="urn:microsoft.com/office/officeart/2005/8/layout/vList5"/>
    <dgm:cxn modelId="{6CE58AB6-C06C-470B-86AC-57799D5CE07C}" srcId="{141433D3-6438-4574-8F32-114AD67B0855}" destId="{2BE09DB6-BDC2-42E4-9D01-50C10825542C}" srcOrd="7" destOrd="0" parTransId="{4D99A388-1777-4636-949E-CC902935BE0B}" sibTransId="{F100A255-C2CF-4AB6-8A5F-5431EFB3B00C}"/>
    <dgm:cxn modelId="{7E45B5C5-8801-4931-8B23-EF8594B10300}" type="presOf" srcId="{4D2F462D-D3A2-4123-86A3-1F16F199B04E}" destId="{CEE7188E-8AB9-4D47-965F-A78C3473E79E}" srcOrd="0" destOrd="4"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3A3FDECF-C37F-4805-8048-69D77551C6F8}" type="presOf" srcId="{DF06AFF5-6632-4875-8197-941E0E319302}" destId="{CEE7188E-8AB9-4D47-965F-A78C3473E79E}" srcOrd="0" destOrd="5" presId="urn:microsoft.com/office/officeart/2005/8/layout/vList5"/>
    <dgm:cxn modelId="{1ED9B8D1-5D57-4B19-B3D4-C40D12D828FD}" srcId="{141433D3-6438-4574-8F32-114AD67B0855}" destId="{049A47A9-A068-4268-B238-C37355896CF7}" srcOrd="8" destOrd="0" parTransId="{ABC2D0D0-9134-47A9-A31A-DF0F4CBB0992}" sibTransId="{60910E69-EF83-422F-B742-F2573239F35F}"/>
    <dgm:cxn modelId="{7AC52ED2-A12C-4FFA-8C4C-83C8BC68AD03}" type="presOf" srcId="{8ABA3F66-67B0-41DF-ACF2-C29DFF4EC18B}" destId="{CEE7188E-8AB9-4D47-965F-A78C3473E79E}" srcOrd="0" destOrd="6" presId="urn:microsoft.com/office/officeart/2005/8/layout/vList5"/>
    <dgm:cxn modelId="{552A33D3-C1F2-4D58-86D2-86E3D3DFAFF4}" srcId="{141433D3-6438-4574-8F32-114AD67B0855}" destId="{3E2E2ECF-8FCB-430A-A629-FB42B9F104BE}" srcOrd="2" destOrd="0" parTransId="{EF774A0A-EEF1-4A59-91B1-8C9BAF6D2807}" sibTransId="{3DF01EF2-865D-4F87-85C1-AA94BCA928BE}"/>
    <dgm:cxn modelId="{0B416AD3-5ADF-4D4B-AACE-A09C29FC36EE}" type="presOf" srcId="{F6479224-66EA-47F9-94D1-9DA2D5FC860C}" destId="{CEE7188E-8AB9-4D47-965F-A78C3473E79E}" srcOrd="0" destOrd="1" presId="urn:microsoft.com/office/officeart/2005/8/layout/vList5"/>
    <dgm:cxn modelId="{3CD8D0E1-FA44-4DF4-BC4F-DDBCC3DBED1F}" srcId="{141433D3-6438-4574-8F32-114AD67B0855}" destId="{09841CEB-F1BE-47EF-9F8D-069907FBF63D}" srcOrd="3" destOrd="0" parTransId="{78251018-E375-4035-9356-65B63F9099FD}" sibTransId="{1F229DFB-0B1E-496F-A605-61D4A9F09533}"/>
    <dgm:cxn modelId="{F3B689EB-C526-4770-8B1D-ED82637DC702}" type="presOf" srcId="{3E2E2ECF-8FCB-430A-A629-FB42B9F104BE}" destId="{CEE7188E-8AB9-4D47-965F-A78C3473E79E}" srcOrd="0" destOrd="2"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400" dirty="0">
              <a:effectLst/>
              <a:latin typeface="Tahoma" panose="020B0604030504040204" pitchFamily="34" charset="0"/>
              <a:ea typeface="Times New Roman" panose="02020603050405020304" pitchFamily="18" charset="0"/>
              <a:cs typeface="Times New Roman" panose="02020603050405020304" pitchFamily="18" charset="0"/>
            </a:rPr>
            <a:t>4.</a:t>
          </a:r>
          <a:r>
            <a:rPr lang="el-GR" sz="2400" dirty="0"/>
            <a:t> Επενδύσεις που ενισχύουν την αξία και την ποιότητα των αλιευτικών προϊόντων και τη χρήση των ανεπιθύμητων αλιευμάτων(άρθρο 42, Καν. (ΕΕ) 508/2014). Ισχύει και για αλιεία εσωτερικών υδάτων.</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custLinFactNeighborY="-576"/>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AEF8E81-700D-4C03-BD50-2B27C0469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3D1E853-F93A-4E9A-8EDD-C0F166B77F65}">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dirty="0">
            <a:solidFill>
              <a:srgbClr val="FFC000"/>
            </a:solidFill>
          </a:endParaRPr>
        </a:p>
        <a:p>
          <a:pPr marL="0" lvl="0" defTabSz="800100">
            <a:lnSpc>
              <a:spcPct val="90000"/>
            </a:lnSpc>
            <a:spcBef>
              <a:spcPct val="0"/>
            </a:spcBef>
            <a:spcAft>
              <a:spcPct val="35000"/>
            </a:spcAft>
            <a:buNone/>
          </a:pPr>
          <a:endParaRPr lang="el-GR" sz="1400" dirty="0"/>
        </a:p>
      </dgm:t>
    </dgm:pt>
    <dgm:pt modelId="{8A813568-1740-434F-97C8-EBE990959854}" type="sibTrans" cxnId="{36FC92A2-A73D-437B-AD4A-384212BC65BF}">
      <dgm:prSet/>
      <dgm:spPr/>
      <dgm:t>
        <a:bodyPr/>
        <a:lstStyle/>
        <a:p>
          <a:endParaRPr lang="el-GR"/>
        </a:p>
      </dgm:t>
    </dgm:pt>
    <dgm:pt modelId="{05684FA1-013C-4027-BDF3-1DC4A1A54BA7}" type="parTrans" cxnId="{36FC92A2-A73D-437B-AD4A-384212BC65BF}">
      <dgm:prSet/>
      <dgm:spPr/>
      <dgm:t>
        <a:bodyPr/>
        <a:lstStyle/>
        <a:p>
          <a:endParaRPr lang="el-GR"/>
        </a:p>
      </dgm:t>
    </dgm:pt>
    <dgm:pt modelId="{2FF5BDF5-2CA6-4200-A953-F6625C0D8D20}">
      <dgm:prSet custT="1"/>
      <dgm:spPr/>
      <dgm:t>
        <a:bodyPr/>
        <a:lstStyle/>
        <a:p>
          <a:pPr algn="just"/>
          <a:r>
            <a:rPr lang="el-GR" sz="2000" b="1" kern="1200" dirty="0">
              <a:solidFill>
                <a:srgbClr val="FFC000"/>
              </a:solidFill>
              <a:effectLst/>
              <a:latin typeface="Calibri" panose="020F0502020204030204" pitchFamily="34" charset="0"/>
              <a:ea typeface="Calibri" panose="020F0502020204030204" pitchFamily="34" charset="0"/>
              <a:cs typeface="+mn-cs"/>
            </a:rPr>
            <a:t>Αν αφορά πράξεις σχετικές με παράκτια αλιεία το ποσοστό ενίσχυσης είναι έως 80% </a:t>
          </a:r>
        </a:p>
      </dgm:t>
    </dgm:pt>
    <dgm:pt modelId="{A66B1FF9-CE40-4A60-A935-0F905E4DF8BD}" type="parTrans" cxnId="{DA0D3A67-D9EB-4246-8E99-A6CF0FCB8351}">
      <dgm:prSet/>
      <dgm:spPr/>
      <dgm:t>
        <a:bodyPr/>
        <a:lstStyle/>
        <a:p>
          <a:endParaRPr lang="el-GR"/>
        </a:p>
      </dgm:t>
    </dgm:pt>
    <dgm:pt modelId="{60E75936-7D23-430A-8DBE-37224459CA81}" type="sibTrans" cxnId="{DA0D3A67-D9EB-4246-8E99-A6CF0FCB8351}">
      <dgm:prSet/>
      <dgm:spPr/>
      <dgm:t>
        <a:bodyPr/>
        <a:lstStyle/>
        <a:p>
          <a:endParaRPr lang="el-GR"/>
        </a:p>
      </dgm:t>
    </dgm:pt>
    <dgm:pt modelId="{1DC77D49-6968-4226-AA73-E6E2005C3832}" type="pres">
      <dgm:prSet presAssocID="{AAEF8E81-700D-4C03-BD50-2B27C0469D7D}" presName="linear" presStyleCnt="0">
        <dgm:presLayoutVars>
          <dgm:dir/>
          <dgm:animLvl val="lvl"/>
          <dgm:resizeHandles val="exact"/>
        </dgm:presLayoutVars>
      </dgm:prSet>
      <dgm:spPr/>
    </dgm:pt>
    <dgm:pt modelId="{B3DD3BCE-0164-4B46-A99B-69CC8A37719C}" type="pres">
      <dgm:prSet presAssocID="{83D1E853-F93A-4E9A-8EDD-C0F166B77F65}" presName="parentLin" presStyleCnt="0"/>
      <dgm:spPr/>
    </dgm:pt>
    <dgm:pt modelId="{F534CE48-710B-40EF-B613-1E3DE158C03C}" type="pres">
      <dgm:prSet presAssocID="{83D1E853-F93A-4E9A-8EDD-C0F166B77F65}" presName="parentLeftMargin" presStyleLbl="node1" presStyleIdx="0" presStyleCnt="2"/>
      <dgm:spPr/>
    </dgm:pt>
    <dgm:pt modelId="{7CAA2970-BB8C-4666-A6ED-553FCF159BE6}" type="pres">
      <dgm:prSet presAssocID="{83D1E853-F93A-4E9A-8EDD-C0F166B77F65}" presName="parentText" presStyleLbl="node1" presStyleIdx="0" presStyleCnt="2" custLinFactNeighborX="2144" custLinFactNeighborY="-10684">
        <dgm:presLayoutVars>
          <dgm:chMax val="0"/>
          <dgm:bulletEnabled val="1"/>
        </dgm:presLayoutVars>
      </dgm:prSet>
      <dgm:spPr/>
    </dgm:pt>
    <dgm:pt modelId="{19CD7F66-562E-408D-89CE-52F0C4EEB38D}" type="pres">
      <dgm:prSet presAssocID="{83D1E853-F93A-4E9A-8EDD-C0F166B77F65}" presName="negativeSpace" presStyleCnt="0"/>
      <dgm:spPr/>
    </dgm:pt>
    <dgm:pt modelId="{B95A3602-2437-4099-BCAF-96FBCFD95C28}" type="pres">
      <dgm:prSet presAssocID="{83D1E853-F93A-4E9A-8EDD-C0F166B77F65}" presName="childText" presStyleLbl="conFgAcc1" presStyleIdx="0" presStyleCnt="2">
        <dgm:presLayoutVars>
          <dgm:bulletEnabled val="1"/>
        </dgm:presLayoutVars>
      </dgm:prSet>
      <dgm:spPr/>
    </dgm:pt>
    <dgm:pt modelId="{4BA8774E-0235-41A2-AE51-AD755BCAE88D}" type="pres">
      <dgm:prSet presAssocID="{8A813568-1740-434F-97C8-EBE990959854}" presName="spaceBetweenRectangles" presStyleCnt="0"/>
      <dgm:spPr/>
    </dgm:pt>
    <dgm:pt modelId="{80EE20D4-445C-47FA-8C3D-6760CE8BDA32}" type="pres">
      <dgm:prSet presAssocID="{2FF5BDF5-2CA6-4200-A953-F6625C0D8D20}" presName="parentLin" presStyleCnt="0"/>
      <dgm:spPr/>
    </dgm:pt>
    <dgm:pt modelId="{F8B465F0-9056-4542-8760-B48808ECE697}" type="pres">
      <dgm:prSet presAssocID="{2FF5BDF5-2CA6-4200-A953-F6625C0D8D20}" presName="parentLeftMargin" presStyleLbl="node1" presStyleIdx="0" presStyleCnt="2"/>
      <dgm:spPr/>
    </dgm:pt>
    <dgm:pt modelId="{450D6332-6F65-4B69-919F-E1D808EB83F9}" type="pres">
      <dgm:prSet presAssocID="{2FF5BDF5-2CA6-4200-A953-F6625C0D8D20}" presName="parentText" presStyleLbl="node1" presStyleIdx="1" presStyleCnt="2" custLinFactNeighborX="24809" custLinFactNeighborY="-14206">
        <dgm:presLayoutVars>
          <dgm:chMax val="0"/>
          <dgm:bulletEnabled val="1"/>
        </dgm:presLayoutVars>
      </dgm:prSet>
      <dgm:spPr/>
    </dgm:pt>
    <dgm:pt modelId="{893BF5EE-09B0-42B6-9069-DACB343466A2}" type="pres">
      <dgm:prSet presAssocID="{2FF5BDF5-2CA6-4200-A953-F6625C0D8D20}" presName="negativeSpace" presStyleCnt="0"/>
      <dgm:spPr/>
    </dgm:pt>
    <dgm:pt modelId="{DCC25C38-2010-4956-AE07-BF5FFCBF2679}" type="pres">
      <dgm:prSet presAssocID="{2FF5BDF5-2CA6-4200-A953-F6625C0D8D20}" presName="childText" presStyleLbl="conFgAcc1" presStyleIdx="1" presStyleCnt="2">
        <dgm:presLayoutVars>
          <dgm:bulletEnabled val="1"/>
        </dgm:presLayoutVars>
      </dgm:prSet>
      <dgm:spPr/>
    </dgm:pt>
  </dgm:ptLst>
  <dgm:cxnLst>
    <dgm:cxn modelId="{BA25AB0C-0B1A-422B-852D-492ADC56BA75}" type="presOf" srcId="{2FF5BDF5-2CA6-4200-A953-F6625C0D8D20}" destId="{450D6332-6F65-4B69-919F-E1D808EB83F9}" srcOrd="1" destOrd="0" presId="urn:microsoft.com/office/officeart/2005/8/layout/list1"/>
    <dgm:cxn modelId="{6B261B15-0EDA-48E2-8B13-6045D47E1053}" type="presOf" srcId="{2FF5BDF5-2CA6-4200-A953-F6625C0D8D20}" destId="{F8B465F0-9056-4542-8760-B48808ECE697}" srcOrd="0" destOrd="0" presId="urn:microsoft.com/office/officeart/2005/8/layout/list1"/>
    <dgm:cxn modelId="{DA0D3A67-D9EB-4246-8E99-A6CF0FCB8351}" srcId="{AAEF8E81-700D-4C03-BD50-2B27C0469D7D}" destId="{2FF5BDF5-2CA6-4200-A953-F6625C0D8D20}" srcOrd="1" destOrd="0" parTransId="{A66B1FF9-CE40-4A60-A935-0F905E4DF8BD}" sibTransId="{60E75936-7D23-430A-8DBE-37224459CA81}"/>
    <dgm:cxn modelId="{2DFC3888-1479-4304-A9A1-635D7DCC1CA9}" type="presOf" srcId="{AAEF8E81-700D-4C03-BD50-2B27C0469D7D}" destId="{1DC77D49-6968-4226-AA73-E6E2005C3832}" srcOrd="0" destOrd="0" presId="urn:microsoft.com/office/officeart/2005/8/layout/list1"/>
    <dgm:cxn modelId="{36FC92A2-A73D-437B-AD4A-384212BC65BF}" srcId="{AAEF8E81-700D-4C03-BD50-2B27C0469D7D}" destId="{83D1E853-F93A-4E9A-8EDD-C0F166B77F65}" srcOrd="0" destOrd="0" parTransId="{05684FA1-013C-4027-BDF3-1DC4A1A54BA7}" sibTransId="{8A813568-1740-434F-97C8-EBE990959854}"/>
    <dgm:cxn modelId="{6314A8A4-5945-4BA2-A713-12CCF17F8C4F}" type="presOf" srcId="{83D1E853-F93A-4E9A-8EDD-C0F166B77F65}" destId="{7CAA2970-BB8C-4666-A6ED-553FCF159BE6}" srcOrd="1" destOrd="0" presId="urn:microsoft.com/office/officeart/2005/8/layout/list1"/>
    <dgm:cxn modelId="{8D3B4CAF-3BAE-424D-AEB2-54A128C757D7}" type="presOf" srcId="{83D1E853-F93A-4E9A-8EDD-C0F166B77F65}" destId="{F534CE48-710B-40EF-B613-1E3DE158C03C}" srcOrd="0" destOrd="0" presId="urn:microsoft.com/office/officeart/2005/8/layout/list1"/>
    <dgm:cxn modelId="{78DF4A51-9A14-40AF-9F62-D3DF2B5ECFB8}" type="presParOf" srcId="{1DC77D49-6968-4226-AA73-E6E2005C3832}" destId="{B3DD3BCE-0164-4B46-A99B-69CC8A37719C}" srcOrd="0" destOrd="0" presId="urn:microsoft.com/office/officeart/2005/8/layout/list1"/>
    <dgm:cxn modelId="{0EFBCBC0-EA80-43DF-B8B3-816B8EC261F0}" type="presParOf" srcId="{B3DD3BCE-0164-4B46-A99B-69CC8A37719C}" destId="{F534CE48-710B-40EF-B613-1E3DE158C03C}" srcOrd="0" destOrd="0" presId="urn:microsoft.com/office/officeart/2005/8/layout/list1"/>
    <dgm:cxn modelId="{19CD21A4-1CAF-4C54-926D-B1B7DD85F3CD}" type="presParOf" srcId="{B3DD3BCE-0164-4B46-A99B-69CC8A37719C}" destId="{7CAA2970-BB8C-4666-A6ED-553FCF159BE6}" srcOrd="1" destOrd="0" presId="urn:microsoft.com/office/officeart/2005/8/layout/list1"/>
    <dgm:cxn modelId="{3C97F098-82CC-48FE-9F3F-008F3AD3D1F5}" type="presParOf" srcId="{1DC77D49-6968-4226-AA73-E6E2005C3832}" destId="{19CD7F66-562E-408D-89CE-52F0C4EEB38D}" srcOrd="1" destOrd="0" presId="urn:microsoft.com/office/officeart/2005/8/layout/list1"/>
    <dgm:cxn modelId="{ED3BB6A3-D9A2-458B-B907-94F19AFF57B4}" type="presParOf" srcId="{1DC77D49-6968-4226-AA73-E6E2005C3832}" destId="{B95A3602-2437-4099-BCAF-96FBCFD95C28}" srcOrd="2" destOrd="0" presId="urn:microsoft.com/office/officeart/2005/8/layout/list1"/>
    <dgm:cxn modelId="{49CEB6A1-BB61-484D-8CBA-CDE09143EA88}" type="presParOf" srcId="{1DC77D49-6968-4226-AA73-E6E2005C3832}" destId="{4BA8774E-0235-41A2-AE51-AD755BCAE88D}" srcOrd="3" destOrd="0" presId="urn:microsoft.com/office/officeart/2005/8/layout/list1"/>
    <dgm:cxn modelId="{B5734752-EC22-47AC-A5EF-B428FD85373E}" type="presParOf" srcId="{1DC77D49-6968-4226-AA73-E6E2005C3832}" destId="{80EE20D4-445C-47FA-8C3D-6760CE8BDA32}" srcOrd="4" destOrd="0" presId="urn:microsoft.com/office/officeart/2005/8/layout/list1"/>
    <dgm:cxn modelId="{382DA64F-2A02-4B20-B24C-C724FE4EF989}" type="presParOf" srcId="{80EE20D4-445C-47FA-8C3D-6760CE8BDA32}" destId="{F8B465F0-9056-4542-8760-B48808ECE697}" srcOrd="0" destOrd="0" presId="urn:microsoft.com/office/officeart/2005/8/layout/list1"/>
    <dgm:cxn modelId="{E3519CD8-997A-4D9A-BA2F-C18DEE55F2A0}" type="presParOf" srcId="{80EE20D4-445C-47FA-8C3D-6760CE8BDA32}" destId="{450D6332-6F65-4B69-919F-E1D808EB83F9}" srcOrd="1" destOrd="0" presId="urn:microsoft.com/office/officeart/2005/8/layout/list1"/>
    <dgm:cxn modelId="{04BC58BC-DFEF-4D39-97E6-95998D266916}" type="presParOf" srcId="{1DC77D49-6968-4226-AA73-E6E2005C3832}" destId="{893BF5EE-09B0-42B6-9069-DACB343466A2}" srcOrd="5" destOrd="0" presId="urn:microsoft.com/office/officeart/2005/8/layout/list1"/>
    <dgm:cxn modelId="{35B96361-F178-4B98-A651-ABAE313496DC}" type="presParOf" srcId="{1DC77D49-6968-4226-AA73-E6E2005C3832}" destId="{DCC25C38-2010-4956-AE07-BF5FFCBF2679}" srcOrd="6" destOrd="0" presId="urn:microsoft.com/office/officeart/2005/8/layout/list1"/>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5.</a:t>
          </a:r>
          <a:r>
            <a:rPr lang="el-GR" sz="2000" dirty="0"/>
            <a:t> Επενδύσεις για τη βελτίωση της υγείας, της υγιεινής, της ασφάλειας και των εργασιακών συνθηκών για τους αλιείς. (άρθρο 32 Καν. (ΕΕ) 508/2014). </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πράξεις προς χρηματοδότηση</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l-GR" sz="2400" kern="1200" dirty="0"/>
            <a:t>Επενδύσεις επί του σκάφους</a:t>
          </a:r>
          <a:endParaRPr lang="el-GR" sz="12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2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6C76D81F-A40B-4B24-B36E-5F65DF404515}">
      <dgm:prSet custT="1"/>
      <dgm:spPr/>
      <dgm:t>
        <a:bodyPr/>
        <a:lstStyle/>
        <a:p>
          <a:endParaRPr lang="el-GR" sz="12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1D81879A-3DB0-454C-B68A-37260CC32F6B}">
      <dgm:prSet custT="1"/>
      <dgm:spPr/>
      <dgm:t>
        <a:bodyPr/>
        <a:lstStyle/>
        <a:p>
          <a:pPr>
            <a:buSzPts val="1100"/>
            <a:buFont typeface="Arial" panose="020B0604020202020204" pitchFamily="34" charset="0"/>
            <a:buChar char="•"/>
          </a:pPr>
          <a:r>
            <a:rPr lang="el-GR" sz="2400" kern="1200" dirty="0">
              <a:solidFill>
                <a:prstClr val="black">
                  <a:hueOff val="0"/>
                  <a:satOff val="0"/>
                  <a:lumOff val="0"/>
                  <a:alphaOff val="0"/>
                </a:prstClr>
              </a:solidFill>
              <a:latin typeface="Calibri"/>
              <a:ea typeface="+mn-ea"/>
              <a:cs typeface="+mn-cs"/>
            </a:rPr>
            <a:t>Ατομικός εξοπλισμός</a:t>
          </a:r>
        </a:p>
      </dgm:t>
    </dgm:pt>
    <dgm:pt modelId="{66FF292F-360E-4196-BE3E-0DFBCF8EA07F}" type="parTrans" cxnId="{B2F8282F-0417-49B4-B82A-AEEF5401348F}">
      <dgm:prSet/>
      <dgm:spPr/>
      <dgm:t>
        <a:bodyPr/>
        <a:lstStyle/>
        <a:p>
          <a:endParaRPr lang="el-GR"/>
        </a:p>
      </dgm:t>
    </dgm:pt>
    <dgm:pt modelId="{09CD1F4A-0FCD-4684-87AB-468A1499740B}" type="sibTrans" cxnId="{B2F8282F-0417-49B4-B82A-AEEF5401348F}">
      <dgm:prSet/>
      <dgm:spPr/>
      <dgm:t>
        <a:bodyPr/>
        <a:lstStyle/>
        <a:p>
          <a:endParaRPr lang="el-GR"/>
        </a:p>
      </dgm:t>
    </dgm:pt>
    <dgm:pt modelId="{12875D80-32FF-40E9-B14C-E6ADABC28780}">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endParaRPr lang="el-GR" sz="1200" b="1" i="1" kern="1200" dirty="0">
            <a:solidFill>
              <a:schemeClr val="tx1"/>
            </a:solidFill>
          </a:endParaRPr>
        </a:p>
      </dgm:t>
    </dgm:pt>
    <dgm:pt modelId="{48B0DE6E-0916-4A99-A3F0-2042784D00C0}" type="parTrans" cxnId="{8261975A-278E-4C8B-AB05-8390CCD39A7F}">
      <dgm:prSet/>
      <dgm:spPr/>
      <dgm:t>
        <a:bodyPr/>
        <a:lstStyle/>
        <a:p>
          <a:endParaRPr lang="el-GR"/>
        </a:p>
      </dgm:t>
    </dgm:pt>
    <dgm:pt modelId="{9A38ED68-8227-4A70-89C8-49E73CAC8F10}" type="sibTrans" cxnId="{8261975A-278E-4C8B-AB05-8390CCD39A7F}">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custLinFactNeighborX="-75" custLinFactNeighborY="-6430">
        <dgm:presLayoutVars>
          <dgm:bulletEnabled val="1"/>
        </dgm:presLayoutVars>
      </dgm:prSet>
      <dgm:spPr/>
    </dgm:pt>
  </dgm:ptLst>
  <dgm:cxnLst>
    <dgm:cxn modelId="{CEF87026-E535-45A6-9E0B-F58956690ED7}" type="presOf" srcId="{1D81879A-3DB0-454C-B68A-37260CC32F6B}" destId="{CEE7188E-8AB9-4D47-965F-A78C3473E79E}" srcOrd="0" destOrd="2" presId="urn:microsoft.com/office/officeart/2005/8/layout/vList5"/>
    <dgm:cxn modelId="{B2F8282F-0417-49B4-B82A-AEEF5401348F}" srcId="{141433D3-6438-4574-8F32-114AD67B0855}" destId="{1D81879A-3DB0-454C-B68A-37260CC32F6B}" srcOrd="2" destOrd="0" parTransId="{66FF292F-360E-4196-BE3E-0DFBCF8EA07F}" sibTransId="{09CD1F4A-0FCD-4684-87AB-468A1499740B}"/>
    <dgm:cxn modelId="{B412305B-8062-43E4-BF3F-DBAA488AB9A3}" srcId="{141433D3-6438-4574-8F32-114AD67B0855}" destId="{6C76D81F-A40B-4B24-B36E-5F65DF404515}" srcOrd="3" destOrd="0" parTransId="{E889523E-6C04-4AC6-9EC1-10C6098F149B}" sibTransId="{7AB8E472-57DB-497B-A5BA-E0F212DE1D89}"/>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4" presId="urn:microsoft.com/office/officeart/2005/8/layout/vList5"/>
    <dgm:cxn modelId="{D7761577-CD20-45E9-9B7F-3E23F3A2E321}" type="presOf" srcId="{12875D80-32FF-40E9-B14C-E6ADABC28780}" destId="{CEE7188E-8AB9-4D47-965F-A78C3473E79E}" srcOrd="0" destOrd="1" presId="urn:microsoft.com/office/officeart/2005/8/layout/vList5"/>
    <dgm:cxn modelId="{8261975A-278E-4C8B-AB05-8390CCD39A7F}" srcId="{141433D3-6438-4574-8F32-114AD67B0855}" destId="{12875D80-32FF-40E9-B14C-E6ADABC28780}" srcOrd="1" destOrd="0" parTransId="{48B0DE6E-0916-4A99-A3F0-2042784D00C0}" sibTransId="{9A38ED68-8227-4A70-89C8-49E73CAC8F10}"/>
    <dgm:cxn modelId="{7A805495-1DFA-4FA3-83A6-0FEDCF155C5B}" type="presOf" srcId="{141433D3-6438-4574-8F32-114AD67B0855}" destId="{3ADDCA79-6A93-497A-A941-E3DAFB2756D2}" srcOrd="0" destOrd="0" presId="urn:microsoft.com/office/officeart/2005/8/layout/vList5"/>
    <dgm:cxn modelId="{30D11D97-3E27-4501-BEBB-4B2565743E36}" type="presOf" srcId="{6C76D81F-A40B-4B24-B36E-5F65DF404515}" destId="{CEE7188E-8AB9-4D47-965F-A78C3473E79E}" srcOrd="0" destOrd="3"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4" destOrd="0" parTransId="{ABC2D0D0-9134-47A9-A31A-DF0F4CBB0992}" sibTransId="{60910E69-EF83-422F-B742-F2573239F35F}"/>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5.</a:t>
          </a:r>
          <a:r>
            <a:rPr lang="el-GR" sz="2000" dirty="0"/>
            <a:t> Επενδύσεις για τη βελτίωση της υγείας, της υγιεινής, της ασφάλειας και των εργασιακών συνθηκών για τους αλιείς. (άρθρο 32 Καν. (ΕΕ) 508/2014). </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t>1. Επενδύσεις που συμβάλλουν στη διαφοροποίηση του εισοδήματος των αλιέων μέσω της ανάπτυξης συμπληρωματικών δραστηριοτήτων (άρθρο 30, Καν. (ΕΕ) 508/2014). </a:t>
          </a:r>
          <a:r>
            <a:rPr lang="el-GR" sz="2000" u="sng" dirty="0">
              <a:solidFill>
                <a:srgbClr val="00CC00"/>
              </a:solidFill>
            </a:rPr>
            <a:t>(</a:t>
          </a:r>
          <a:r>
            <a:rPr lang="el-GR" sz="2000" b="1" u="sng" dirty="0">
              <a:solidFill>
                <a:srgbClr val="00CC00"/>
              </a:solidFill>
            </a:rPr>
            <a:t>μόνο για δράσεις αλιευτικού τουρισμού)</a:t>
          </a:r>
          <a:r>
            <a:rPr lang="el-GR" sz="2000" b="1" dirty="0">
              <a:solidFill>
                <a:srgbClr val="00CC00"/>
              </a:solidFill>
            </a:rPr>
            <a:t>.</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επιλέξιμες δαπάνες</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000" kern="1200" dirty="0">
              <a:solidFill>
                <a:prstClr val="black">
                  <a:hueOff val="0"/>
                  <a:satOff val="0"/>
                  <a:lumOff val="0"/>
                  <a:alphaOff val="0"/>
                </a:prstClr>
              </a:solidFill>
              <a:latin typeface="Calibri"/>
              <a:ea typeface="+mn-ea"/>
              <a:cs typeface="+mn-cs"/>
            </a:rPr>
            <a:t>   Βελτίωση της ασφάλειας των αλιέων επί των</a:t>
          </a: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pPr marL="114300" lvl="1" indent="0" defTabSz="533400">
            <a:lnSpc>
              <a:spcPct val="90000"/>
            </a:lnSpc>
            <a:spcBef>
              <a:spcPct val="0"/>
            </a:spcBef>
            <a:spcAft>
              <a:spcPct val="15000"/>
            </a:spcAft>
            <a:buFont typeface="Symbol" panose="05050102010706020507" pitchFamily="18" charset="2"/>
            <a:buChar char=""/>
          </a:pPr>
          <a:endParaRPr lang="el-GR" sz="12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EF271FF8-9DC0-4F76-8589-2561C3B5AB0D}">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l-GR" sz="2000" kern="1200" dirty="0"/>
            <a:t>Βελτίωση των συνθηκών υγείας των αλιέων επί των αλιευτικών σκαφών. </a:t>
          </a:r>
          <a:r>
            <a:rPr lang="el-GR" sz="2000" kern="1200" dirty="0">
              <a:solidFill>
                <a:schemeClr val="accent5">
                  <a:lumMod val="75000"/>
                </a:schemeClr>
              </a:solidFill>
            </a:rPr>
            <a:t>(</a:t>
          </a:r>
          <a:r>
            <a:rPr lang="el-GR" sz="1800" kern="1200" dirty="0" err="1">
              <a:solidFill>
                <a:schemeClr val="accent5">
                  <a:lumMod val="75000"/>
                </a:schemeClr>
              </a:solidFill>
            </a:rPr>
            <a:t>π.χ</a:t>
          </a:r>
          <a:r>
            <a:rPr lang="el-GR" sz="1800" kern="1200" dirty="0">
              <a:solidFill>
                <a:schemeClr val="accent5">
                  <a:lumMod val="75000"/>
                </a:schemeClr>
              </a:solidFill>
            </a:rPr>
            <a:t> κιβώτια πρώτων βοηθειών, συσκευές έκτακτης ανάγκης </a:t>
          </a:r>
          <a:r>
            <a:rPr lang="el-GR" sz="1800" kern="1200" dirty="0" err="1">
              <a:solidFill>
                <a:schemeClr val="accent5">
                  <a:lumMod val="75000"/>
                </a:schemeClr>
              </a:solidFill>
            </a:rPr>
            <a:t>κλπ</a:t>
          </a:r>
          <a:r>
            <a:rPr lang="el-GR" sz="1800" kern="1200" dirty="0">
              <a:solidFill>
                <a:schemeClr val="accent5">
                  <a:lumMod val="75000"/>
                </a:schemeClr>
              </a:solidFill>
            </a:rPr>
            <a:t>)</a:t>
          </a:r>
        </a:p>
      </dgm:t>
    </dgm:pt>
    <dgm:pt modelId="{4B0E9E80-3AA4-4C27-97B7-8C89ABA77CE4}" type="parTrans" cxnId="{E8C10C83-A154-4278-809C-819523D712B8}">
      <dgm:prSet/>
      <dgm:spPr/>
      <dgm:t>
        <a:bodyPr/>
        <a:lstStyle/>
        <a:p>
          <a:endParaRPr lang="el-GR"/>
        </a:p>
      </dgm:t>
    </dgm:pt>
    <dgm:pt modelId="{CD5845D2-8E97-4937-8C3A-A21A4456424C}" type="sibTrans" cxnId="{E8C10C83-A154-4278-809C-819523D712B8}">
      <dgm:prSet/>
      <dgm:spPr/>
      <dgm:t>
        <a:bodyPr/>
        <a:lstStyle/>
        <a:p>
          <a:endParaRPr lang="el-GR"/>
        </a:p>
      </dgm:t>
    </dgm:pt>
    <dgm:pt modelId="{58E9832A-5AA3-40C9-866D-29E7FF8639D3}">
      <dgm:prSet custT="1"/>
      <dgm:spPr/>
      <dgm:t>
        <a:bodyPr/>
        <a:lstStyle/>
        <a:p>
          <a:pPr marL="228600" lvl="1" indent="0" defTabSz="889000">
            <a:lnSpc>
              <a:spcPct val="90000"/>
            </a:lnSpc>
            <a:spcBef>
              <a:spcPct val="0"/>
            </a:spcBef>
            <a:spcAft>
              <a:spcPct val="15000"/>
            </a:spcAft>
            <a:buFont typeface="Arial" panose="020B0604020202020204" pitchFamily="34" charset="0"/>
            <a:buChar char="•"/>
          </a:pPr>
          <a:r>
            <a:rPr lang="el-GR" sz="2000" kern="1200" dirty="0"/>
            <a:t>Βελτίωση της υγιεινής των αλιέων επί των αλιευτικών σκαφών </a:t>
          </a:r>
          <a:r>
            <a:rPr lang="el-GR" sz="1800" kern="1200" dirty="0">
              <a:solidFill>
                <a:srgbClr val="4BACC6">
                  <a:lumMod val="75000"/>
                </a:srgbClr>
              </a:solidFill>
              <a:latin typeface="Calibri"/>
              <a:ea typeface="+mn-ea"/>
              <a:cs typeface="+mn-cs"/>
            </a:rPr>
            <a:t>(</a:t>
          </a:r>
          <a:r>
            <a:rPr lang="el-GR" sz="1800" kern="1200" dirty="0" err="1">
              <a:solidFill>
                <a:srgbClr val="4BACC6">
                  <a:lumMod val="75000"/>
                </a:srgbClr>
              </a:solidFill>
              <a:latin typeface="Calibri"/>
              <a:ea typeface="+mn-ea"/>
              <a:cs typeface="+mn-cs"/>
            </a:rPr>
            <a:t>π.χ</a:t>
          </a:r>
          <a:r>
            <a:rPr lang="el-GR" sz="1800" kern="1200" dirty="0">
              <a:solidFill>
                <a:srgbClr val="4BACC6">
                  <a:lumMod val="75000"/>
                </a:srgbClr>
              </a:solidFill>
              <a:latin typeface="Calibri"/>
              <a:ea typeface="+mn-ea"/>
              <a:cs typeface="+mn-cs"/>
            </a:rPr>
            <a:t> Μαγειρεία, τουαλέτες, συσκευές πόσιμου νερού </a:t>
          </a:r>
          <a:r>
            <a:rPr lang="el-GR" sz="1800" kern="1200" dirty="0" err="1">
              <a:solidFill>
                <a:srgbClr val="4BACC6">
                  <a:lumMod val="75000"/>
                </a:srgbClr>
              </a:solidFill>
              <a:latin typeface="Calibri"/>
              <a:ea typeface="+mn-ea"/>
              <a:cs typeface="+mn-cs"/>
            </a:rPr>
            <a:t>κλπ</a:t>
          </a:r>
          <a:r>
            <a:rPr lang="el-GR" sz="1800" kern="1200" dirty="0">
              <a:solidFill>
                <a:srgbClr val="4BACC6">
                  <a:lumMod val="75000"/>
                </a:srgbClr>
              </a:solidFill>
              <a:latin typeface="Calibri"/>
              <a:ea typeface="+mn-ea"/>
              <a:cs typeface="+mn-cs"/>
            </a:rPr>
            <a:t>)</a:t>
          </a:r>
        </a:p>
      </dgm:t>
    </dgm:pt>
    <dgm:pt modelId="{9C8D5B9E-F522-4133-B183-5E4763C964B0}" type="parTrans" cxnId="{B103C959-4673-46D0-A578-EA5E81C75CBB}">
      <dgm:prSet/>
      <dgm:spPr/>
      <dgm:t>
        <a:bodyPr/>
        <a:lstStyle/>
        <a:p>
          <a:endParaRPr lang="el-GR"/>
        </a:p>
      </dgm:t>
    </dgm:pt>
    <dgm:pt modelId="{947755A9-7BF0-45B9-A9F0-A7CF083B7DE3}" type="sibTrans" cxnId="{B103C959-4673-46D0-A578-EA5E81C75CBB}">
      <dgm:prSet/>
      <dgm:spPr/>
      <dgm:t>
        <a:bodyPr/>
        <a:lstStyle/>
        <a:p>
          <a:endParaRPr lang="el-GR"/>
        </a:p>
      </dgm:t>
    </dgm:pt>
    <dgm:pt modelId="{8C709C90-12FC-416E-806C-BBBFBFC86F4D}">
      <dgm:prSet custT="1"/>
      <dgm:spPr/>
      <dgm:t>
        <a:bodyPr/>
        <a:lstStyle/>
        <a:p>
          <a:pPr marL="228600" marR="0" lvl="1" indent="0"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2000" kern="1200" dirty="0"/>
            <a:t>Βελτίωση των εργασιακών συνθηκών επί των αλιευτικών σκαφών</a:t>
          </a:r>
          <a:r>
            <a:rPr lang="el-GR" sz="1800" kern="1200" dirty="0">
              <a:solidFill>
                <a:srgbClr val="4BACC6">
                  <a:lumMod val="75000"/>
                </a:srgbClr>
              </a:solidFill>
              <a:latin typeface="Calibri"/>
              <a:ea typeface="+mn-ea"/>
              <a:cs typeface="+mn-cs"/>
            </a:rPr>
            <a:t>.(</a:t>
          </a:r>
          <a:r>
            <a:rPr lang="el-GR" sz="1800" kern="1200" dirty="0" err="1">
              <a:solidFill>
                <a:srgbClr val="4BACC6">
                  <a:lumMod val="75000"/>
                </a:srgbClr>
              </a:solidFill>
              <a:latin typeface="Calibri"/>
              <a:ea typeface="+mn-ea"/>
              <a:cs typeface="+mn-cs"/>
            </a:rPr>
            <a:t>π.χ</a:t>
          </a:r>
          <a:r>
            <a:rPr lang="el-GR" sz="1800" kern="1200" dirty="0">
              <a:solidFill>
                <a:srgbClr val="4BACC6">
                  <a:lumMod val="75000"/>
                </a:srgbClr>
              </a:solidFill>
              <a:latin typeface="Calibri"/>
              <a:ea typeface="+mn-ea"/>
              <a:cs typeface="+mn-cs"/>
            </a:rPr>
            <a:t> κιγκλιδώματα, υπόστεγα, ενδύματα εργασίας και προστατευτικός εξοπλισμός </a:t>
          </a:r>
          <a:r>
            <a:rPr lang="el-GR" sz="1800" kern="1200" dirty="0" err="1">
              <a:solidFill>
                <a:srgbClr val="4BACC6">
                  <a:lumMod val="75000"/>
                </a:srgbClr>
              </a:solidFill>
              <a:latin typeface="Calibri"/>
              <a:ea typeface="+mn-ea"/>
              <a:cs typeface="+mn-cs"/>
            </a:rPr>
            <a:t>κλπ</a:t>
          </a:r>
          <a:r>
            <a:rPr lang="el-GR" sz="1800" kern="1200" dirty="0">
              <a:solidFill>
                <a:srgbClr val="4BACC6">
                  <a:lumMod val="75000"/>
                </a:srgbClr>
              </a:solidFill>
              <a:latin typeface="Calibri"/>
              <a:ea typeface="+mn-ea"/>
              <a:cs typeface="+mn-cs"/>
            </a:rPr>
            <a:t>)</a:t>
          </a:r>
        </a:p>
      </dgm:t>
    </dgm:pt>
    <dgm:pt modelId="{D049D004-5805-45D9-B921-7C0BD1D97771}" type="parTrans" cxnId="{9FD14BAC-DD28-4253-85EC-84326B809515}">
      <dgm:prSet/>
      <dgm:spPr/>
      <dgm:t>
        <a:bodyPr/>
        <a:lstStyle/>
        <a:p>
          <a:endParaRPr lang="el-GR"/>
        </a:p>
      </dgm:t>
    </dgm:pt>
    <dgm:pt modelId="{44EBD2FD-8381-45C7-AF9F-B33B7EFD8E00}" type="sibTrans" cxnId="{9FD14BAC-DD28-4253-85EC-84326B809515}">
      <dgm:prSet/>
      <dgm:spPr/>
      <dgm:t>
        <a:bodyPr/>
        <a:lstStyle/>
        <a:p>
          <a:endParaRPr lang="el-GR"/>
        </a:p>
      </dgm:t>
    </dgm:pt>
    <dgm:pt modelId="{058B7433-3DB1-471F-93A5-1F2D2F97CA4F}">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marL="228600" lvl="1" indent="0" defTabSz="889000">
            <a:lnSpc>
              <a:spcPct val="90000"/>
            </a:lnSpc>
            <a:spcBef>
              <a:spcPct val="0"/>
            </a:spcBef>
            <a:spcAft>
              <a:spcPct val="15000"/>
            </a:spcAft>
            <a:buFont typeface="Arial" panose="020B0604020202020204" pitchFamily="34" charset="0"/>
            <a:buNone/>
          </a:pPr>
          <a:r>
            <a:rPr lang="el-GR" sz="2000" b="1" i="1" kern="1200" dirty="0">
              <a:solidFill>
                <a:schemeClr val="tx1"/>
              </a:solidFill>
            </a:rPr>
            <a:t>Αφορά δαπάνες για:</a:t>
          </a:r>
        </a:p>
      </dgm:t>
    </dgm:pt>
    <dgm:pt modelId="{1E80F0AA-00DB-4909-A36C-B8A03FFAFCE0}" type="parTrans" cxnId="{CD35F702-A366-43DC-9BB6-8A6B10615A81}">
      <dgm:prSet/>
      <dgm:spPr/>
      <dgm:t>
        <a:bodyPr/>
        <a:lstStyle/>
        <a:p>
          <a:endParaRPr lang="el-GR"/>
        </a:p>
      </dgm:t>
    </dgm:pt>
    <dgm:pt modelId="{D15A7EDA-F766-43B8-B07D-ACBBA607E88F}" type="sibTrans" cxnId="{CD35F702-A366-43DC-9BB6-8A6B10615A81}">
      <dgm:prSet/>
      <dgm:spPr/>
      <dgm:t>
        <a:bodyPr/>
        <a:lstStyle/>
        <a:p>
          <a:endParaRPr lang="el-GR"/>
        </a:p>
      </dgm:t>
    </dgm:pt>
    <dgm:pt modelId="{162B6D75-779D-4303-BC7F-BE37173D49B2}">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l-GR" sz="2000" kern="1200" dirty="0">
              <a:solidFill>
                <a:prstClr val="black">
                  <a:hueOff val="0"/>
                  <a:satOff val="0"/>
                  <a:lumOff val="0"/>
                  <a:alphaOff val="0"/>
                </a:prstClr>
              </a:solidFill>
              <a:latin typeface="Calibri"/>
              <a:ea typeface="+mn-ea"/>
              <a:cs typeface="+mn-cs"/>
            </a:rPr>
            <a:t>     αλιευτικών σκαφών. </a:t>
          </a:r>
          <a:r>
            <a:rPr lang="el-GR" sz="1800" kern="1200" dirty="0">
              <a:solidFill>
                <a:prstClr val="black">
                  <a:hueOff val="0"/>
                  <a:satOff val="0"/>
                  <a:lumOff val="0"/>
                  <a:alphaOff val="0"/>
                </a:prstClr>
              </a:solidFill>
              <a:latin typeface="Calibri"/>
              <a:ea typeface="+mn-ea"/>
              <a:cs typeface="+mn-cs"/>
            </a:rPr>
            <a:t>(</a:t>
          </a:r>
          <a:r>
            <a:rPr lang="el-GR" sz="1800" kern="1200" dirty="0" err="1">
              <a:solidFill>
                <a:schemeClr val="accent5">
                  <a:lumMod val="75000"/>
                </a:schemeClr>
              </a:solidFill>
              <a:latin typeface="Calibri"/>
              <a:ea typeface="+mn-ea"/>
              <a:cs typeface="+mn-cs"/>
            </a:rPr>
            <a:t>π.χ</a:t>
          </a:r>
          <a:r>
            <a:rPr lang="el-GR" sz="1800" kern="1200" dirty="0">
              <a:solidFill>
                <a:schemeClr val="accent5">
                  <a:lumMod val="75000"/>
                </a:schemeClr>
              </a:solidFill>
              <a:latin typeface="Calibri"/>
              <a:ea typeface="+mn-ea"/>
              <a:cs typeface="+mn-cs"/>
            </a:rPr>
            <a:t>  σωσίβιες λέμβοι, εξοπλισμός</a:t>
          </a:r>
        </a:p>
      </dgm:t>
    </dgm:pt>
    <dgm:pt modelId="{894FA543-BA72-4858-B28C-E742374E5A00}" type="parTrans" cxnId="{1C1E4C5F-9B2E-422A-AB4E-E0340253C499}">
      <dgm:prSet/>
      <dgm:spPr/>
      <dgm:t>
        <a:bodyPr/>
        <a:lstStyle/>
        <a:p>
          <a:endParaRPr lang="el-GR"/>
        </a:p>
      </dgm:t>
    </dgm:pt>
    <dgm:pt modelId="{9D30FCF0-DB54-4347-8B2A-D2E53FA3D147}" type="sibTrans" cxnId="{1C1E4C5F-9B2E-422A-AB4E-E0340253C499}">
      <dgm:prSet/>
      <dgm:spPr/>
      <dgm:t>
        <a:bodyPr/>
        <a:lstStyle/>
        <a:p>
          <a:endParaRPr lang="el-GR"/>
        </a:p>
      </dgm:t>
    </dgm:pt>
    <dgm:pt modelId="{C1FD75E3-A9AD-49BA-8AED-76C62CC16DD0}">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l-GR" sz="1800" kern="1200" dirty="0">
              <a:solidFill>
                <a:schemeClr val="accent5">
                  <a:lumMod val="75000"/>
                </a:schemeClr>
              </a:solidFill>
              <a:latin typeface="Calibri"/>
              <a:ea typeface="+mn-ea"/>
              <a:cs typeface="+mn-cs"/>
            </a:rPr>
            <a:t>      πυρασφάλειας, φωτοβολίδες </a:t>
          </a:r>
          <a:r>
            <a:rPr lang="el-GR" sz="1800" kern="1200" dirty="0" err="1">
              <a:solidFill>
                <a:schemeClr val="accent5">
                  <a:lumMod val="75000"/>
                </a:schemeClr>
              </a:solidFill>
              <a:latin typeface="Calibri"/>
              <a:ea typeface="+mn-ea"/>
              <a:cs typeface="+mn-cs"/>
            </a:rPr>
            <a:t>κλπ</a:t>
          </a:r>
          <a:r>
            <a:rPr lang="el-GR" sz="1800" kern="1200" dirty="0">
              <a:solidFill>
                <a:schemeClr val="accent5">
                  <a:lumMod val="75000"/>
                </a:schemeClr>
              </a:solidFill>
              <a:latin typeface="Calibri"/>
              <a:ea typeface="+mn-ea"/>
              <a:cs typeface="+mn-cs"/>
            </a:rPr>
            <a:t>)</a:t>
          </a:r>
        </a:p>
      </dgm:t>
    </dgm:pt>
    <dgm:pt modelId="{7AEF5088-F6A9-455B-9E1D-01AC63B20EC4}" type="parTrans" cxnId="{D054E10A-486B-43A5-8FA1-B02BB1EBF157}">
      <dgm:prSet/>
      <dgm:spPr/>
      <dgm:t>
        <a:bodyPr/>
        <a:lstStyle/>
        <a:p>
          <a:endParaRPr lang="el-GR"/>
        </a:p>
      </dgm:t>
    </dgm:pt>
    <dgm:pt modelId="{FEFF3201-8EA1-413A-AE38-5A4121F24684}" type="sibTrans" cxnId="{D054E10A-486B-43A5-8FA1-B02BB1EBF157}">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64801" custScaleY="124964" custLinFactNeighborX="-75" custLinFactNeighborY="-6430">
        <dgm:presLayoutVars>
          <dgm:bulletEnabled val="1"/>
        </dgm:presLayoutVars>
      </dgm:prSet>
      <dgm:spPr/>
    </dgm:pt>
  </dgm:ptLst>
  <dgm:cxnLst>
    <dgm:cxn modelId="{CD35F702-A366-43DC-9BB6-8A6B10615A81}" srcId="{141433D3-6438-4574-8F32-114AD67B0855}" destId="{058B7433-3DB1-471F-93A5-1F2D2F97CA4F}" srcOrd="0" destOrd="0" parTransId="{1E80F0AA-00DB-4909-A36C-B8A03FFAFCE0}" sibTransId="{D15A7EDA-F766-43B8-B07D-ACBBA607E88F}"/>
    <dgm:cxn modelId="{D054E10A-486B-43A5-8FA1-B02BB1EBF157}" srcId="{141433D3-6438-4574-8F32-114AD67B0855}" destId="{C1FD75E3-A9AD-49BA-8AED-76C62CC16DD0}" srcOrd="3" destOrd="0" parTransId="{7AEF5088-F6A9-455B-9E1D-01AC63B20EC4}" sibTransId="{FEFF3201-8EA1-413A-AE38-5A4121F24684}"/>
    <dgm:cxn modelId="{7B48AB5E-E7D0-4F46-B1CE-239F3E1D84C0}" type="presOf" srcId="{EF271FF8-9DC0-4F76-8589-2561C3B5AB0D}" destId="{CEE7188E-8AB9-4D47-965F-A78C3473E79E}" srcOrd="0" destOrd="4" presId="urn:microsoft.com/office/officeart/2005/8/layout/vList5"/>
    <dgm:cxn modelId="{1C1E4C5F-9B2E-422A-AB4E-E0340253C499}" srcId="{141433D3-6438-4574-8F32-114AD67B0855}" destId="{162B6D75-779D-4303-BC7F-BE37173D49B2}" srcOrd="2" destOrd="0" parTransId="{894FA543-BA72-4858-B28C-E742374E5A00}" sibTransId="{9D30FCF0-DB54-4347-8B2A-D2E53FA3D147}"/>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1" destOrd="0" parTransId="{2DE6101B-90C3-48E2-BA83-9F8F6F0990ED}" sibTransId="{DFFFEB79-1A68-4D2B-967D-4A5C8DCD0D19}"/>
    <dgm:cxn modelId="{BFA2846E-C455-4C9C-84DF-378C9E007F60}" type="presOf" srcId="{8DE4BFE2-8090-47BC-9ADC-26E90A9D99DE}" destId="{CEE7188E-8AB9-4D47-965F-A78C3473E79E}" srcOrd="0" destOrd="1" presId="urn:microsoft.com/office/officeart/2005/8/layout/vList5"/>
    <dgm:cxn modelId="{A988AA50-E15E-485C-A3AF-236E254CE298}" type="presOf" srcId="{049A47A9-A068-4268-B238-C37355896CF7}" destId="{CEE7188E-8AB9-4D47-965F-A78C3473E79E}" srcOrd="0" destOrd="7" presId="urn:microsoft.com/office/officeart/2005/8/layout/vList5"/>
    <dgm:cxn modelId="{B103C959-4673-46D0-A578-EA5E81C75CBB}" srcId="{141433D3-6438-4574-8F32-114AD67B0855}" destId="{58E9832A-5AA3-40C9-866D-29E7FF8639D3}" srcOrd="5" destOrd="0" parTransId="{9C8D5B9E-F522-4133-B183-5E4763C964B0}" sibTransId="{947755A9-7BF0-45B9-A9F0-A7CF083B7DE3}"/>
    <dgm:cxn modelId="{E8C10C83-A154-4278-809C-819523D712B8}" srcId="{141433D3-6438-4574-8F32-114AD67B0855}" destId="{EF271FF8-9DC0-4F76-8589-2561C3B5AB0D}" srcOrd="4" destOrd="0" parTransId="{4B0E9E80-3AA4-4C27-97B7-8C89ABA77CE4}" sibTransId="{CD5845D2-8E97-4937-8C3A-A21A4456424C}"/>
    <dgm:cxn modelId="{7A805495-1DFA-4FA3-83A6-0FEDCF155C5B}" type="presOf" srcId="{141433D3-6438-4574-8F32-114AD67B0855}" destId="{3ADDCA79-6A93-497A-A941-E3DAFB2756D2}" srcOrd="0" destOrd="0" presId="urn:microsoft.com/office/officeart/2005/8/layout/vList5"/>
    <dgm:cxn modelId="{937ABC98-AB53-4950-A260-CA24E5D2AF2B}" type="presOf" srcId="{C1FD75E3-A9AD-49BA-8AED-76C62CC16DD0}" destId="{CEE7188E-8AB9-4D47-965F-A78C3473E79E}" srcOrd="0" destOrd="3" presId="urn:microsoft.com/office/officeart/2005/8/layout/vList5"/>
    <dgm:cxn modelId="{9FD14BAC-DD28-4253-85EC-84326B809515}" srcId="{141433D3-6438-4574-8F32-114AD67B0855}" destId="{8C709C90-12FC-416E-806C-BBBFBFC86F4D}" srcOrd="6" destOrd="0" parTransId="{D049D004-5805-45D9-B921-7C0BD1D97771}" sibTransId="{44EBD2FD-8381-45C7-AF9F-B33B7EFD8E00}"/>
    <dgm:cxn modelId="{A0B652C0-8191-41E6-8268-E7AF34158B4F}" type="presOf" srcId="{8C709C90-12FC-416E-806C-BBBFBFC86F4D}" destId="{CEE7188E-8AB9-4D47-965F-A78C3473E79E}" srcOrd="0" destOrd="6"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F5FB55CF-6F90-41CA-B0CC-4D0502692C7C}" type="presOf" srcId="{162B6D75-779D-4303-BC7F-BE37173D49B2}" destId="{CEE7188E-8AB9-4D47-965F-A78C3473E79E}" srcOrd="0" destOrd="2" presId="urn:microsoft.com/office/officeart/2005/8/layout/vList5"/>
    <dgm:cxn modelId="{62B6A7D0-52ED-456C-9F29-5D3B1B680F68}" type="presOf" srcId="{058B7433-3DB1-471F-93A5-1F2D2F97CA4F}" destId="{CEE7188E-8AB9-4D47-965F-A78C3473E79E}" srcOrd="0" destOrd="0" presId="urn:microsoft.com/office/officeart/2005/8/layout/vList5"/>
    <dgm:cxn modelId="{1ED9B8D1-5D57-4B19-B3D4-C40D12D828FD}" srcId="{141433D3-6438-4574-8F32-114AD67B0855}" destId="{049A47A9-A068-4268-B238-C37355896CF7}" srcOrd="7" destOrd="0" parTransId="{ABC2D0D0-9134-47A9-A31A-DF0F4CBB0992}" sibTransId="{60910E69-EF83-422F-B742-F2573239F35F}"/>
    <dgm:cxn modelId="{0CB679D2-C492-42BF-9638-40B4B19C4963}" type="presOf" srcId="{58E9832A-5AA3-40C9-866D-29E7FF8639D3}" destId="{CEE7188E-8AB9-4D47-965F-A78C3473E79E}" srcOrd="0" destOrd="5"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400" dirty="0">
              <a:effectLst/>
              <a:latin typeface="Tahoma" panose="020B0604030504040204" pitchFamily="34" charset="0"/>
              <a:ea typeface="Times New Roman" panose="02020603050405020304" pitchFamily="18" charset="0"/>
              <a:cs typeface="Times New Roman" panose="02020603050405020304" pitchFamily="18" charset="0"/>
            </a:rPr>
            <a:t>5.</a:t>
          </a:r>
          <a:r>
            <a:rPr lang="el-GR" sz="2400" dirty="0"/>
            <a:t> Επενδύσεις για τη βελτίωση της υγείας, της υγιεινής, της ασφάλειας και των εργασιακών συνθηκών για τους αλιείς. (άρθρο 32 Καν. (ΕΕ) 508/2014). </a:t>
          </a:r>
          <a:endParaRPr lang="el-GR" sz="24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custLinFactNeighborY="-576"/>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AEF8E81-700D-4C03-BD50-2B27C0469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3D1E853-F93A-4E9A-8EDD-C0F166B77F65}">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dirty="0">
            <a:solidFill>
              <a:srgbClr val="FFC000"/>
            </a:solidFill>
          </a:endParaRPr>
        </a:p>
        <a:p>
          <a:pPr marL="0" lvl="0" defTabSz="800100">
            <a:lnSpc>
              <a:spcPct val="90000"/>
            </a:lnSpc>
            <a:spcBef>
              <a:spcPct val="0"/>
            </a:spcBef>
            <a:spcAft>
              <a:spcPct val="35000"/>
            </a:spcAft>
            <a:buNone/>
          </a:pPr>
          <a:endParaRPr lang="el-GR" sz="1400" dirty="0"/>
        </a:p>
      </dgm:t>
    </dgm:pt>
    <dgm:pt modelId="{8A813568-1740-434F-97C8-EBE990959854}" type="sibTrans" cxnId="{36FC92A2-A73D-437B-AD4A-384212BC65BF}">
      <dgm:prSet/>
      <dgm:spPr/>
      <dgm:t>
        <a:bodyPr/>
        <a:lstStyle/>
        <a:p>
          <a:endParaRPr lang="el-GR"/>
        </a:p>
      </dgm:t>
    </dgm:pt>
    <dgm:pt modelId="{05684FA1-013C-4027-BDF3-1DC4A1A54BA7}" type="parTrans" cxnId="{36FC92A2-A73D-437B-AD4A-384212BC65BF}">
      <dgm:prSet/>
      <dgm:spPr/>
      <dgm:t>
        <a:bodyPr/>
        <a:lstStyle/>
        <a:p>
          <a:endParaRPr lang="el-GR"/>
        </a:p>
      </dgm:t>
    </dgm:pt>
    <dgm:pt modelId="{2FF5BDF5-2CA6-4200-A953-F6625C0D8D20}">
      <dgm:prSet custT="1"/>
      <dgm:spPr/>
      <dgm:t>
        <a:bodyPr/>
        <a:lstStyle/>
        <a:p>
          <a:pPr algn="just"/>
          <a:r>
            <a:rPr lang="el-GR" sz="2000" b="1" kern="1200" dirty="0">
              <a:solidFill>
                <a:srgbClr val="FFC000"/>
              </a:solidFill>
              <a:effectLst/>
              <a:latin typeface="Calibri" panose="020F0502020204030204" pitchFamily="34" charset="0"/>
              <a:ea typeface="Calibri" panose="020F0502020204030204" pitchFamily="34" charset="0"/>
              <a:cs typeface="+mn-cs"/>
            </a:rPr>
            <a:t>Αν αφορά πράξεις σχετικές με παράκτια αλιεία το ποσοστό ενίσχυσης είναι έως 80% </a:t>
          </a:r>
        </a:p>
      </dgm:t>
    </dgm:pt>
    <dgm:pt modelId="{A66B1FF9-CE40-4A60-A935-0F905E4DF8BD}" type="parTrans" cxnId="{DA0D3A67-D9EB-4246-8E99-A6CF0FCB8351}">
      <dgm:prSet/>
      <dgm:spPr/>
      <dgm:t>
        <a:bodyPr/>
        <a:lstStyle/>
        <a:p>
          <a:endParaRPr lang="el-GR"/>
        </a:p>
      </dgm:t>
    </dgm:pt>
    <dgm:pt modelId="{60E75936-7D23-430A-8DBE-37224459CA81}" type="sibTrans" cxnId="{DA0D3A67-D9EB-4246-8E99-A6CF0FCB8351}">
      <dgm:prSet/>
      <dgm:spPr/>
      <dgm:t>
        <a:bodyPr/>
        <a:lstStyle/>
        <a:p>
          <a:endParaRPr lang="el-GR"/>
        </a:p>
      </dgm:t>
    </dgm:pt>
    <dgm:pt modelId="{1DC77D49-6968-4226-AA73-E6E2005C3832}" type="pres">
      <dgm:prSet presAssocID="{AAEF8E81-700D-4C03-BD50-2B27C0469D7D}" presName="linear" presStyleCnt="0">
        <dgm:presLayoutVars>
          <dgm:dir/>
          <dgm:animLvl val="lvl"/>
          <dgm:resizeHandles val="exact"/>
        </dgm:presLayoutVars>
      </dgm:prSet>
      <dgm:spPr/>
    </dgm:pt>
    <dgm:pt modelId="{B3DD3BCE-0164-4B46-A99B-69CC8A37719C}" type="pres">
      <dgm:prSet presAssocID="{83D1E853-F93A-4E9A-8EDD-C0F166B77F65}" presName="parentLin" presStyleCnt="0"/>
      <dgm:spPr/>
    </dgm:pt>
    <dgm:pt modelId="{F534CE48-710B-40EF-B613-1E3DE158C03C}" type="pres">
      <dgm:prSet presAssocID="{83D1E853-F93A-4E9A-8EDD-C0F166B77F65}" presName="parentLeftMargin" presStyleLbl="node1" presStyleIdx="0" presStyleCnt="2"/>
      <dgm:spPr/>
    </dgm:pt>
    <dgm:pt modelId="{7CAA2970-BB8C-4666-A6ED-553FCF159BE6}" type="pres">
      <dgm:prSet presAssocID="{83D1E853-F93A-4E9A-8EDD-C0F166B77F65}" presName="parentText" presStyleLbl="node1" presStyleIdx="0" presStyleCnt="2" custLinFactNeighborX="2144" custLinFactNeighborY="-10684">
        <dgm:presLayoutVars>
          <dgm:chMax val="0"/>
          <dgm:bulletEnabled val="1"/>
        </dgm:presLayoutVars>
      </dgm:prSet>
      <dgm:spPr/>
    </dgm:pt>
    <dgm:pt modelId="{19CD7F66-562E-408D-89CE-52F0C4EEB38D}" type="pres">
      <dgm:prSet presAssocID="{83D1E853-F93A-4E9A-8EDD-C0F166B77F65}" presName="negativeSpace" presStyleCnt="0"/>
      <dgm:spPr/>
    </dgm:pt>
    <dgm:pt modelId="{B95A3602-2437-4099-BCAF-96FBCFD95C28}" type="pres">
      <dgm:prSet presAssocID="{83D1E853-F93A-4E9A-8EDD-C0F166B77F65}" presName="childText" presStyleLbl="conFgAcc1" presStyleIdx="0" presStyleCnt="2">
        <dgm:presLayoutVars>
          <dgm:bulletEnabled val="1"/>
        </dgm:presLayoutVars>
      </dgm:prSet>
      <dgm:spPr/>
    </dgm:pt>
    <dgm:pt modelId="{4BA8774E-0235-41A2-AE51-AD755BCAE88D}" type="pres">
      <dgm:prSet presAssocID="{8A813568-1740-434F-97C8-EBE990959854}" presName="spaceBetweenRectangles" presStyleCnt="0"/>
      <dgm:spPr/>
    </dgm:pt>
    <dgm:pt modelId="{80EE20D4-445C-47FA-8C3D-6760CE8BDA32}" type="pres">
      <dgm:prSet presAssocID="{2FF5BDF5-2CA6-4200-A953-F6625C0D8D20}" presName="parentLin" presStyleCnt="0"/>
      <dgm:spPr/>
    </dgm:pt>
    <dgm:pt modelId="{F8B465F0-9056-4542-8760-B48808ECE697}" type="pres">
      <dgm:prSet presAssocID="{2FF5BDF5-2CA6-4200-A953-F6625C0D8D20}" presName="parentLeftMargin" presStyleLbl="node1" presStyleIdx="0" presStyleCnt="2"/>
      <dgm:spPr/>
    </dgm:pt>
    <dgm:pt modelId="{450D6332-6F65-4B69-919F-E1D808EB83F9}" type="pres">
      <dgm:prSet presAssocID="{2FF5BDF5-2CA6-4200-A953-F6625C0D8D20}" presName="parentText" presStyleLbl="node1" presStyleIdx="1" presStyleCnt="2" custLinFactNeighborX="24809" custLinFactNeighborY="-14206">
        <dgm:presLayoutVars>
          <dgm:chMax val="0"/>
          <dgm:bulletEnabled val="1"/>
        </dgm:presLayoutVars>
      </dgm:prSet>
      <dgm:spPr/>
    </dgm:pt>
    <dgm:pt modelId="{893BF5EE-09B0-42B6-9069-DACB343466A2}" type="pres">
      <dgm:prSet presAssocID="{2FF5BDF5-2CA6-4200-A953-F6625C0D8D20}" presName="negativeSpace" presStyleCnt="0"/>
      <dgm:spPr/>
    </dgm:pt>
    <dgm:pt modelId="{DCC25C38-2010-4956-AE07-BF5FFCBF2679}" type="pres">
      <dgm:prSet presAssocID="{2FF5BDF5-2CA6-4200-A953-F6625C0D8D20}" presName="childText" presStyleLbl="conFgAcc1" presStyleIdx="1" presStyleCnt="2">
        <dgm:presLayoutVars>
          <dgm:bulletEnabled val="1"/>
        </dgm:presLayoutVars>
      </dgm:prSet>
      <dgm:spPr/>
    </dgm:pt>
  </dgm:ptLst>
  <dgm:cxnLst>
    <dgm:cxn modelId="{BA25AB0C-0B1A-422B-852D-492ADC56BA75}" type="presOf" srcId="{2FF5BDF5-2CA6-4200-A953-F6625C0D8D20}" destId="{450D6332-6F65-4B69-919F-E1D808EB83F9}" srcOrd="1" destOrd="0" presId="urn:microsoft.com/office/officeart/2005/8/layout/list1"/>
    <dgm:cxn modelId="{6B261B15-0EDA-48E2-8B13-6045D47E1053}" type="presOf" srcId="{2FF5BDF5-2CA6-4200-A953-F6625C0D8D20}" destId="{F8B465F0-9056-4542-8760-B48808ECE697}" srcOrd="0" destOrd="0" presId="urn:microsoft.com/office/officeart/2005/8/layout/list1"/>
    <dgm:cxn modelId="{DA0D3A67-D9EB-4246-8E99-A6CF0FCB8351}" srcId="{AAEF8E81-700D-4C03-BD50-2B27C0469D7D}" destId="{2FF5BDF5-2CA6-4200-A953-F6625C0D8D20}" srcOrd="1" destOrd="0" parTransId="{A66B1FF9-CE40-4A60-A935-0F905E4DF8BD}" sibTransId="{60E75936-7D23-430A-8DBE-37224459CA81}"/>
    <dgm:cxn modelId="{2DFC3888-1479-4304-A9A1-635D7DCC1CA9}" type="presOf" srcId="{AAEF8E81-700D-4C03-BD50-2B27C0469D7D}" destId="{1DC77D49-6968-4226-AA73-E6E2005C3832}" srcOrd="0" destOrd="0" presId="urn:microsoft.com/office/officeart/2005/8/layout/list1"/>
    <dgm:cxn modelId="{36FC92A2-A73D-437B-AD4A-384212BC65BF}" srcId="{AAEF8E81-700D-4C03-BD50-2B27C0469D7D}" destId="{83D1E853-F93A-4E9A-8EDD-C0F166B77F65}" srcOrd="0" destOrd="0" parTransId="{05684FA1-013C-4027-BDF3-1DC4A1A54BA7}" sibTransId="{8A813568-1740-434F-97C8-EBE990959854}"/>
    <dgm:cxn modelId="{6314A8A4-5945-4BA2-A713-12CCF17F8C4F}" type="presOf" srcId="{83D1E853-F93A-4E9A-8EDD-C0F166B77F65}" destId="{7CAA2970-BB8C-4666-A6ED-553FCF159BE6}" srcOrd="1" destOrd="0" presId="urn:microsoft.com/office/officeart/2005/8/layout/list1"/>
    <dgm:cxn modelId="{8D3B4CAF-3BAE-424D-AEB2-54A128C757D7}" type="presOf" srcId="{83D1E853-F93A-4E9A-8EDD-C0F166B77F65}" destId="{F534CE48-710B-40EF-B613-1E3DE158C03C}" srcOrd="0" destOrd="0" presId="urn:microsoft.com/office/officeart/2005/8/layout/list1"/>
    <dgm:cxn modelId="{78DF4A51-9A14-40AF-9F62-D3DF2B5ECFB8}" type="presParOf" srcId="{1DC77D49-6968-4226-AA73-E6E2005C3832}" destId="{B3DD3BCE-0164-4B46-A99B-69CC8A37719C}" srcOrd="0" destOrd="0" presId="urn:microsoft.com/office/officeart/2005/8/layout/list1"/>
    <dgm:cxn modelId="{0EFBCBC0-EA80-43DF-B8B3-816B8EC261F0}" type="presParOf" srcId="{B3DD3BCE-0164-4B46-A99B-69CC8A37719C}" destId="{F534CE48-710B-40EF-B613-1E3DE158C03C}" srcOrd="0" destOrd="0" presId="urn:microsoft.com/office/officeart/2005/8/layout/list1"/>
    <dgm:cxn modelId="{19CD21A4-1CAF-4C54-926D-B1B7DD85F3CD}" type="presParOf" srcId="{B3DD3BCE-0164-4B46-A99B-69CC8A37719C}" destId="{7CAA2970-BB8C-4666-A6ED-553FCF159BE6}" srcOrd="1" destOrd="0" presId="urn:microsoft.com/office/officeart/2005/8/layout/list1"/>
    <dgm:cxn modelId="{3C97F098-82CC-48FE-9F3F-008F3AD3D1F5}" type="presParOf" srcId="{1DC77D49-6968-4226-AA73-E6E2005C3832}" destId="{19CD7F66-562E-408D-89CE-52F0C4EEB38D}" srcOrd="1" destOrd="0" presId="urn:microsoft.com/office/officeart/2005/8/layout/list1"/>
    <dgm:cxn modelId="{ED3BB6A3-D9A2-458B-B907-94F19AFF57B4}" type="presParOf" srcId="{1DC77D49-6968-4226-AA73-E6E2005C3832}" destId="{B95A3602-2437-4099-BCAF-96FBCFD95C28}" srcOrd="2" destOrd="0" presId="urn:microsoft.com/office/officeart/2005/8/layout/list1"/>
    <dgm:cxn modelId="{49CEB6A1-BB61-484D-8CBA-CDE09143EA88}" type="presParOf" srcId="{1DC77D49-6968-4226-AA73-E6E2005C3832}" destId="{4BA8774E-0235-41A2-AE51-AD755BCAE88D}" srcOrd="3" destOrd="0" presId="urn:microsoft.com/office/officeart/2005/8/layout/list1"/>
    <dgm:cxn modelId="{B5734752-EC22-47AC-A5EF-B428FD85373E}" type="presParOf" srcId="{1DC77D49-6968-4226-AA73-E6E2005C3832}" destId="{80EE20D4-445C-47FA-8C3D-6760CE8BDA32}" srcOrd="4" destOrd="0" presId="urn:microsoft.com/office/officeart/2005/8/layout/list1"/>
    <dgm:cxn modelId="{382DA64F-2A02-4B20-B24C-C724FE4EF989}" type="presParOf" srcId="{80EE20D4-445C-47FA-8C3D-6760CE8BDA32}" destId="{F8B465F0-9056-4542-8760-B48808ECE697}" srcOrd="0" destOrd="0" presId="urn:microsoft.com/office/officeart/2005/8/layout/list1"/>
    <dgm:cxn modelId="{E3519CD8-997A-4D9A-BA2F-C18DEE55F2A0}" type="presParOf" srcId="{80EE20D4-445C-47FA-8C3D-6760CE8BDA32}" destId="{450D6332-6F65-4B69-919F-E1D808EB83F9}" srcOrd="1" destOrd="0" presId="urn:microsoft.com/office/officeart/2005/8/layout/list1"/>
    <dgm:cxn modelId="{04BC58BC-DFEF-4D39-97E6-95998D266916}" type="presParOf" srcId="{1DC77D49-6968-4226-AA73-E6E2005C3832}" destId="{893BF5EE-09B0-42B6-9069-DACB343466A2}" srcOrd="5" destOrd="0" presId="urn:microsoft.com/office/officeart/2005/8/layout/list1"/>
    <dgm:cxn modelId="{35B96361-F178-4B98-A651-ABAE313496DC}" type="presParOf" srcId="{1DC77D49-6968-4226-AA73-E6E2005C3832}" destId="{DCC25C38-2010-4956-AE07-BF5FFCBF2679}" srcOrd="6" destOrd="0" presId="urn:microsoft.com/office/officeart/2005/8/layout/list1"/>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1800" dirty="0">
              <a:effectLst/>
              <a:latin typeface="Tahoma" panose="020B0604030504040204" pitchFamily="34" charset="0"/>
              <a:ea typeface="Times New Roman" panose="02020603050405020304" pitchFamily="18" charset="0"/>
              <a:cs typeface="Times New Roman" panose="02020603050405020304" pitchFamily="18" charset="0"/>
            </a:rPr>
            <a:t>6.</a:t>
          </a:r>
          <a:r>
            <a:rPr lang="el-GR" sz="1800" dirty="0"/>
            <a:t> Επενδύσεις σε εξοπλισμό ή επί του σκάφους που στοχεύουν στη μείωση της εκπομπής ρύπων ή αερίων του θερμοκηπίου και στην αύξηση της ενεργειακής απόδοσης των αλιευτικών σκαφών (άρθρο 41.1, Καν. (ΕΕ) 508/2014). Ισχύει και για σκάφη εσωτερικών υδάτων.</a:t>
          </a:r>
          <a:endParaRPr lang="el-GR" sz="18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πράξεις προς χρηματοδότηση</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l-GR" sz="2800" kern="1200" dirty="0"/>
            <a:t>Εξοπλισμός επί του σκάφους. </a:t>
          </a:r>
          <a:endParaRPr lang="el-GR" sz="28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2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6C76D81F-A40B-4B24-B36E-5F65DF404515}">
      <dgm:prSet custT="1"/>
      <dgm:spPr/>
      <dgm:t>
        <a:bodyPr/>
        <a:lstStyle/>
        <a:p>
          <a:endParaRPr lang="el-GR" sz="12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DC2310D4-48DE-4BFD-9180-77BBDAB9E801}">
      <dgm:prSet custT="1"/>
      <dgm:spPr/>
      <dgm:t>
        <a:bodyPr/>
        <a:lstStyle/>
        <a:p>
          <a:pPr>
            <a:buFont typeface="Symbol" panose="05050102010706020507" pitchFamily="18" charset="2"/>
            <a:buChar char=""/>
          </a:pPr>
          <a:r>
            <a:rPr lang="el-GR" sz="2800" dirty="0"/>
            <a:t>Αλιευτικά εργαλεία.</a:t>
          </a:r>
        </a:p>
      </dgm:t>
    </dgm:pt>
    <dgm:pt modelId="{EC2C1B16-2928-447E-B98D-EB76D994D044}" type="parTrans" cxnId="{EB76D249-ABB3-4CD0-BDB6-EBC249A08DD7}">
      <dgm:prSet/>
      <dgm:spPr/>
      <dgm:t>
        <a:bodyPr/>
        <a:lstStyle/>
        <a:p>
          <a:endParaRPr lang="el-GR"/>
        </a:p>
      </dgm:t>
    </dgm:pt>
    <dgm:pt modelId="{7534DEA7-25F3-4C04-AEAC-DD459B905748}" type="sibTrans" cxnId="{EB76D249-ABB3-4CD0-BDB6-EBC249A08DD7}">
      <dgm:prSet/>
      <dgm:spPr/>
      <dgm:t>
        <a:bodyPr/>
        <a:lstStyle/>
        <a:p>
          <a:endParaRPr lang="el-GR"/>
        </a:p>
      </dgm:t>
    </dgm:pt>
    <dgm:pt modelId="{8CF2BF27-3810-4622-BECA-8DE46782EE73}">
      <dgm:prSet custT="1"/>
      <dgm:spPr/>
      <dgm:t>
        <a:bodyPr/>
        <a:lstStyle/>
        <a:p>
          <a:pPr>
            <a:buFont typeface="Symbol" panose="05050102010706020507" pitchFamily="18" charset="2"/>
            <a:buChar char=""/>
          </a:pPr>
          <a:r>
            <a:rPr lang="el-GR" sz="2800" dirty="0"/>
            <a:t>Έλεγχοι και συστήματα ενεργειακής απόδοσης. </a:t>
          </a:r>
        </a:p>
      </dgm:t>
    </dgm:pt>
    <dgm:pt modelId="{30CF1403-E2C1-454E-BA47-E8F21C00D746}" type="parTrans" cxnId="{B344C972-DD76-48D5-8313-16E184AE9C74}">
      <dgm:prSet/>
      <dgm:spPr/>
      <dgm:t>
        <a:bodyPr/>
        <a:lstStyle/>
        <a:p>
          <a:endParaRPr lang="el-GR"/>
        </a:p>
      </dgm:t>
    </dgm:pt>
    <dgm:pt modelId="{E4106C15-9681-4656-B2AE-371EB12E1D77}" type="sibTrans" cxnId="{B344C972-DD76-48D5-8313-16E184AE9C74}">
      <dgm:prSet/>
      <dgm:spPr/>
      <dgm:t>
        <a:bodyPr/>
        <a:lstStyle/>
        <a:p>
          <a:endParaRPr lang="el-GR"/>
        </a:p>
      </dgm:t>
    </dgm:pt>
    <dgm:pt modelId="{9A097ECD-7EE0-42B9-B88E-8DC58E30ACE7}">
      <dgm:prSet custT="1"/>
      <dgm:spPr/>
      <dgm:t>
        <a:bodyPr/>
        <a:lstStyle/>
        <a:p>
          <a:pPr>
            <a:buFont typeface="Symbol" panose="05050102010706020507" pitchFamily="18" charset="2"/>
            <a:buChar char=""/>
          </a:pPr>
          <a:r>
            <a:rPr lang="el-GR" sz="2800" dirty="0"/>
            <a:t>Μελέτες.</a:t>
          </a:r>
        </a:p>
      </dgm:t>
    </dgm:pt>
    <dgm:pt modelId="{10E0D456-295F-40D0-9D37-F9E026B2056A}" type="parTrans" cxnId="{17E268E3-DB54-407F-A7C5-E1AFE2A6081F}">
      <dgm:prSet/>
      <dgm:spPr/>
      <dgm:t>
        <a:bodyPr/>
        <a:lstStyle/>
        <a:p>
          <a:endParaRPr lang="el-GR"/>
        </a:p>
      </dgm:t>
    </dgm:pt>
    <dgm:pt modelId="{95E5D341-B6C0-4A4B-B008-47CE7FD945B1}" type="sibTrans" cxnId="{17E268E3-DB54-407F-A7C5-E1AFE2A6081F}">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custLinFactNeighborX="-75" custLinFactNeighborY="-6430">
        <dgm:presLayoutVars>
          <dgm:bulletEnabled val="1"/>
        </dgm:presLayoutVars>
      </dgm:prSet>
      <dgm:spPr/>
    </dgm:pt>
  </dgm:ptLst>
  <dgm:cxnLst>
    <dgm:cxn modelId="{44807C06-D1B3-41AE-B569-810CB4A65C91}" type="presOf" srcId="{DC2310D4-48DE-4BFD-9180-77BBDAB9E801}" destId="{CEE7188E-8AB9-4D47-965F-A78C3473E79E}" srcOrd="0" destOrd="1" presId="urn:microsoft.com/office/officeart/2005/8/layout/vList5"/>
    <dgm:cxn modelId="{B412305B-8062-43E4-BF3F-DBAA488AB9A3}" srcId="{141433D3-6438-4574-8F32-114AD67B0855}" destId="{6C76D81F-A40B-4B24-B36E-5F65DF404515}" srcOrd="4" destOrd="0" parTransId="{E889523E-6C04-4AC6-9EC1-10C6098F149B}" sibTransId="{7AB8E472-57DB-497B-A5BA-E0F212DE1D89}"/>
    <dgm:cxn modelId="{49E74868-95FC-4CCD-AD98-B05EA0D0B3A7}" type="presOf" srcId="{A4B5355D-3930-4105-9192-DD3255C60942}" destId="{D0415DD5-8C92-46DA-86AB-F8A584BE5130}" srcOrd="0" destOrd="0" presId="urn:microsoft.com/office/officeart/2005/8/layout/vList5"/>
    <dgm:cxn modelId="{EB76D249-ABB3-4CD0-BDB6-EBC249A08DD7}" srcId="{141433D3-6438-4574-8F32-114AD67B0855}" destId="{DC2310D4-48DE-4BFD-9180-77BBDAB9E801}" srcOrd="1" destOrd="0" parTransId="{EC2C1B16-2928-447E-B98D-EB76D994D044}" sibTransId="{7534DEA7-25F3-4C04-AEAC-DD459B905748}"/>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5" presId="urn:microsoft.com/office/officeart/2005/8/layout/vList5"/>
    <dgm:cxn modelId="{B344C972-DD76-48D5-8313-16E184AE9C74}" srcId="{141433D3-6438-4574-8F32-114AD67B0855}" destId="{8CF2BF27-3810-4622-BECA-8DE46782EE73}" srcOrd="2" destOrd="0" parTransId="{30CF1403-E2C1-454E-BA47-E8F21C00D746}" sibTransId="{E4106C15-9681-4656-B2AE-371EB12E1D77}"/>
    <dgm:cxn modelId="{7C48718A-E3B1-4108-98A5-F81F6A73B675}" type="presOf" srcId="{8CF2BF27-3810-4622-BECA-8DE46782EE73}" destId="{CEE7188E-8AB9-4D47-965F-A78C3473E79E}" srcOrd="0" destOrd="2" presId="urn:microsoft.com/office/officeart/2005/8/layout/vList5"/>
    <dgm:cxn modelId="{7A805495-1DFA-4FA3-83A6-0FEDCF155C5B}" type="presOf" srcId="{141433D3-6438-4574-8F32-114AD67B0855}" destId="{3ADDCA79-6A93-497A-A941-E3DAFB2756D2}" srcOrd="0" destOrd="0" presId="urn:microsoft.com/office/officeart/2005/8/layout/vList5"/>
    <dgm:cxn modelId="{30D11D97-3E27-4501-BEBB-4B2565743E36}" type="presOf" srcId="{6C76D81F-A40B-4B24-B36E-5F65DF404515}" destId="{CEE7188E-8AB9-4D47-965F-A78C3473E79E}" srcOrd="0" destOrd="4" presId="urn:microsoft.com/office/officeart/2005/8/layout/vList5"/>
    <dgm:cxn modelId="{078D8BA5-820C-428C-AB61-75697528EEE1}" type="presOf" srcId="{9A097ECD-7EE0-42B9-B88E-8DC58E30ACE7}" destId="{CEE7188E-8AB9-4D47-965F-A78C3473E79E}" srcOrd="0" destOrd="3"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5" destOrd="0" parTransId="{ABC2D0D0-9134-47A9-A31A-DF0F4CBB0992}" sibTransId="{60910E69-EF83-422F-B742-F2573239F35F}"/>
    <dgm:cxn modelId="{17E268E3-DB54-407F-A7C5-E1AFE2A6081F}" srcId="{141433D3-6438-4574-8F32-114AD67B0855}" destId="{9A097ECD-7EE0-42B9-B88E-8DC58E30ACE7}" srcOrd="3" destOrd="0" parTransId="{10E0D456-295F-40D0-9D37-F9E026B2056A}" sibTransId="{95E5D341-B6C0-4A4B-B008-47CE7FD945B1}"/>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1800" dirty="0">
              <a:effectLst/>
              <a:latin typeface="Tahoma" panose="020B0604030504040204" pitchFamily="34" charset="0"/>
              <a:ea typeface="Times New Roman" panose="02020603050405020304" pitchFamily="18" charset="0"/>
              <a:cs typeface="Times New Roman" panose="02020603050405020304" pitchFamily="18" charset="0"/>
            </a:rPr>
            <a:t>6.</a:t>
          </a:r>
          <a:r>
            <a:rPr lang="el-GR" sz="1800" dirty="0"/>
            <a:t> Επενδύσεις σε εξοπλισμό ή επί του σκάφους που στοχεύουν στη μείωση της εκπομπής ρύπων ή αερίων του θερμοκηπίου και στην αύξηση της ενεργειακής απόδοσης των αλιευτικών σκαφών (άρθρο 41.1, Καν. (ΕΕ) 508/2014). Ισχύει και για σκάφη εσωτερικών υδάτων.</a:t>
          </a:r>
          <a:endParaRPr lang="el-GR" sz="18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l-GR" sz="1800" kern="1200" dirty="0"/>
            <a:t>Βελτίωση της υδροδυναμικής του κύτους του σκάφους. </a:t>
          </a:r>
          <a:r>
            <a:rPr lang="el-GR" sz="1800" kern="1200" dirty="0">
              <a:solidFill>
                <a:srgbClr val="9900FF"/>
              </a:solidFill>
            </a:rPr>
            <a:t>(όχι βασική συντήρηση σκάφους)</a:t>
          </a:r>
          <a:endParaRPr lang="el-GR" sz="1800" b="1" i="1" kern="1200" dirty="0">
            <a:solidFill>
              <a:srgbClr val="9900FF"/>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επιλέξιμες δαπάνες</a:t>
          </a:r>
          <a:endParaRPr lang="el-GR" sz="2000" u="none" dirty="0"/>
        </a:p>
      </dgm:t>
    </dgm:pt>
    <dgm:pt modelId="{9EABBA1A-9837-4533-A044-4803E81A17D5}" type="sibTrans" cxnId="{42B906CF-285F-453A-8F6B-AD951DFAEB76}">
      <dgm:prSet/>
      <dgm:spPr/>
      <dgm:t>
        <a:bodyPr/>
        <a:lstStyle/>
        <a:p>
          <a:endParaRPr lang="el-GR" sz="1400"/>
        </a:p>
      </dgm:t>
    </dgm:pt>
    <dgm:pt modelId="{7E6FFBF0-15B5-44E1-BCD9-A2E9D694E021}" type="parTrans" cxnId="{42B906CF-285F-453A-8F6B-AD951DFAEB76}">
      <dgm:prSet/>
      <dgm:spPr/>
      <dgm:t>
        <a:bodyPr/>
        <a:lstStyle/>
        <a:p>
          <a:endParaRPr lang="el-GR" sz="1400"/>
        </a:p>
      </dgm:t>
    </dgm:pt>
    <dgm:pt modelId="{1E5D24A2-8616-470E-8502-7BCD71B98520}">
      <dgm:prSet custT="1"/>
      <dgm:spPr/>
      <dgm:t>
        <a:bodyPr/>
        <a:lstStyle/>
        <a:p>
          <a:pPr>
            <a:buFont typeface="Symbol" panose="05050102010706020507" pitchFamily="18" charset="2"/>
            <a:buChar char=""/>
          </a:pPr>
          <a:r>
            <a:rPr lang="el-GR" sz="1800" kern="1200" dirty="0"/>
            <a:t>Βελτίωση του συστήματος πρόωσης του σκάφους. </a:t>
          </a:r>
        </a:p>
      </dgm:t>
    </dgm:pt>
    <dgm:pt modelId="{3D410C29-6766-4721-99B6-7FE5EC0975C3}" type="parTrans" cxnId="{DB8D49F7-7F84-41B9-9C04-E9517BC55CC8}">
      <dgm:prSet/>
      <dgm:spPr/>
      <dgm:t>
        <a:bodyPr/>
        <a:lstStyle/>
        <a:p>
          <a:endParaRPr lang="el-GR"/>
        </a:p>
      </dgm:t>
    </dgm:pt>
    <dgm:pt modelId="{64577C3A-82D7-4ABD-A915-8F0BB78F94DB}" type="sibTrans" cxnId="{DB8D49F7-7F84-41B9-9C04-E9517BC55CC8}">
      <dgm:prSet/>
      <dgm:spPr/>
      <dgm:t>
        <a:bodyPr/>
        <a:lstStyle/>
        <a:p>
          <a:endParaRPr lang="el-GR"/>
        </a:p>
      </dgm:t>
    </dgm:pt>
    <dgm:pt modelId="{BBBACBA7-DB1C-40D7-85EB-62096C1353C8}">
      <dgm:prSet custT="1"/>
      <dgm:spPr/>
      <dgm:t>
        <a:bodyPr/>
        <a:lstStyle/>
        <a:p>
          <a:pPr>
            <a:buFont typeface="Symbol" panose="05050102010706020507" pitchFamily="18" charset="2"/>
            <a:buChar char=""/>
          </a:pPr>
          <a:r>
            <a:rPr lang="el-GR" sz="1800" kern="1200" dirty="0"/>
            <a:t>Αλιευτικά εργαλεία και αλιευτικός εξοπλισμός. (</a:t>
          </a:r>
          <a:r>
            <a:rPr lang="el-GR" sz="1800" kern="1200" dirty="0">
              <a:solidFill>
                <a:srgbClr val="9900FF"/>
              </a:solidFill>
              <a:latin typeface="Calibri"/>
              <a:ea typeface="+mn-ea"/>
              <a:cs typeface="+mn-cs"/>
            </a:rPr>
            <a:t>όχι συρόμενα  εργαλεία)</a:t>
          </a:r>
        </a:p>
      </dgm:t>
    </dgm:pt>
    <dgm:pt modelId="{55CAB304-0654-410D-9083-8C6640B917DD}" type="parTrans" cxnId="{683474DF-4673-428D-BE13-37FDF81DFCCB}">
      <dgm:prSet/>
      <dgm:spPr/>
      <dgm:t>
        <a:bodyPr/>
        <a:lstStyle/>
        <a:p>
          <a:endParaRPr lang="el-GR"/>
        </a:p>
      </dgm:t>
    </dgm:pt>
    <dgm:pt modelId="{5311443E-7C65-4C95-9DBF-E0192360E6E7}" type="sibTrans" cxnId="{683474DF-4673-428D-BE13-37FDF81DFCCB}">
      <dgm:prSet/>
      <dgm:spPr/>
      <dgm:t>
        <a:bodyPr/>
        <a:lstStyle/>
        <a:p>
          <a:endParaRPr lang="el-GR"/>
        </a:p>
      </dgm:t>
    </dgm:pt>
    <dgm:pt modelId="{914E2CCC-D14A-4680-A293-F1216914353A}">
      <dgm:prSet custT="1"/>
      <dgm:spPr/>
      <dgm:t>
        <a:bodyPr/>
        <a:lstStyle/>
        <a:p>
          <a:pPr>
            <a:buFont typeface="Symbol" panose="05050102010706020507" pitchFamily="18" charset="2"/>
            <a:buChar char=""/>
          </a:pPr>
          <a:r>
            <a:rPr lang="el-GR" sz="1800" kern="1200" dirty="0"/>
            <a:t>Μείωση της κατανάλωσης ηλεκτρικής ενέργειας ή θερμικής ενέργειας. </a:t>
          </a:r>
          <a:r>
            <a:rPr lang="el-GR" sz="1800" kern="1200" dirty="0">
              <a:solidFill>
                <a:srgbClr val="9900FF"/>
              </a:solidFill>
              <a:latin typeface="Calibri"/>
              <a:ea typeface="+mn-ea"/>
              <a:cs typeface="+mn-cs"/>
            </a:rPr>
            <a:t>(μόνο για σκάφη κάτω των 18μ)</a:t>
          </a:r>
        </a:p>
      </dgm:t>
    </dgm:pt>
    <dgm:pt modelId="{8A383D34-65C5-4BF4-95CF-FEC59D0E21FA}" type="parTrans" cxnId="{975675F3-2B95-4812-A504-8DA0E334585E}">
      <dgm:prSet/>
      <dgm:spPr/>
      <dgm:t>
        <a:bodyPr/>
        <a:lstStyle/>
        <a:p>
          <a:endParaRPr lang="el-GR"/>
        </a:p>
      </dgm:t>
    </dgm:pt>
    <dgm:pt modelId="{17E8A99F-E5CD-4558-9958-F177D40BC6AF}" type="sibTrans" cxnId="{975675F3-2B95-4812-A504-8DA0E334585E}">
      <dgm:prSet/>
      <dgm:spPr/>
      <dgm:t>
        <a:bodyPr/>
        <a:lstStyle/>
        <a:p>
          <a:endParaRPr lang="el-GR"/>
        </a:p>
      </dgm:t>
    </dgm:pt>
    <dgm:pt modelId="{74C8AECF-9921-4AA7-85B6-ADBBE3BDF5E9}">
      <dgm:prSet custT="1"/>
      <dgm:spPr/>
      <dgm:t>
        <a:bodyPr/>
        <a:lstStyle/>
        <a:p>
          <a:pPr>
            <a:buFont typeface="Symbol" panose="05050102010706020507" pitchFamily="18" charset="2"/>
            <a:buChar char=""/>
          </a:pPr>
          <a:r>
            <a:rPr lang="el-GR" sz="1800" kern="1200" dirty="0"/>
            <a:t>Έλεγχοι και συστήματα ενεργειακής απόδοσης. </a:t>
          </a:r>
        </a:p>
      </dgm:t>
    </dgm:pt>
    <dgm:pt modelId="{1D5ABD12-812D-4F4E-9B0E-C0D65FA420E3}" type="parTrans" cxnId="{B16A822B-FE1A-4BBB-B247-D7AD430930FD}">
      <dgm:prSet/>
      <dgm:spPr/>
      <dgm:t>
        <a:bodyPr/>
        <a:lstStyle/>
        <a:p>
          <a:endParaRPr lang="el-GR"/>
        </a:p>
      </dgm:t>
    </dgm:pt>
    <dgm:pt modelId="{43A8B27B-4FBF-4DCC-BEB3-7AEFD7BF69A4}" type="sibTrans" cxnId="{B16A822B-FE1A-4BBB-B247-D7AD430930FD}">
      <dgm:prSet/>
      <dgm:spPr/>
      <dgm:t>
        <a:bodyPr/>
        <a:lstStyle/>
        <a:p>
          <a:endParaRPr lang="el-GR"/>
        </a:p>
      </dgm:t>
    </dgm:pt>
    <dgm:pt modelId="{FA0D73F0-D56A-4F33-8C19-0CDF02B1DEA7}">
      <dgm:prSet custT="1"/>
      <dgm:spPr/>
      <dgm:t>
        <a:bodyPr/>
        <a:lstStyle/>
        <a:p>
          <a:pPr>
            <a:buFont typeface="Symbol" panose="05050102010706020507" pitchFamily="18" charset="2"/>
            <a:buChar char=""/>
          </a:pPr>
          <a:r>
            <a:rPr lang="el-GR" sz="1800" kern="1200" dirty="0"/>
            <a:t>Μελέτες για τη διερεύνηση της συμβολής των εναλλακτικών συστημάτων πρόωσης και του σχεδιασμού του κύτους στην ενεργειακή απόδοση των αλιευτικών σκαφών. </a:t>
          </a:r>
          <a:r>
            <a:rPr lang="el-GR" sz="1800" kern="1200" dirty="0">
              <a:solidFill>
                <a:srgbClr val="9900FF"/>
              </a:solidFill>
              <a:latin typeface="Calibri"/>
              <a:ea typeface="+mn-ea"/>
              <a:cs typeface="+mn-cs"/>
            </a:rPr>
            <a:t>( έως 10%)</a:t>
          </a:r>
        </a:p>
      </dgm:t>
    </dgm:pt>
    <dgm:pt modelId="{68DCF4E3-CB2D-4C1E-8C27-2D6B5B491B62}" type="parTrans" cxnId="{AAD2DD3D-D1ED-486C-B906-CD22706A940E}">
      <dgm:prSet/>
      <dgm:spPr/>
      <dgm:t>
        <a:bodyPr/>
        <a:lstStyle/>
        <a:p>
          <a:endParaRPr lang="el-GR"/>
        </a:p>
      </dgm:t>
    </dgm:pt>
    <dgm:pt modelId="{8BF1EAE8-1A17-4F5F-8F1A-5D57CFC56EB3}" type="sibTrans" cxnId="{AAD2DD3D-D1ED-486C-B906-CD22706A940E}">
      <dgm:prSet/>
      <dgm:spPr/>
      <dgm:t>
        <a:bodyPr/>
        <a:lstStyle/>
        <a:p>
          <a:endParaRPr lang="el-GR"/>
        </a:p>
      </dgm:t>
    </dgm:pt>
    <dgm:pt modelId="{B03E09D2-E725-4886-A1BE-97C5583E17D5}">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None/>
          </a:pPr>
          <a:r>
            <a:rPr lang="el-GR" sz="1800" b="1" i="1" kern="1200" dirty="0">
              <a:solidFill>
                <a:schemeClr val="tx1"/>
              </a:solidFill>
            </a:rPr>
            <a:t>Αφορά δαπάνες για:</a:t>
          </a:r>
        </a:p>
      </dgm:t>
    </dgm:pt>
    <dgm:pt modelId="{3B368057-009E-4AE5-895D-48A1B51251C6}" type="parTrans" cxnId="{4566A936-C907-422D-902A-BC390F8901F8}">
      <dgm:prSet/>
      <dgm:spPr/>
      <dgm:t>
        <a:bodyPr/>
        <a:lstStyle/>
        <a:p>
          <a:endParaRPr lang="el-GR"/>
        </a:p>
      </dgm:t>
    </dgm:pt>
    <dgm:pt modelId="{9EA77AD6-F604-44E9-9AC1-11F222A26AF5}" type="sibTrans" cxnId="{4566A936-C907-422D-902A-BC390F8901F8}">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5122" custLinFactNeighborX="-75" custLinFactNeighborY="-6430">
        <dgm:presLayoutVars>
          <dgm:bulletEnabled val="1"/>
        </dgm:presLayoutVars>
      </dgm:prSet>
      <dgm:spPr/>
    </dgm:pt>
  </dgm:ptLst>
  <dgm:cxnLst>
    <dgm:cxn modelId="{B16A822B-FE1A-4BBB-B247-D7AD430930FD}" srcId="{141433D3-6438-4574-8F32-114AD67B0855}" destId="{74C8AECF-9921-4AA7-85B6-ADBBE3BDF5E9}" srcOrd="5" destOrd="0" parTransId="{1D5ABD12-812D-4F4E-9B0E-C0D65FA420E3}" sibTransId="{43A8B27B-4FBF-4DCC-BEB3-7AEFD7BF69A4}"/>
    <dgm:cxn modelId="{4566A936-C907-422D-902A-BC390F8901F8}" srcId="{141433D3-6438-4574-8F32-114AD67B0855}" destId="{B03E09D2-E725-4886-A1BE-97C5583E17D5}" srcOrd="0" destOrd="0" parTransId="{3B368057-009E-4AE5-895D-48A1B51251C6}" sibTransId="{9EA77AD6-F604-44E9-9AC1-11F222A26AF5}"/>
    <dgm:cxn modelId="{AAD2DD3D-D1ED-486C-B906-CD22706A940E}" srcId="{141433D3-6438-4574-8F32-114AD67B0855}" destId="{FA0D73F0-D56A-4F33-8C19-0CDF02B1DEA7}" srcOrd="6" destOrd="0" parTransId="{68DCF4E3-CB2D-4C1E-8C27-2D6B5B491B62}" sibTransId="{8BF1EAE8-1A17-4F5F-8F1A-5D57CFC56EB3}"/>
    <dgm:cxn modelId="{94054868-092D-46FF-9A2D-3D7BC380DB66}" type="presOf" srcId="{914E2CCC-D14A-4680-A293-F1216914353A}" destId="{CEE7188E-8AB9-4D47-965F-A78C3473E79E}" srcOrd="0" destOrd="4" presId="urn:microsoft.com/office/officeart/2005/8/layout/vList5"/>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1" destOrd="0" parTransId="{2DE6101B-90C3-48E2-BA83-9F8F6F0990ED}" sibTransId="{DFFFEB79-1A68-4D2B-967D-4A5C8DCD0D19}"/>
    <dgm:cxn modelId="{BFA2846E-C455-4C9C-84DF-378C9E007F60}" type="presOf" srcId="{8DE4BFE2-8090-47BC-9ADC-26E90A9D99DE}" destId="{CEE7188E-8AB9-4D47-965F-A78C3473E79E}" srcOrd="0" destOrd="1" presId="urn:microsoft.com/office/officeart/2005/8/layout/vList5"/>
    <dgm:cxn modelId="{49628058-78BC-442C-B24F-A504043244F5}" type="presOf" srcId="{1E5D24A2-8616-470E-8502-7BCD71B98520}" destId="{CEE7188E-8AB9-4D47-965F-A78C3473E79E}" srcOrd="0" destOrd="2" presId="urn:microsoft.com/office/officeart/2005/8/layout/vList5"/>
    <dgm:cxn modelId="{D2D41B90-789F-4BFB-855F-C62DD47F3534}" type="presOf" srcId="{B03E09D2-E725-4886-A1BE-97C5583E17D5}" destId="{CEE7188E-8AB9-4D47-965F-A78C3473E79E}" srcOrd="0" destOrd="0" presId="urn:microsoft.com/office/officeart/2005/8/layout/vList5"/>
    <dgm:cxn modelId="{7A805495-1DFA-4FA3-83A6-0FEDCF155C5B}" type="presOf" srcId="{141433D3-6438-4574-8F32-114AD67B0855}" destId="{3ADDCA79-6A93-497A-A941-E3DAFB2756D2}" srcOrd="0" destOrd="0" presId="urn:microsoft.com/office/officeart/2005/8/layout/vList5"/>
    <dgm:cxn modelId="{B27812A5-57A1-499A-B7CC-382732AD673D}" type="presOf" srcId="{BBBACBA7-DB1C-40D7-85EB-62096C1353C8}" destId="{CEE7188E-8AB9-4D47-965F-A78C3473E79E}" srcOrd="0" destOrd="3" presId="urn:microsoft.com/office/officeart/2005/8/layout/vList5"/>
    <dgm:cxn modelId="{20E412B8-A639-4D21-8B2C-F6078C6FA658}" type="presOf" srcId="{74C8AECF-9921-4AA7-85B6-ADBBE3BDF5E9}" destId="{CEE7188E-8AB9-4D47-965F-A78C3473E79E}" srcOrd="0" destOrd="5" presId="urn:microsoft.com/office/officeart/2005/8/layout/vList5"/>
    <dgm:cxn modelId="{29933EBA-D933-4D40-A449-DAE73DE97FA1}" type="presOf" srcId="{FA0D73F0-D56A-4F33-8C19-0CDF02B1DEA7}" destId="{CEE7188E-8AB9-4D47-965F-A78C3473E79E}" srcOrd="0" destOrd="6"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683474DF-4673-428D-BE13-37FDF81DFCCB}" srcId="{141433D3-6438-4574-8F32-114AD67B0855}" destId="{BBBACBA7-DB1C-40D7-85EB-62096C1353C8}" srcOrd="3" destOrd="0" parTransId="{55CAB304-0654-410D-9083-8C6640B917DD}" sibTransId="{5311443E-7C65-4C95-9DBF-E0192360E6E7}"/>
    <dgm:cxn modelId="{975675F3-2B95-4812-A504-8DA0E334585E}" srcId="{141433D3-6438-4574-8F32-114AD67B0855}" destId="{914E2CCC-D14A-4680-A293-F1216914353A}" srcOrd="4" destOrd="0" parTransId="{8A383D34-65C5-4BF4-95CF-FEC59D0E21FA}" sibTransId="{17E8A99F-E5CD-4558-9958-F177D40BC6AF}"/>
    <dgm:cxn modelId="{DB8D49F7-7F84-41B9-9C04-E9517BC55CC8}" srcId="{141433D3-6438-4574-8F32-114AD67B0855}" destId="{1E5D24A2-8616-470E-8502-7BCD71B98520}" srcOrd="2" destOrd="0" parTransId="{3D410C29-6766-4721-99B6-7FE5EC0975C3}" sibTransId="{64577C3A-82D7-4ABD-A915-8F0BB78F94DB}"/>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6.</a:t>
          </a:r>
          <a:r>
            <a:rPr lang="el-GR" sz="2000" dirty="0"/>
            <a:t> Επενδύσεις σε εξοπλισμό ή επί του σκάφους που στοχεύουν στη μείωση της εκπομπής ρύπων ή αερίων του θερμοκηπίου και στην αύξηση της ενεργειακής απόδοσης των αλιευτικών σκαφών (άρθρο 41.1, Καν. (ΕΕ) 508/2014). Ισχύει και για σκάφη εσωτερικών υδάτων.</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custLinFactNeighborY="-576"/>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AEF8E81-700D-4C03-BD50-2B27C0469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3D1E853-F93A-4E9A-8EDD-C0F166B77F65}">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dirty="0">
            <a:solidFill>
              <a:srgbClr val="FFC000"/>
            </a:solidFill>
          </a:endParaRPr>
        </a:p>
        <a:p>
          <a:pPr marL="0" lvl="0" defTabSz="800100">
            <a:lnSpc>
              <a:spcPct val="90000"/>
            </a:lnSpc>
            <a:spcBef>
              <a:spcPct val="0"/>
            </a:spcBef>
            <a:spcAft>
              <a:spcPct val="35000"/>
            </a:spcAft>
            <a:buNone/>
          </a:pPr>
          <a:endParaRPr lang="el-GR" sz="1400" dirty="0"/>
        </a:p>
      </dgm:t>
    </dgm:pt>
    <dgm:pt modelId="{8A813568-1740-434F-97C8-EBE990959854}" type="sibTrans" cxnId="{36FC92A2-A73D-437B-AD4A-384212BC65BF}">
      <dgm:prSet/>
      <dgm:spPr/>
      <dgm:t>
        <a:bodyPr/>
        <a:lstStyle/>
        <a:p>
          <a:endParaRPr lang="el-GR"/>
        </a:p>
      </dgm:t>
    </dgm:pt>
    <dgm:pt modelId="{05684FA1-013C-4027-BDF3-1DC4A1A54BA7}" type="parTrans" cxnId="{36FC92A2-A73D-437B-AD4A-384212BC65BF}">
      <dgm:prSet/>
      <dgm:spPr/>
      <dgm:t>
        <a:bodyPr/>
        <a:lstStyle/>
        <a:p>
          <a:endParaRPr lang="el-GR"/>
        </a:p>
      </dgm:t>
    </dgm:pt>
    <dgm:pt modelId="{2FF5BDF5-2CA6-4200-A953-F6625C0D8D20}">
      <dgm:prSet custT="1"/>
      <dgm:spPr/>
      <dgm:t>
        <a:bodyPr/>
        <a:lstStyle/>
        <a:p>
          <a:pPr algn="just"/>
          <a:r>
            <a:rPr lang="el-GR" sz="2000" b="1" kern="1200" dirty="0">
              <a:solidFill>
                <a:srgbClr val="FFC000"/>
              </a:solidFill>
              <a:effectLst/>
              <a:latin typeface="Calibri" panose="020F0502020204030204" pitchFamily="34" charset="0"/>
              <a:ea typeface="Calibri" panose="020F0502020204030204" pitchFamily="34" charset="0"/>
              <a:cs typeface="+mn-cs"/>
            </a:rPr>
            <a:t>Αν αφορά πράξεις σχετικές με παράκτια αλιεία το ποσοστό ενίσχυσης είναι έως 80% </a:t>
          </a:r>
        </a:p>
      </dgm:t>
    </dgm:pt>
    <dgm:pt modelId="{A66B1FF9-CE40-4A60-A935-0F905E4DF8BD}" type="parTrans" cxnId="{DA0D3A67-D9EB-4246-8E99-A6CF0FCB8351}">
      <dgm:prSet/>
      <dgm:spPr/>
      <dgm:t>
        <a:bodyPr/>
        <a:lstStyle/>
        <a:p>
          <a:endParaRPr lang="el-GR"/>
        </a:p>
      </dgm:t>
    </dgm:pt>
    <dgm:pt modelId="{60E75936-7D23-430A-8DBE-37224459CA81}" type="sibTrans" cxnId="{DA0D3A67-D9EB-4246-8E99-A6CF0FCB8351}">
      <dgm:prSet/>
      <dgm:spPr/>
      <dgm:t>
        <a:bodyPr/>
        <a:lstStyle/>
        <a:p>
          <a:endParaRPr lang="el-GR"/>
        </a:p>
      </dgm:t>
    </dgm:pt>
    <dgm:pt modelId="{1DC77D49-6968-4226-AA73-E6E2005C3832}" type="pres">
      <dgm:prSet presAssocID="{AAEF8E81-700D-4C03-BD50-2B27C0469D7D}" presName="linear" presStyleCnt="0">
        <dgm:presLayoutVars>
          <dgm:dir/>
          <dgm:animLvl val="lvl"/>
          <dgm:resizeHandles val="exact"/>
        </dgm:presLayoutVars>
      </dgm:prSet>
      <dgm:spPr/>
    </dgm:pt>
    <dgm:pt modelId="{B3DD3BCE-0164-4B46-A99B-69CC8A37719C}" type="pres">
      <dgm:prSet presAssocID="{83D1E853-F93A-4E9A-8EDD-C0F166B77F65}" presName="parentLin" presStyleCnt="0"/>
      <dgm:spPr/>
    </dgm:pt>
    <dgm:pt modelId="{F534CE48-710B-40EF-B613-1E3DE158C03C}" type="pres">
      <dgm:prSet presAssocID="{83D1E853-F93A-4E9A-8EDD-C0F166B77F65}" presName="parentLeftMargin" presStyleLbl="node1" presStyleIdx="0" presStyleCnt="2"/>
      <dgm:spPr/>
    </dgm:pt>
    <dgm:pt modelId="{7CAA2970-BB8C-4666-A6ED-553FCF159BE6}" type="pres">
      <dgm:prSet presAssocID="{83D1E853-F93A-4E9A-8EDD-C0F166B77F65}" presName="parentText" presStyleLbl="node1" presStyleIdx="0" presStyleCnt="2" custLinFactNeighborX="2144" custLinFactNeighborY="-10684">
        <dgm:presLayoutVars>
          <dgm:chMax val="0"/>
          <dgm:bulletEnabled val="1"/>
        </dgm:presLayoutVars>
      </dgm:prSet>
      <dgm:spPr/>
    </dgm:pt>
    <dgm:pt modelId="{19CD7F66-562E-408D-89CE-52F0C4EEB38D}" type="pres">
      <dgm:prSet presAssocID="{83D1E853-F93A-4E9A-8EDD-C0F166B77F65}" presName="negativeSpace" presStyleCnt="0"/>
      <dgm:spPr/>
    </dgm:pt>
    <dgm:pt modelId="{B95A3602-2437-4099-BCAF-96FBCFD95C28}" type="pres">
      <dgm:prSet presAssocID="{83D1E853-F93A-4E9A-8EDD-C0F166B77F65}" presName="childText" presStyleLbl="conFgAcc1" presStyleIdx="0" presStyleCnt="2">
        <dgm:presLayoutVars>
          <dgm:bulletEnabled val="1"/>
        </dgm:presLayoutVars>
      </dgm:prSet>
      <dgm:spPr/>
    </dgm:pt>
    <dgm:pt modelId="{4BA8774E-0235-41A2-AE51-AD755BCAE88D}" type="pres">
      <dgm:prSet presAssocID="{8A813568-1740-434F-97C8-EBE990959854}" presName="spaceBetweenRectangles" presStyleCnt="0"/>
      <dgm:spPr/>
    </dgm:pt>
    <dgm:pt modelId="{80EE20D4-445C-47FA-8C3D-6760CE8BDA32}" type="pres">
      <dgm:prSet presAssocID="{2FF5BDF5-2CA6-4200-A953-F6625C0D8D20}" presName="parentLin" presStyleCnt="0"/>
      <dgm:spPr/>
    </dgm:pt>
    <dgm:pt modelId="{F8B465F0-9056-4542-8760-B48808ECE697}" type="pres">
      <dgm:prSet presAssocID="{2FF5BDF5-2CA6-4200-A953-F6625C0D8D20}" presName="parentLeftMargin" presStyleLbl="node1" presStyleIdx="0" presStyleCnt="2"/>
      <dgm:spPr/>
    </dgm:pt>
    <dgm:pt modelId="{450D6332-6F65-4B69-919F-E1D808EB83F9}" type="pres">
      <dgm:prSet presAssocID="{2FF5BDF5-2CA6-4200-A953-F6625C0D8D20}" presName="parentText" presStyleLbl="node1" presStyleIdx="1" presStyleCnt="2" custLinFactNeighborX="24809" custLinFactNeighborY="-14206">
        <dgm:presLayoutVars>
          <dgm:chMax val="0"/>
          <dgm:bulletEnabled val="1"/>
        </dgm:presLayoutVars>
      </dgm:prSet>
      <dgm:spPr/>
    </dgm:pt>
    <dgm:pt modelId="{893BF5EE-09B0-42B6-9069-DACB343466A2}" type="pres">
      <dgm:prSet presAssocID="{2FF5BDF5-2CA6-4200-A953-F6625C0D8D20}" presName="negativeSpace" presStyleCnt="0"/>
      <dgm:spPr/>
    </dgm:pt>
    <dgm:pt modelId="{DCC25C38-2010-4956-AE07-BF5FFCBF2679}" type="pres">
      <dgm:prSet presAssocID="{2FF5BDF5-2CA6-4200-A953-F6625C0D8D20}" presName="childText" presStyleLbl="conFgAcc1" presStyleIdx="1" presStyleCnt="2">
        <dgm:presLayoutVars>
          <dgm:bulletEnabled val="1"/>
        </dgm:presLayoutVars>
      </dgm:prSet>
      <dgm:spPr/>
    </dgm:pt>
  </dgm:ptLst>
  <dgm:cxnLst>
    <dgm:cxn modelId="{BA25AB0C-0B1A-422B-852D-492ADC56BA75}" type="presOf" srcId="{2FF5BDF5-2CA6-4200-A953-F6625C0D8D20}" destId="{450D6332-6F65-4B69-919F-E1D808EB83F9}" srcOrd="1" destOrd="0" presId="urn:microsoft.com/office/officeart/2005/8/layout/list1"/>
    <dgm:cxn modelId="{6B261B15-0EDA-48E2-8B13-6045D47E1053}" type="presOf" srcId="{2FF5BDF5-2CA6-4200-A953-F6625C0D8D20}" destId="{F8B465F0-9056-4542-8760-B48808ECE697}" srcOrd="0" destOrd="0" presId="urn:microsoft.com/office/officeart/2005/8/layout/list1"/>
    <dgm:cxn modelId="{DA0D3A67-D9EB-4246-8E99-A6CF0FCB8351}" srcId="{AAEF8E81-700D-4C03-BD50-2B27C0469D7D}" destId="{2FF5BDF5-2CA6-4200-A953-F6625C0D8D20}" srcOrd="1" destOrd="0" parTransId="{A66B1FF9-CE40-4A60-A935-0F905E4DF8BD}" sibTransId="{60E75936-7D23-430A-8DBE-37224459CA81}"/>
    <dgm:cxn modelId="{2DFC3888-1479-4304-A9A1-635D7DCC1CA9}" type="presOf" srcId="{AAEF8E81-700D-4C03-BD50-2B27C0469D7D}" destId="{1DC77D49-6968-4226-AA73-E6E2005C3832}" srcOrd="0" destOrd="0" presId="urn:microsoft.com/office/officeart/2005/8/layout/list1"/>
    <dgm:cxn modelId="{36FC92A2-A73D-437B-AD4A-384212BC65BF}" srcId="{AAEF8E81-700D-4C03-BD50-2B27C0469D7D}" destId="{83D1E853-F93A-4E9A-8EDD-C0F166B77F65}" srcOrd="0" destOrd="0" parTransId="{05684FA1-013C-4027-BDF3-1DC4A1A54BA7}" sibTransId="{8A813568-1740-434F-97C8-EBE990959854}"/>
    <dgm:cxn modelId="{6314A8A4-5945-4BA2-A713-12CCF17F8C4F}" type="presOf" srcId="{83D1E853-F93A-4E9A-8EDD-C0F166B77F65}" destId="{7CAA2970-BB8C-4666-A6ED-553FCF159BE6}" srcOrd="1" destOrd="0" presId="urn:microsoft.com/office/officeart/2005/8/layout/list1"/>
    <dgm:cxn modelId="{8D3B4CAF-3BAE-424D-AEB2-54A128C757D7}" type="presOf" srcId="{83D1E853-F93A-4E9A-8EDD-C0F166B77F65}" destId="{F534CE48-710B-40EF-B613-1E3DE158C03C}" srcOrd="0" destOrd="0" presId="urn:microsoft.com/office/officeart/2005/8/layout/list1"/>
    <dgm:cxn modelId="{78DF4A51-9A14-40AF-9F62-D3DF2B5ECFB8}" type="presParOf" srcId="{1DC77D49-6968-4226-AA73-E6E2005C3832}" destId="{B3DD3BCE-0164-4B46-A99B-69CC8A37719C}" srcOrd="0" destOrd="0" presId="urn:microsoft.com/office/officeart/2005/8/layout/list1"/>
    <dgm:cxn modelId="{0EFBCBC0-EA80-43DF-B8B3-816B8EC261F0}" type="presParOf" srcId="{B3DD3BCE-0164-4B46-A99B-69CC8A37719C}" destId="{F534CE48-710B-40EF-B613-1E3DE158C03C}" srcOrd="0" destOrd="0" presId="urn:microsoft.com/office/officeart/2005/8/layout/list1"/>
    <dgm:cxn modelId="{19CD21A4-1CAF-4C54-926D-B1B7DD85F3CD}" type="presParOf" srcId="{B3DD3BCE-0164-4B46-A99B-69CC8A37719C}" destId="{7CAA2970-BB8C-4666-A6ED-553FCF159BE6}" srcOrd="1" destOrd="0" presId="urn:microsoft.com/office/officeart/2005/8/layout/list1"/>
    <dgm:cxn modelId="{3C97F098-82CC-48FE-9F3F-008F3AD3D1F5}" type="presParOf" srcId="{1DC77D49-6968-4226-AA73-E6E2005C3832}" destId="{19CD7F66-562E-408D-89CE-52F0C4EEB38D}" srcOrd="1" destOrd="0" presId="urn:microsoft.com/office/officeart/2005/8/layout/list1"/>
    <dgm:cxn modelId="{ED3BB6A3-D9A2-458B-B907-94F19AFF57B4}" type="presParOf" srcId="{1DC77D49-6968-4226-AA73-E6E2005C3832}" destId="{B95A3602-2437-4099-BCAF-96FBCFD95C28}" srcOrd="2" destOrd="0" presId="urn:microsoft.com/office/officeart/2005/8/layout/list1"/>
    <dgm:cxn modelId="{49CEB6A1-BB61-484D-8CBA-CDE09143EA88}" type="presParOf" srcId="{1DC77D49-6968-4226-AA73-E6E2005C3832}" destId="{4BA8774E-0235-41A2-AE51-AD755BCAE88D}" srcOrd="3" destOrd="0" presId="urn:microsoft.com/office/officeart/2005/8/layout/list1"/>
    <dgm:cxn modelId="{B5734752-EC22-47AC-A5EF-B428FD85373E}" type="presParOf" srcId="{1DC77D49-6968-4226-AA73-E6E2005C3832}" destId="{80EE20D4-445C-47FA-8C3D-6760CE8BDA32}" srcOrd="4" destOrd="0" presId="urn:microsoft.com/office/officeart/2005/8/layout/list1"/>
    <dgm:cxn modelId="{382DA64F-2A02-4B20-B24C-C724FE4EF989}" type="presParOf" srcId="{80EE20D4-445C-47FA-8C3D-6760CE8BDA32}" destId="{F8B465F0-9056-4542-8760-B48808ECE697}" srcOrd="0" destOrd="0" presId="urn:microsoft.com/office/officeart/2005/8/layout/list1"/>
    <dgm:cxn modelId="{E3519CD8-997A-4D9A-BA2F-C18DEE55F2A0}" type="presParOf" srcId="{80EE20D4-445C-47FA-8C3D-6760CE8BDA32}" destId="{450D6332-6F65-4B69-919F-E1D808EB83F9}" srcOrd="1" destOrd="0" presId="urn:microsoft.com/office/officeart/2005/8/layout/list1"/>
    <dgm:cxn modelId="{04BC58BC-DFEF-4D39-97E6-95998D266916}" type="presParOf" srcId="{1DC77D49-6968-4226-AA73-E6E2005C3832}" destId="{893BF5EE-09B0-42B6-9069-DACB343466A2}" srcOrd="5" destOrd="0" presId="urn:microsoft.com/office/officeart/2005/8/layout/list1"/>
    <dgm:cxn modelId="{35B96361-F178-4B98-A651-ABAE313496DC}" type="presParOf" srcId="{1DC77D49-6968-4226-AA73-E6E2005C3832}" destId="{DCC25C38-2010-4956-AE07-BF5FFCBF2679}" srcOrd="6" destOrd="0" presId="urn:microsoft.com/office/officeart/2005/8/layout/list1"/>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t>1.Επενδύσεις που αφορούν σε μικρές και πολύ μικρές επιχειρήσεις (ίδρυση, εκσυγχρονισμός) (άρθρο 63, Καν. (ΕΕ) 508/2014) </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Ενδεικτικές πράξεις προς χρηματοδότηση</a:t>
          </a:r>
          <a:endParaRPr lang="el-GR" u="none" dirty="0"/>
        </a:p>
      </dgm:t>
    </dgm:pt>
    <dgm:pt modelId="{7E6FFBF0-15B5-44E1-BCD9-A2E9D694E021}" type="parTrans" cxnId="{42B906CF-285F-453A-8F6B-AD951DFAEB76}">
      <dgm:prSet/>
      <dgm:spPr/>
      <dgm:t>
        <a:bodyPr/>
        <a:lstStyle/>
        <a:p>
          <a:endParaRPr lang="el-GR"/>
        </a:p>
      </dgm:t>
    </dgm:pt>
    <dgm:pt modelId="{9EABBA1A-9837-4533-A044-4803E81A17D5}" type="sibTrans" cxnId="{42B906CF-285F-453A-8F6B-AD951DFAEB76}">
      <dgm:prSet/>
      <dgm:spPr/>
      <dgm:t>
        <a:bodyPr/>
        <a:lstStyle/>
        <a:p>
          <a:endParaRPr lang="el-GR"/>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endParaRPr lang="el-GR" sz="1400" b="1" i="1" dirty="0">
            <a:solidFill>
              <a:schemeClr val="tx1"/>
            </a:solidFill>
          </a:endParaRPr>
        </a:p>
      </dgm:t>
    </dgm:pt>
    <dgm:pt modelId="{2DE6101B-90C3-48E2-BA83-9F8F6F0990ED}" type="parTrans" cxnId="{EFD5B74C-8203-4B2A-BEDC-540E7BCA31E0}">
      <dgm:prSet/>
      <dgm:spPr/>
      <dgm:t>
        <a:bodyPr/>
        <a:lstStyle/>
        <a:p>
          <a:endParaRPr lang="el-GR"/>
        </a:p>
      </dgm:t>
    </dgm:pt>
    <dgm:pt modelId="{DFFFEB79-1A68-4D2B-967D-4A5C8DCD0D19}" type="sibTrans" cxnId="{EFD5B74C-8203-4B2A-BEDC-540E7BCA31E0}">
      <dgm:prSet/>
      <dgm:spPr/>
      <dgm:t>
        <a:bodyPr/>
        <a:lstStyle/>
        <a:p>
          <a:endParaRPr lang="el-GR"/>
        </a:p>
      </dgm:t>
    </dgm:pt>
    <dgm:pt modelId="{049A47A9-A068-4268-B238-C37355896CF7}">
      <dgm:prSet custT="1"/>
      <dgm:spPr/>
      <dgm:t>
        <a:bodyPr/>
        <a:lstStyle/>
        <a:p>
          <a:endParaRPr lang="el-GR" sz="1400" dirty="0"/>
        </a:p>
      </dgm:t>
    </dgm:pt>
    <dgm:pt modelId="{ABC2D0D0-9134-47A9-A31A-DF0F4CBB0992}" type="parTrans" cxnId="{1ED9B8D1-5D57-4B19-B3D4-C40D12D828FD}">
      <dgm:prSet/>
      <dgm:spPr/>
      <dgm:t>
        <a:bodyPr/>
        <a:lstStyle/>
        <a:p>
          <a:endParaRPr lang="el-GR"/>
        </a:p>
      </dgm:t>
    </dgm:pt>
    <dgm:pt modelId="{60910E69-EF83-422F-B742-F2573239F35F}" type="sibTrans" cxnId="{1ED9B8D1-5D57-4B19-B3D4-C40D12D828FD}">
      <dgm:prSet/>
      <dgm:spPr/>
      <dgm:t>
        <a:bodyPr/>
        <a:lstStyle/>
        <a:p>
          <a:endParaRPr lang="el-GR"/>
        </a:p>
      </dgm:t>
    </dgm:pt>
    <dgm:pt modelId="{73965002-D076-486B-BAB5-BA9796DCBE65}">
      <dgm:prSet custT="1"/>
      <dgm:spPr/>
      <dgm:t>
        <a:bodyPr/>
        <a:lstStyle/>
        <a:p>
          <a:r>
            <a:rPr lang="el-GR" sz="3200" dirty="0"/>
            <a:t>Επενδύσεις επί του σκάφους</a:t>
          </a:r>
        </a:p>
      </dgm:t>
    </dgm:pt>
    <dgm:pt modelId="{32C0A784-49ED-4E3C-8D10-DD1783A9390E}" type="parTrans" cxnId="{06E31FE2-CB45-46CA-A6AC-C08F26A478E2}">
      <dgm:prSet/>
      <dgm:spPr/>
      <dgm:t>
        <a:bodyPr/>
        <a:lstStyle/>
        <a:p>
          <a:endParaRPr lang="el-GR"/>
        </a:p>
      </dgm:t>
    </dgm:pt>
    <dgm:pt modelId="{6C6AEDE3-6E3B-4388-9694-9DFE7A6DCE46}" type="sibTrans" cxnId="{06E31FE2-CB45-46CA-A6AC-C08F26A478E2}">
      <dgm:prSet/>
      <dgm:spPr/>
      <dgm:t>
        <a:bodyPr/>
        <a:lstStyle/>
        <a:p>
          <a:endParaRPr lang="el-GR"/>
        </a:p>
      </dgm:t>
    </dgm:pt>
    <dgm:pt modelId="{6C76D81F-A40B-4B24-B36E-5F65DF404515}">
      <dgm:prSet custT="1"/>
      <dgm:spPr/>
      <dgm:t>
        <a:bodyPr/>
        <a:lstStyle/>
        <a:p>
          <a:endParaRPr lang="el-GR" sz="1400" dirty="0"/>
        </a:p>
      </dgm:t>
    </dgm:pt>
    <dgm:pt modelId="{E889523E-6C04-4AC6-9EC1-10C6098F149B}" type="parTrans" cxnId="{B412305B-8062-43E4-BF3F-DBAA488AB9A3}">
      <dgm:prSet/>
      <dgm:spPr/>
      <dgm:t>
        <a:bodyPr/>
        <a:lstStyle/>
        <a:p>
          <a:endParaRPr lang="el-GR"/>
        </a:p>
      </dgm:t>
    </dgm:pt>
    <dgm:pt modelId="{7AB8E472-57DB-497B-A5BA-E0F212DE1D89}" type="sibTrans" cxnId="{B412305B-8062-43E4-BF3F-DBAA488AB9A3}">
      <dgm:prSet/>
      <dgm:spPr/>
      <dgm:t>
        <a:bodyPr/>
        <a:lstStyle/>
        <a:p>
          <a:endParaRPr lang="el-GR"/>
        </a:p>
      </dgm:t>
    </dgm:pt>
    <dgm:pt modelId="{8B04124A-0885-4DDB-AF50-AF7C359A9922}">
      <dgm:prSet custT="1"/>
      <dgm:spPr/>
      <dgm:t>
        <a:bodyPr/>
        <a:lstStyle/>
        <a:p>
          <a:endParaRPr lang="el-GR" sz="1400" dirty="0"/>
        </a:p>
      </dgm:t>
    </dgm:pt>
    <dgm:pt modelId="{E688DF70-35F0-4B44-AC34-4A6A7AD81FC6}" type="parTrans" cxnId="{D90024E0-44D4-4982-800E-63288D6DC305}">
      <dgm:prSet/>
      <dgm:spPr/>
      <dgm:t>
        <a:bodyPr/>
        <a:lstStyle/>
        <a:p>
          <a:endParaRPr lang="el-GR"/>
        </a:p>
      </dgm:t>
    </dgm:pt>
    <dgm:pt modelId="{4D97E711-9E86-4FDB-AD0E-7E07D2B323BF}" type="sibTrans" cxnId="{D90024E0-44D4-4982-800E-63288D6DC305}">
      <dgm:prSet/>
      <dgm:spPr/>
      <dgm:t>
        <a:bodyPr/>
        <a:lstStyle/>
        <a:p>
          <a:endParaRPr lang="el-GR"/>
        </a:p>
      </dgm:t>
    </dgm:pt>
    <dgm:pt modelId="{D037C4FA-3C07-495B-867F-0AFD7555B64C}">
      <dgm:prSet custT="1"/>
      <dgm:spPr/>
      <dgm:t>
        <a:bodyPr/>
        <a:lstStyle/>
        <a:p>
          <a:r>
            <a:rPr lang="el-GR" sz="3200" dirty="0"/>
            <a:t>Αλιευτικός τουρισμός</a:t>
          </a:r>
        </a:p>
      </dgm:t>
    </dgm:pt>
    <dgm:pt modelId="{26823921-DD8A-4AC5-ACB0-4E872582443C}" type="parTrans" cxnId="{8F7B00CC-369E-4326-B6E8-948FA66D503F}">
      <dgm:prSet/>
      <dgm:spPr/>
      <dgm:t>
        <a:bodyPr/>
        <a:lstStyle/>
        <a:p>
          <a:endParaRPr lang="el-GR"/>
        </a:p>
      </dgm:t>
    </dgm:pt>
    <dgm:pt modelId="{D921B4D1-45C5-4ACB-B906-CB623BFEADE2}" type="sibTrans" cxnId="{8F7B00CC-369E-4326-B6E8-948FA66D503F}">
      <dgm:prSet/>
      <dgm:spPr/>
      <dgm:t>
        <a:bodyPr/>
        <a:lstStyle/>
        <a:p>
          <a:endParaRPr lang="el-GR"/>
        </a:p>
      </dgm:t>
    </dgm:pt>
    <dgm:pt modelId="{90439DBD-50BE-42FC-9C31-B08B46C02714}">
      <dgm:prSet custT="1"/>
      <dgm:spPr/>
      <dgm:t>
        <a:bodyPr/>
        <a:lstStyle/>
        <a:p>
          <a:r>
            <a:rPr lang="el-GR" sz="3200" dirty="0"/>
            <a:t>Περιβαλλοντικές Υπηρεσίες που σχετίζονται με την αλιεία</a:t>
          </a:r>
        </a:p>
      </dgm:t>
    </dgm:pt>
    <dgm:pt modelId="{14DFB9AD-2BFF-4ACF-927E-AE61FF5B8532}" type="parTrans" cxnId="{5409C291-7CE1-456C-A842-C58084E2F332}">
      <dgm:prSet/>
      <dgm:spPr/>
      <dgm:t>
        <a:bodyPr/>
        <a:lstStyle/>
        <a:p>
          <a:endParaRPr lang="el-GR"/>
        </a:p>
      </dgm:t>
    </dgm:pt>
    <dgm:pt modelId="{106B98BB-C06F-4ECE-875A-5398C65F5852}" type="sibTrans" cxnId="{5409C291-7CE1-456C-A842-C58084E2F332}">
      <dgm:prSet/>
      <dgm:spPr/>
      <dgm:t>
        <a:bodyPr/>
        <a:lstStyle/>
        <a:p>
          <a:endParaRPr lang="el-GR"/>
        </a:p>
      </dgm:t>
    </dgm:pt>
    <dgm:pt modelId="{87B355B4-B887-47F1-9C73-B9B96147B6D7}">
      <dgm:prSet custT="1"/>
      <dgm:spPr/>
      <dgm:t>
        <a:bodyPr/>
        <a:lstStyle/>
        <a:p>
          <a:r>
            <a:rPr lang="el-GR" sz="3200" dirty="0"/>
            <a:t>Εκπαιδευτικές δραστηριότητες που σχετίζονται με την αλιεία</a:t>
          </a:r>
          <a:r>
            <a:rPr lang="el-GR" sz="3600" dirty="0"/>
            <a:t>. </a:t>
          </a:r>
        </a:p>
      </dgm:t>
    </dgm:pt>
    <dgm:pt modelId="{B2B09256-D757-45A3-842D-7876D40CDEFC}" type="parTrans" cxnId="{D0E09F26-BF95-4770-A285-F23BE3B7D9BF}">
      <dgm:prSet/>
      <dgm:spPr/>
      <dgm:t>
        <a:bodyPr/>
        <a:lstStyle/>
        <a:p>
          <a:endParaRPr lang="el-GR"/>
        </a:p>
      </dgm:t>
    </dgm:pt>
    <dgm:pt modelId="{B65EEA29-F904-4B02-B857-C448A8AB8ED3}" type="sibTrans" cxnId="{D0E09F26-BF95-4770-A285-F23BE3B7D9BF}">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dgm:presLayoutVars>
          <dgm:bulletEnabled val="1"/>
        </dgm:presLayoutVars>
      </dgm:prSet>
      <dgm:spPr/>
    </dgm:pt>
  </dgm:ptLst>
  <dgm:cxnLst>
    <dgm:cxn modelId="{29BC7405-3836-49C6-BE9D-CE49CC67A086}" type="presOf" srcId="{D037C4FA-3C07-495B-867F-0AFD7555B64C}" destId="{CEE7188E-8AB9-4D47-965F-A78C3473E79E}" srcOrd="0" destOrd="2" presId="urn:microsoft.com/office/officeart/2005/8/layout/vList5"/>
    <dgm:cxn modelId="{99444B1C-E0E0-4411-B81A-C66C95B81A12}" type="presOf" srcId="{87B355B4-B887-47F1-9C73-B9B96147B6D7}" destId="{CEE7188E-8AB9-4D47-965F-A78C3473E79E}" srcOrd="0" destOrd="4" presId="urn:microsoft.com/office/officeart/2005/8/layout/vList5"/>
    <dgm:cxn modelId="{50C3F91F-AB38-4A4B-919D-64A9B55CD278}" type="presOf" srcId="{73965002-D076-486B-BAB5-BA9796DCBE65}" destId="{CEE7188E-8AB9-4D47-965F-A78C3473E79E}" srcOrd="0" destOrd="1" presId="urn:microsoft.com/office/officeart/2005/8/layout/vList5"/>
    <dgm:cxn modelId="{D0E09F26-BF95-4770-A285-F23BE3B7D9BF}" srcId="{141433D3-6438-4574-8F32-114AD67B0855}" destId="{87B355B4-B887-47F1-9C73-B9B96147B6D7}" srcOrd="4" destOrd="0" parTransId="{B2B09256-D757-45A3-842D-7876D40CDEFC}" sibTransId="{B65EEA29-F904-4B02-B857-C448A8AB8ED3}"/>
    <dgm:cxn modelId="{B412305B-8062-43E4-BF3F-DBAA488AB9A3}" srcId="{141433D3-6438-4574-8F32-114AD67B0855}" destId="{6C76D81F-A40B-4B24-B36E-5F65DF404515}" srcOrd="5" destOrd="0" parTransId="{E889523E-6C04-4AC6-9EC1-10C6098F149B}" sibTransId="{7AB8E472-57DB-497B-A5BA-E0F212DE1D89}"/>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7" presId="urn:microsoft.com/office/officeart/2005/8/layout/vList5"/>
    <dgm:cxn modelId="{5409C291-7CE1-456C-A842-C58084E2F332}" srcId="{141433D3-6438-4574-8F32-114AD67B0855}" destId="{90439DBD-50BE-42FC-9C31-B08B46C02714}" srcOrd="3" destOrd="0" parTransId="{14DFB9AD-2BFF-4ACF-927E-AE61FF5B8532}" sibTransId="{106B98BB-C06F-4ECE-875A-5398C65F5852}"/>
    <dgm:cxn modelId="{7A805495-1DFA-4FA3-83A6-0FEDCF155C5B}" type="presOf" srcId="{141433D3-6438-4574-8F32-114AD67B0855}" destId="{3ADDCA79-6A93-497A-A941-E3DAFB2756D2}" srcOrd="0" destOrd="0" presId="urn:microsoft.com/office/officeart/2005/8/layout/vList5"/>
    <dgm:cxn modelId="{30D11D97-3E27-4501-BEBB-4B2565743E36}" type="presOf" srcId="{6C76D81F-A40B-4B24-B36E-5F65DF404515}" destId="{CEE7188E-8AB9-4D47-965F-A78C3473E79E}" srcOrd="0" destOrd="5" presId="urn:microsoft.com/office/officeart/2005/8/layout/vList5"/>
    <dgm:cxn modelId="{8F7B00CC-369E-4326-B6E8-948FA66D503F}" srcId="{141433D3-6438-4574-8F32-114AD67B0855}" destId="{D037C4FA-3C07-495B-867F-0AFD7555B64C}" srcOrd="2" destOrd="0" parTransId="{26823921-DD8A-4AC5-ACB0-4E872582443C}" sibTransId="{D921B4D1-45C5-4ACB-B906-CB623BFEADE2}"/>
    <dgm:cxn modelId="{42B906CF-285F-453A-8F6B-AD951DFAEB76}" srcId="{A4B5355D-3930-4105-9192-DD3255C60942}" destId="{141433D3-6438-4574-8F32-114AD67B0855}" srcOrd="0" destOrd="0" parTransId="{7E6FFBF0-15B5-44E1-BCD9-A2E9D694E021}" sibTransId="{9EABBA1A-9837-4533-A044-4803E81A17D5}"/>
    <dgm:cxn modelId="{9C5EB0D0-E6D1-4AD7-9A72-6ADA5C9643D5}" type="presOf" srcId="{90439DBD-50BE-42FC-9C31-B08B46C02714}" destId="{CEE7188E-8AB9-4D47-965F-A78C3473E79E}" srcOrd="0" destOrd="3" presId="urn:microsoft.com/office/officeart/2005/8/layout/vList5"/>
    <dgm:cxn modelId="{1ED9B8D1-5D57-4B19-B3D4-C40D12D828FD}" srcId="{141433D3-6438-4574-8F32-114AD67B0855}" destId="{049A47A9-A068-4268-B238-C37355896CF7}" srcOrd="7" destOrd="0" parTransId="{ABC2D0D0-9134-47A9-A31A-DF0F4CBB0992}" sibTransId="{60910E69-EF83-422F-B742-F2573239F35F}"/>
    <dgm:cxn modelId="{D90024E0-44D4-4982-800E-63288D6DC305}" srcId="{141433D3-6438-4574-8F32-114AD67B0855}" destId="{8B04124A-0885-4DDB-AF50-AF7C359A9922}" srcOrd="6" destOrd="0" parTransId="{E688DF70-35F0-4B44-AC34-4A6A7AD81FC6}" sibTransId="{4D97E711-9E86-4FDB-AD0E-7E07D2B323BF}"/>
    <dgm:cxn modelId="{06E31FE2-CB45-46CA-A6AC-C08F26A478E2}" srcId="{141433D3-6438-4574-8F32-114AD67B0855}" destId="{73965002-D076-486B-BAB5-BA9796DCBE65}" srcOrd="1" destOrd="0" parTransId="{32C0A784-49ED-4E3C-8D10-DD1783A9390E}" sibTransId="{6C6AEDE3-6E3B-4388-9694-9DFE7A6DCE46}"/>
    <dgm:cxn modelId="{849B38FD-7863-44BA-B9DF-6AE04C0E09DF}" type="presOf" srcId="{8B04124A-0885-4DDB-AF50-AF7C359A9922}" destId="{CEE7188E-8AB9-4D47-965F-A78C3473E79E}" srcOrd="0" destOrd="6"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πράξεις προς χρηματοδότηση</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l-GR" sz="1800" kern="1200" dirty="0"/>
            <a:t>Ίδρυση/επέκταση/εκσυγχρονισμός επιχειρήσεων υποδομών διανυκτέρευσης, εστίασης και αναψυχής </a:t>
          </a:r>
          <a:endParaRPr lang="el-GR" sz="18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049A47A9-A068-4268-B238-C37355896CF7}">
      <dgm:prSet custT="1"/>
      <dgm:spPr/>
      <dgm:t>
        <a:bodyPr/>
        <a:lstStyle/>
        <a:p>
          <a:endParaRPr lang="el-GR" sz="1200" kern="1200" dirty="0"/>
        </a:p>
      </dgm:t>
    </dgm:pt>
    <dgm:pt modelId="{ABC2D0D0-9134-47A9-A31A-DF0F4CBB0992}" type="parTrans" cxnId="{1ED9B8D1-5D57-4B19-B3D4-C40D12D828FD}">
      <dgm:prSet/>
      <dgm:spPr/>
      <dgm:t>
        <a:bodyPr/>
        <a:lstStyle/>
        <a:p>
          <a:endParaRPr lang="el-GR" sz="1400"/>
        </a:p>
      </dgm:t>
    </dgm:pt>
    <dgm:pt modelId="{60910E69-EF83-422F-B742-F2573239F35F}" type="sibTrans" cxnId="{1ED9B8D1-5D57-4B19-B3D4-C40D12D828FD}">
      <dgm:prSet/>
      <dgm:spPr/>
      <dgm:t>
        <a:bodyPr/>
        <a:lstStyle/>
        <a:p>
          <a:endParaRPr lang="el-GR" sz="1400"/>
        </a:p>
      </dgm:t>
    </dgm:pt>
    <dgm:pt modelId="{6C76D81F-A40B-4B24-B36E-5F65DF404515}">
      <dgm:prSet custT="1"/>
      <dgm:spPr/>
      <dgm:t>
        <a:bodyPr/>
        <a:lstStyle/>
        <a:p>
          <a:endParaRPr lang="el-GR" sz="2000" kern="1200" dirty="0"/>
        </a:p>
      </dgm:t>
    </dgm:pt>
    <dgm:pt modelId="{E889523E-6C04-4AC6-9EC1-10C6098F149B}" type="parTrans" cxnId="{B412305B-8062-43E4-BF3F-DBAA488AB9A3}">
      <dgm:prSet/>
      <dgm:spPr/>
      <dgm:t>
        <a:bodyPr/>
        <a:lstStyle/>
        <a:p>
          <a:endParaRPr lang="el-GR" sz="1400"/>
        </a:p>
      </dgm:t>
    </dgm:pt>
    <dgm:pt modelId="{7AB8E472-57DB-497B-A5BA-E0F212DE1D89}" type="sibTrans" cxnId="{B412305B-8062-43E4-BF3F-DBAA488AB9A3}">
      <dgm:prSet/>
      <dgm:spPr/>
      <dgm:t>
        <a:bodyPr/>
        <a:lstStyle/>
        <a:p>
          <a:endParaRPr lang="el-GR" sz="1400"/>
        </a:p>
      </dgm:t>
    </dgm:pt>
    <dgm:pt modelId="{3A4870C7-C798-4BF8-B33F-12C0B356DBCB}">
      <dgm:prSet custT="1"/>
      <dgm:spPr/>
      <dgm:t>
        <a:bodyPr/>
        <a:lstStyle/>
        <a:p>
          <a:pPr>
            <a:buFont typeface="Symbol" panose="05050102010706020507" pitchFamily="18" charset="2"/>
            <a:buChar char=""/>
          </a:pPr>
          <a:r>
            <a:rPr lang="el-GR" sz="1800" dirty="0"/>
            <a:t>Ίδρυση/επέκταση/εκσυγχρονισμός επιχειρήσεων παροχής υπηρεσιών για την εξυπηρέτηση εναλλακτικών μορφών τουρισμού </a:t>
          </a:r>
        </a:p>
      </dgm:t>
    </dgm:pt>
    <dgm:pt modelId="{2502FE39-C715-4FD8-9C4B-0105E470EE6D}" type="parTrans" cxnId="{62A5B867-B649-46E6-9831-8F5C48035F0A}">
      <dgm:prSet/>
      <dgm:spPr/>
      <dgm:t>
        <a:bodyPr/>
        <a:lstStyle/>
        <a:p>
          <a:endParaRPr lang="el-GR"/>
        </a:p>
      </dgm:t>
    </dgm:pt>
    <dgm:pt modelId="{6206CF22-5794-44ED-8D0A-B7085B78A2C9}" type="sibTrans" cxnId="{62A5B867-B649-46E6-9831-8F5C48035F0A}">
      <dgm:prSet/>
      <dgm:spPr/>
      <dgm:t>
        <a:bodyPr/>
        <a:lstStyle/>
        <a:p>
          <a:endParaRPr lang="el-GR"/>
        </a:p>
      </dgm:t>
    </dgm:pt>
    <dgm:pt modelId="{300C13E5-90AA-483D-861F-DA38BF77A126}">
      <dgm:prSet custT="1"/>
      <dgm:spPr/>
      <dgm:t>
        <a:bodyPr/>
        <a:lstStyle/>
        <a:p>
          <a:pPr>
            <a:buFont typeface="Symbol" panose="05050102010706020507" pitchFamily="18" charset="2"/>
            <a:buChar char=""/>
          </a:pPr>
          <a:r>
            <a:rPr lang="el-GR" sz="1800" dirty="0"/>
            <a:t>Επιχειρήσεις παροχής υπηρεσιών και λιανικού εμπορίου </a:t>
          </a:r>
        </a:p>
      </dgm:t>
    </dgm:pt>
    <dgm:pt modelId="{1959580C-2484-42C5-BADA-14140FF6A646}" type="parTrans" cxnId="{F7DAA915-7D94-46CC-9F0C-7E1402983A3D}">
      <dgm:prSet/>
      <dgm:spPr/>
      <dgm:t>
        <a:bodyPr/>
        <a:lstStyle/>
        <a:p>
          <a:endParaRPr lang="el-GR"/>
        </a:p>
      </dgm:t>
    </dgm:pt>
    <dgm:pt modelId="{CF3DDCDF-DDE1-446D-B1C3-289F52EF9A51}" type="sibTrans" cxnId="{F7DAA915-7D94-46CC-9F0C-7E1402983A3D}">
      <dgm:prSet/>
      <dgm:spPr/>
      <dgm:t>
        <a:bodyPr/>
        <a:lstStyle/>
        <a:p>
          <a:endParaRPr lang="el-GR"/>
        </a:p>
      </dgm:t>
    </dgm:pt>
    <dgm:pt modelId="{F57D89F7-C29A-4197-BA49-7D9F192B822C}">
      <dgm:prSet custT="1"/>
      <dgm:spPr/>
      <dgm:t>
        <a:bodyPr/>
        <a:lstStyle/>
        <a:p>
          <a:pPr>
            <a:buFont typeface="Symbol" panose="05050102010706020507" pitchFamily="18" charset="2"/>
            <a:buChar char=""/>
          </a:pPr>
          <a:r>
            <a:rPr lang="el-GR" sz="1800" dirty="0"/>
            <a:t>Επιχειρήσεις παραγωγής ειδών διατροφής μετά την α΄ μεταποίηση αλιευτικών και λοιπών προϊόντων </a:t>
          </a:r>
        </a:p>
      </dgm:t>
    </dgm:pt>
    <dgm:pt modelId="{8CE5005E-D51E-40B9-AE55-81D64E0F6DB2}" type="parTrans" cxnId="{1020C573-2756-41F7-B401-10F20FDB8562}">
      <dgm:prSet/>
      <dgm:spPr/>
      <dgm:t>
        <a:bodyPr/>
        <a:lstStyle/>
        <a:p>
          <a:endParaRPr lang="el-GR"/>
        </a:p>
      </dgm:t>
    </dgm:pt>
    <dgm:pt modelId="{0C7D67D4-59DE-4685-902D-7F76DECBD6CC}" type="sibTrans" cxnId="{1020C573-2756-41F7-B401-10F20FDB8562}">
      <dgm:prSet/>
      <dgm:spPr/>
      <dgm:t>
        <a:bodyPr/>
        <a:lstStyle/>
        <a:p>
          <a:endParaRPr lang="el-GR"/>
        </a:p>
      </dgm:t>
    </dgm:pt>
    <dgm:pt modelId="{3BF48D4C-C896-4250-A09E-0B03CF27B41F}">
      <dgm:prSet custT="1"/>
      <dgm:spPr/>
      <dgm:t>
        <a:bodyPr/>
        <a:lstStyle/>
        <a:p>
          <a:pPr>
            <a:buFont typeface="Symbol" panose="05050102010706020507" pitchFamily="18" charset="2"/>
            <a:buChar char=""/>
          </a:pPr>
          <a:r>
            <a:rPr lang="el-GR" sz="1800" dirty="0"/>
            <a:t>Ίδρυση/επέκταση/εκσυγχρονισμός μικρών βιοτεχνιών </a:t>
          </a:r>
        </a:p>
      </dgm:t>
    </dgm:pt>
    <dgm:pt modelId="{25B3D32D-8B68-477D-A4D2-87D3BE214E81}" type="parTrans" cxnId="{F2086198-C805-4234-937E-CB59E6DDB5CB}">
      <dgm:prSet/>
      <dgm:spPr/>
      <dgm:t>
        <a:bodyPr/>
        <a:lstStyle/>
        <a:p>
          <a:endParaRPr lang="el-GR"/>
        </a:p>
      </dgm:t>
    </dgm:pt>
    <dgm:pt modelId="{C3028D70-21B3-473A-9767-6C504627D463}" type="sibTrans" cxnId="{F2086198-C805-4234-937E-CB59E6DDB5CB}">
      <dgm:prSet/>
      <dgm:spPr/>
      <dgm:t>
        <a:bodyPr/>
        <a:lstStyle/>
        <a:p>
          <a:endParaRPr lang="el-GR"/>
        </a:p>
      </dgm:t>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4964" custLinFactNeighborX="-75" custLinFactNeighborY="-6430">
        <dgm:presLayoutVars>
          <dgm:bulletEnabled val="1"/>
        </dgm:presLayoutVars>
      </dgm:prSet>
      <dgm:spPr/>
    </dgm:pt>
  </dgm:ptLst>
  <dgm:cxnLst>
    <dgm:cxn modelId="{F7DAA915-7D94-46CC-9F0C-7E1402983A3D}" srcId="{141433D3-6438-4574-8F32-114AD67B0855}" destId="{300C13E5-90AA-483D-861F-DA38BF77A126}" srcOrd="2" destOrd="0" parTransId="{1959580C-2484-42C5-BADA-14140FF6A646}" sibTransId="{CF3DDCDF-DDE1-446D-B1C3-289F52EF9A51}"/>
    <dgm:cxn modelId="{4D87B628-F85C-428C-8A7A-9A509ABD1226}" type="presOf" srcId="{300C13E5-90AA-483D-861F-DA38BF77A126}" destId="{CEE7188E-8AB9-4D47-965F-A78C3473E79E}" srcOrd="0" destOrd="2" presId="urn:microsoft.com/office/officeart/2005/8/layout/vList5"/>
    <dgm:cxn modelId="{B412305B-8062-43E4-BF3F-DBAA488AB9A3}" srcId="{141433D3-6438-4574-8F32-114AD67B0855}" destId="{6C76D81F-A40B-4B24-B36E-5F65DF404515}" srcOrd="5" destOrd="0" parTransId="{E889523E-6C04-4AC6-9EC1-10C6098F149B}" sibTransId="{7AB8E472-57DB-497B-A5BA-E0F212DE1D89}"/>
    <dgm:cxn modelId="{62A5B867-B649-46E6-9831-8F5C48035F0A}" srcId="{141433D3-6438-4574-8F32-114AD67B0855}" destId="{3A4870C7-C798-4BF8-B33F-12C0B356DBCB}" srcOrd="1" destOrd="0" parTransId="{2502FE39-C715-4FD8-9C4B-0105E470EE6D}" sibTransId="{6206CF22-5794-44ED-8D0A-B7085B78A2C9}"/>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6" presId="urn:microsoft.com/office/officeart/2005/8/layout/vList5"/>
    <dgm:cxn modelId="{1020C573-2756-41F7-B401-10F20FDB8562}" srcId="{141433D3-6438-4574-8F32-114AD67B0855}" destId="{F57D89F7-C29A-4197-BA49-7D9F192B822C}" srcOrd="3" destOrd="0" parTransId="{8CE5005E-D51E-40B9-AE55-81D64E0F6DB2}" sibTransId="{0C7D67D4-59DE-4685-902D-7F76DECBD6CC}"/>
    <dgm:cxn modelId="{36FF1D7B-1B34-4E76-B66F-7D7E85FCCFA1}" type="presOf" srcId="{3BF48D4C-C896-4250-A09E-0B03CF27B41F}" destId="{CEE7188E-8AB9-4D47-965F-A78C3473E79E}" srcOrd="0" destOrd="4" presId="urn:microsoft.com/office/officeart/2005/8/layout/vList5"/>
    <dgm:cxn modelId="{437BD494-A7E1-4594-B751-FADDEECDC219}" type="presOf" srcId="{F57D89F7-C29A-4197-BA49-7D9F192B822C}" destId="{CEE7188E-8AB9-4D47-965F-A78C3473E79E}" srcOrd="0" destOrd="3" presId="urn:microsoft.com/office/officeart/2005/8/layout/vList5"/>
    <dgm:cxn modelId="{7A805495-1DFA-4FA3-83A6-0FEDCF155C5B}" type="presOf" srcId="{141433D3-6438-4574-8F32-114AD67B0855}" destId="{3ADDCA79-6A93-497A-A941-E3DAFB2756D2}" srcOrd="0" destOrd="0" presId="urn:microsoft.com/office/officeart/2005/8/layout/vList5"/>
    <dgm:cxn modelId="{933F7796-96D7-438E-9EBA-945419406C6E}" type="presOf" srcId="{3A4870C7-C798-4BF8-B33F-12C0B356DBCB}" destId="{CEE7188E-8AB9-4D47-965F-A78C3473E79E}" srcOrd="0" destOrd="1" presId="urn:microsoft.com/office/officeart/2005/8/layout/vList5"/>
    <dgm:cxn modelId="{30D11D97-3E27-4501-BEBB-4B2565743E36}" type="presOf" srcId="{6C76D81F-A40B-4B24-B36E-5F65DF404515}" destId="{CEE7188E-8AB9-4D47-965F-A78C3473E79E}" srcOrd="0" destOrd="5" presId="urn:microsoft.com/office/officeart/2005/8/layout/vList5"/>
    <dgm:cxn modelId="{F2086198-C805-4234-937E-CB59E6DDB5CB}" srcId="{141433D3-6438-4574-8F32-114AD67B0855}" destId="{3BF48D4C-C896-4250-A09E-0B03CF27B41F}" srcOrd="4" destOrd="0" parTransId="{25B3D32D-8B68-477D-A4D2-87D3BE214E81}" sibTransId="{C3028D70-21B3-473A-9767-6C504627D463}"/>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6" destOrd="0" parTransId="{ABC2D0D0-9134-47A9-A31A-DF0F4CBB0992}" sibTransId="{60910E69-EF83-422F-B742-F2573239F35F}"/>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t>1.Επενδύσεις που αφορούν σε μικρές και πολύ μικρές επιχειρήσεις (ίδρυση, εκσυγχρονισμός) (άρθρο 63, Καν. (ΕΕ) 508/2014) </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sz="2000" dirty="0"/>
            <a:t>Ενδεικτικές επιλέξιμες δαπάνες</a:t>
          </a:r>
          <a:endParaRPr lang="el-GR" sz="2000" u="none" dirty="0"/>
        </a:p>
      </dgm:t>
    </dgm:pt>
    <dgm:pt modelId="{7E6FFBF0-15B5-44E1-BCD9-A2E9D694E021}" type="parTrans" cxnId="{42B906CF-285F-453A-8F6B-AD951DFAEB76}">
      <dgm:prSet/>
      <dgm:spPr/>
      <dgm:t>
        <a:bodyPr/>
        <a:lstStyle/>
        <a:p>
          <a:endParaRPr lang="el-GR" sz="1400"/>
        </a:p>
      </dgm:t>
    </dgm:pt>
    <dgm:pt modelId="{9EABBA1A-9837-4533-A044-4803E81A17D5}" type="sibTrans" cxnId="{42B906CF-285F-453A-8F6B-AD951DFAEB76}">
      <dgm:prSet/>
      <dgm:spPr/>
      <dgm:t>
        <a:bodyPr/>
        <a:lstStyle/>
        <a:p>
          <a:endParaRPr lang="el-GR" sz="1400"/>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pPr>
            <a:buFont typeface="Arial" panose="020B0604020202020204" pitchFamily="34" charset="0"/>
            <a:buChar char="•"/>
          </a:pPr>
          <a:r>
            <a:rPr lang="el-GR" sz="1400" kern="1200" dirty="0"/>
            <a:t>Η κατασκευή ή η βελτίωση ακινήτου. Διαμόρφωση του περιβάλλοντος χώρου μέχρι το 10% </a:t>
          </a:r>
          <a:endParaRPr lang="el-GR" sz="1400" b="1" i="1" kern="1200" dirty="0">
            <a:solidFill>
              <a:schemeClr val="tx1"/>
            </a:solidFill>
          </a:endParaRPr>
        </a:p>
      </dgm:t>
    </dgm:pt>
    <dgm:pt modelId="{2DE6101B-90C3-48E2-BA83-9F8F6F0990ED}" type="parTrans" cxnId="{EFD5B74C-8203-4B2A-BEDC-540E7BCA31E0}">
      <dgm:prSet/>
      <dgm:spPr/>
      <dgm:t>
        <a:bodyPr/>
        <a:lstStyle/>
        <a:p>
          <a:endParaRPr lang="el-GR" sz="1400"/>
        </a:p>
      </dgm:t>
    </dgm:pt>
    <dgm:pt modelId="{DFFFEB79-1A68-4D2B-967D-4A5C8DCD0D19}" type="sibTrans" cxnId="{EFD5B74C-8203-4B2A-BEDC-540E7BCA31E0}">
      <dgm:prSet/>
      <dgm:spPr/>
      <dgm:t>
        <a:bodyPr/>
        <a:lstStyle/>
        <a:p>
          <a:endParaRPr lang="el-GR" sz="1400"/>
        </a:p>
      </dgm:t>
    </dgm:pt>
    <dgm:pt modelId="{3A4870C7-C798-4BF8-B33F-12C0B356DBCB}">
      <dgm:prSet custT="1"/>
      <dgm:spPr/>
      <dgm:t>
        <a:bodyPr/>
        <a:lstStyle/>
        <a:p>
          <a:pPr>
            <a:buFont typeface="Symbol" panose="05050102010706020507" pitchFamily="18" charset="2"/>
            <a:buChar char=""/>
          </a:pPr>
          <a:r>
            <a:rPr lang="el-GR" sz="1400" kern="1200" dirty="0"/>
            <a:t>Προμήθεια μηχανολογικού, λοιπού, ΑΠΕ </a:t>
          </a:r>
          <a:r>
            <a:rPr lang="el-GR" sz="1400" kern="1200" dirty="0" err="1"/>
            <a:t>κλπ</a:t>
          </a:r>
          <a:r>
            <a:rPr lang="el-GR" sz="1400" kern="1200" dirty="0"/>
            <a:t> </a:t>
          </a:r>
        </a:p>
      </dgm:t>
    </dgm:pt>
    <dgm:pt modelId="{2502FE39-C715-4FD8-9C4B-0105E470EE6D}" type="parTrans" cxnId="{62A5B867-B649-46E6-9831-8F5C48035F0A}">
      <dgm:prSet/>
      <dgm:spPr/>
      <dgm:t>
        <a:bodyPr/>
        <a:lstStyle/>
        <a:p>
          <a:endParaRPr lang="el-GR"/>
        </a:p>
      </dgm:t>
    </dgm:pt>
    <dgm:pt modelId="{6206CF22-5794-44ED-8D0A-B7085B78A2C9}" type="sibTrans" cxnId="{62A5B867-B649-46E6-9831-8F5C48035F0A}">
      <dgm:prSet/>
      <dgm:spPr/>
      <dgm:t>
        <a:bodyPr/>
        <a:lstStyle/>
        <a:p>
          <a:endParaRPr lang="el-GR"/>
        </a:p>
      </dgm:t>
    </dgm:pt>
    <dgm:pt modelId="{300C13E5-90AA-483D-861F-DA38BF77A126}">
      <dgm:prSet custT="1"/>
      <dgm:spPr/>
      <dgm:t>
        <a:bodyPr/>
        <a:lstStyle/>
        <a:p>
          <a:pPr>
            <a:buFont typeface="Symbol" panose="05050102010706020507" pitchFamily="18" charset="2"/>
            <a:buChar char=""/>
          </a:pPr>
          <a:r>
            <a:rPr lang="el-GR" sz="1400" kern="1200" dirty="0"/>
            <a:t>Προμήθεια οχημάτων ειδικού τύπου(</a:t>
          </a:r>
          <a:r>
            <a:rPr lang="el-GR" sz="1400" kern="1200" dirty="0" err="1"/>
            <a:t>εως</a:t>
          </a:r>
          <a:r>
            <a:rPr lang="el-GR" sz="1400" kern="1200" dirty="0"/>
            <a:t> 10% ) και μέσων εσωτερικής μεταφοράς</a:t>
          </a:r>
        </a:p>
      </dgm:t>
    </dgm:pt>
    <dgm:pt modelId="{1959580C-2484-42C5-BADA-14140FF6A646}" type="parTrans" cxnId="{F7DAA915-7D94-46CC-9F0C-7E1402983A3D}">
      <dgm:prSet/>
      <dgm:spPr/>
      <dgm:t>
        <a:bodyPr/>
        <a:lstStyle/>
        <a:p>
          <a:endParaRPr lang="el-GR"/>
        </a:p>
      </dgm:t>
    </dgm:pt>
    <dgm:pt modelId="{CF3DDCDF-DDE1-446D-B1C3-289F52EF9A51}" type="sibTrans" cxnId="{F7DAA915-7D94-46CC-9F0C-7E1402983A3D}">
      <dgm:prSet/>
      <dgm:spPr/>
      <dgm:t>
        <a:bodyPr/>
        <a:lstStyle/>
        <a:p>
          <a:endParaRPr lang="el-GR"/>
        </a:p>
      </dgm:t>
    </dgm:pt>
    <dgm:pt modelId="{F57D89F7-C29A-4197-BA49-7D9F192B822C}">
      <dgm:prSet custT="1"/>
      <dgm:spPr/>
      <dgm:t>
        <a:bodyPr/>
        <a:lstStyle/>
        <a:p>
          <a:pPr>
            <a:buFont typeface="Symbol" panose="05050102010706020507" pitchFamily="18" charset="2"/>
            <a:buChar char=""/>
          </a:pPr>
          <a:r>
            <a:rPr lang="el-GR" sz="1400" kern="12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p>
      </dgm:t>
    </dgm:pt>
    <dgm:pt modelId="{8CE5005E-D51E-40B9-AE55-81D64E0F6DB2}" type="parTrans" cxnId="{1020C573-2756-41F7-B401-10F20FDB8562}">
      <dgm:prSet/>
      <dgm:spPr/>
      <dgm:t>
        <a:bodyPr/>
        <a:lstStyle/>
        <a:p>
          <a:endParaRPr lang="el-GR"/>
        </a:p>
      </dgm:t>
    </dgm:pt>
    <dgm:pt modelId="{0C7D67D4-59DE-4685-902D-7F76DECBD6CC}" type="sibTrans" cxnId="{1020C573-2756-41F7-B401-10F20FDB8562}">
      <dgm:prSet/>
      <dgm:spPr/>
      <dgm:t>
        <a:bodyPr/>
        <a:lstStyle/>
        <a:p>
          <a:endParaRPr lang="el-GR"/>
        </a:p>
      </dgm:t>
    </dgm:pt>
    <dgm:pt modelId="{0749558A-8246-499E-B4F0-E36336B8A9F6}">
      <dgm:prSet custT="1"/>
      <dgm:spPr/>
      <dgm:t>
        <a:bodyPr/>
        <a:lstStyle/>
        <a:p>
          <a:pPr>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Τεχνικά έξοδα έως το 10% </a:t>
          </a:r>
        </a:p>
      </dgm:t>
    </dgm:pt>
    <dgm:pt modelId="{E7E9C14E-5A81-46AC-BBA1-5DD052287F91}" type="parTrans" cxnId="{1B2FC549-B1F5-416A-A2E7-B9FB41AADE2B}">
      <dgm:prSet/>
      <dgm:spPr/>
      <dgm:t>
        <a:bodyPr/>
        <a:lstStyle/>
        <a:p>
          <a:endParaRPr lang="el-GR"/>
        </a:p>
      </dgm:t>
    </dgm:pt>
    <dgm:pt modelId="{B55B8CD1-55E1-4ADC-9CB4-EE0068942F7B}" type="sibTrans" cxnId="{1B2FC549-B1F5-416A-A2E7-B9FB41AADE2B}">
      <dgm:prSet/>
      <dgm:spPr/>
      <dgm:t>
        <a:bodyPr/>
        <a:lstStyle/>
        <a:p>
          <a:endParaRPr lang="el-GR"/>
        </a:p>
      </dgm:t>
    </dgm:pt>
    <dgm:pt modelId="{572D823E-BDD2-4D27-B0FF-C12C9E96DEC8}">
      <dgm:prSet custT="1"/>
      <dgm:spPr/>
      <dgm:t>
        <a:bodyPr/>
        <a:lstStyle/>
        <a:p>
          <a:pPr>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Προμήθεια λογισμικού και έξοδα προβολής (έως 10%)</a:t>
          </a:r>
        </a:p>
      </dgm:t>
    </dgm:pt>
    <dgm:pt modelId="{D39ECE75-6B43-4312-B006-047E00CAA5CE}" type="parTrans" cxnId="{1CC72844-36B0-45AA-A899-1A3D8820126C}">
      <dgm:prSet/>
      <dgm:spPr/>
      <dgm:t>
        <a:bodyPr/>
        <a:lstStyle/>
        <a:p>
          <a:endParaRPr lang="el-GR"/>
        </a:p>
      </dgm:t>
    </dgm:pt>
    <dgm:pt modelId="{AFF58684-790F-4503-9024-B95F482FD52D}" type="sibTrans" cxnId="{1CC72844-36B0-45AA-A899-1A3D8820126C}">
      <dgm:prSet/>
      <dgm:spPr/>
      <dgm:t>
        <a:bodyPr/>
        <a:lstStyle/>
        <a:p>
          <a:endParaRPr lang="el-GR"/>
        </a:p>
      </dgm:t>
    </dgm:pt>
    <dgm:pt modelId="{2B039BC5-2089-481B-A287-A1DDDF77DFD8}">
      <dgm:prSet custT="1"/>
      <dgm:spPr/>
      <dgm:t>
        <a:bodyPr/>
        <a:lstStyle/>
        <a:p>
          <a:pPr>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Για επισκέψιμους χώρους: εργασίες πρασίνου και διαμόρφωση χώρου δοκιμών</a:t>
          </a:r>
        </a:p>
      </dgm:t>
    </dgm:pt>
    <dgm:pt modelId="{5342A28E-81C8-4B08-8BE0-2D779B291FF0}" type="parTrans" cxnId="{2B506F4B-8F88-4A5A-A1D5-3D1B79D4ABB9}">
      <dgm:prSet/>
      <dgm:spPr/>
      <dgm:t>
        <a:bodyPr/>
        <a:lstStyle/>
        <a:p>
          <a:endParaRPr lang="el-GR"/>
        </a:p>
      </dgm:t>
    </dgm:pt>
    <dgm:pt modelId="{0751471A-478D-4BA3-B4B4-D0F50BB29F72}" type="sibTrans" cxnId="{2B506F4B-8F88-4A5A-A1D5-3D1B79D4ABB9}">
      <dgm:prSet/>
      <dgm:spPr/>
      <dgm:t>
        <a:bodyPr/>
        <a:lstStyle/>
        <a:p>
          <a:endParaRPr lang="el-GR"/>
        </a:p>
      </dgm:t>
    </dgm:pt>
    <dgm:pt modelId="{0AC24E59-6B5F-4D39-B249-5DE45FF06483}">
      <dgm:prSet custT="1"/>
      <dgm:spPr/>
      <dgm:t>
        <a:bodyPr/>
        <a:lstStyle/>
        <a:p>
          <a:pPr>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Δαπάνες ειδικού εξοπλισμού </a:t>
          </a:r>
        </a:p>
      </dgm:t>
    </dgm:pt>
    <dgm:pt modelId="{2D80BFF9-9CBC-4C96-9D1C-7F5A8FA980BD}" type="parTrans" cxnId="{7B905D30-1F49-4959-93DF-6001CA83AB4E}">
      <dgm:prSet/>
      <dgm:spPr/>
    </dgm:pt>
    <dgm:pt modelId="{475ABAB2-D0F1-4A4F-8D67-E9BD3E15F5EA}" type="sibTrans" cxnId="{7B905D30-1F49-4959-93DF-6001CA83AB4E}">
      <dgm:prSet/>
      <dgm:spPr/>
    </dgm:pt>
    <dgm:pt modelId="{846C8426-81E3-4C4A-B2E6-7501E96AD859}">
      <dgm:prSet custT="1"/>
      <dgm:spPr/>
      <dgm:t>
        <a:bodyPr/>
        <a:lstStyle/>
        <a:p>
          <a:pPr>
            <a:buFont typeface="Symbol" panose="05050102010706020507" pitchFamily="18" charset="2"/>
            <a:buChar char=""/>
          </a:pPr>
          <a:r>
            <a:rPr lang="el-GR" sz="1400" kern="1200" dirty="0"/>
            <a:t>Κατασκευή οικίσκου – αποθήκης για τις ανάγκες φύλαξης – εξυπηρέτησης της επένδυσης, μέχρι 40 </a:t>
          </a:r>
          <a:r>
            <a:rPr lang="el-GR" sz="1400" kern="1200" dirty="0" err="1"/>
            <a:t>τ.μ</a:t>
          </a:r>
          <a:r>
            <a:rPr lang="el-GR" sz="1400" kern="1200" dirty="0"/>
            <a:t>, μόνο για επενδύσεις τουριστικών καταλυμάτων.</a:t>
          </a:r>
          <a:endParaRPr lang="el-GR" sz="1400" kern="1200" dirty="0">
            <a:solidFill>
              <a:prstClr val="black">
                <a:hueOff val="0"/>
                <a:satOff val="0"/>
                <a:lumOff val="0"/>
                <a:alphaOff val="0"/>
              </a:prstClr>
            </a:solidFill>
            <a:latin typeface="Calibri"/>
            <a:ea typeface="+mn-ea"/>
            <a:cs typeface="+mn-cs"/>
          </a:endParaRPr>
        </a:p>
      </dgm:t>
    </dgm:pt>
    <dgm:pt modelId="{23C547AD-9ACA-413E-837B-05D4831FC09D}" type="parTrans" cxnId="{F0E64AC2-9DA4-4045-BB8B-A0474CBEC8E4}">
      <dgm:prSet/>
      <dgm:spPr/>
    </dgm:pt>
    <dgm:pt modelId="{3E046717-51CA-4C37-8E31-761A239FA9EF}" type="sibTrans" cxnId="{F0E64AC2-9DA4-4045-BB8B-A0474CBEC8E4}">
      <dgm:prSet/>
      <dgm:spPr/>
    </dgm:pt>
    <dgm:pt modelId="{7C790B29-C468-4599-B1DF-70A501F0E5BF}">
      <dgm:prSet custT="1"/>
      <dgm:spPr/>
      <dgm:t>
        <a:bodyPr/>
        <a:lstStyle/>
        <a:p>
          <a:pPr>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Έργα πρασίνου καθώς και έργα διακόσμησης (εφόσον αποτελούν λειτουργικό τμήμα της επιχείρησης).</a:t>
          </a:r>
        </a:p>
      </dgm:t>
    </dgm:pt>
    <dgm:pt modelId="{B28742CF-058C-4C4A-8B63-C3487AA7502E}" type="parTrans" cxnId="{A33D96F9-AA95-4F9A-9A75-7C9C004D45CC}">
      <dgm:prSet/>
      <dgm:spPr/>
      <dgm:t>
        <a:bodyPr/>
        <a:lstStyle/>
        <a:p>
          <a:endParaRPr lang="el-GR"/>
        </a:p>
      </dgm:t>
    </dgm:pt>
    <dgm:pt modelId="{70B16BF7-1389-46EB-BCD3-3B4AF620CC33}" type="sibTrans" cxnId="{A33D96F9-AA95-4F9A-9A75-7C9C004D45CC}">
      <dgm:prSet/>
      <dgm:spPr/>
      <dgm:t>
        <a:bodyPr/>
        <a:lstStyle/>
        <a:p>
          <a:endParaRPr lang="el-GR"/>
        </a:p>
      </dgm:t>
    </dgm:pt>
    <dgm:pt modelId="{E001F370-819F-4757-B7E9-C560E4DCB2C7}">
      <dgm:prSet custT="1"/>
      <dgm:spPr/>
      <dgm:t>
        <a:bodyPr/>
        <a:lstStyle/>
        <a:p>
          <a:pPr>
            <a:buFont typeface="Symbol" panose="05050102010706020507" pitchFamily="18" charset="2"/>
            <a:buChar char=""/>
          </a:pPr>
          <a:r>
            <a:rPr lang="el-GR" sz="1400" kern="1200" dirty="0"/>
            <a:t>Εξοπλισμός αναψυχής πελατών (καταλύματα, χώροι εστίασης και αναψυχής).</a:t>
          </a:r>
          <a:endParaRPr lang="el-GR" sz="1400" kern="1200" dirty="0">
            <a:solidFill>
              <a:prstClr val="black">
                <a:hueOff val="0"/>
                <a:satOff val="0"/>
                <a:lumOff val="0"/>
                <a:alphaOff val="0"/>
              </a:prstClr>
            </a:solidFill>
            <a:latin typeface="Calibri"/>
            <a:ea typeface="+mn-ea"/>
            <a:cs typeface="+mn-cs"/>
          </a:endParaRPr>
        </a:p>
      </dgm:t>
    </dgm:pt>
    <dgm:pt modelId="{C18DEA22-ACB8-4192-9F48-53E3BB5EE5E7}" type="parTrans" cxnId="{46D82942-16FE-470D-BB71-22B1764491BA}">
      <dgm:prSet/>
      <dgm:spPr/>
    </dgm:pt>
    <dgm:pt modelId="{EED2A1ED-DC6C-4AFA-AB61-302036D540AA}" type="sibTrans" cxnId="{46D82942-16FE-470D-BB71-22B1764491BA}">
      <dgm:prSet/>
      <dgm:spPr/>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5122" custLinFactNeighborX="-75" custLinFactNeighborY="-6430">
        <dgm:presLayoutVars>
          <dgm:bulletEnabled val="1"/>
        </dgm:presLayoutVars>
      </dgm:prSet>
      <dgm:spPr/>
    </dgm:pt>
  </dgm:ptLst>
  <dgm:cxnLst>
    <dgm:cxn modelId="{220B5600-2805-4D3B-B5DB-DBDBA5F8DEDB}" type="presOf" srcId="{2B039BC5-2089-481B-A287-A1DDDF77DFD8}" destId="{CEE7188E-8AB9-4D47-965F-A78C3473E79E}" srcOrd="0" destOrd="6" presId="urn:microsoft.com/office/officeart/2005/8/layout/vList5"/>
    <dgm:cxn modelId="{D8B0BC00-7F2A-477E-A15F-61EA58697438}" type="presOf" srcId="{0AC24E59-6B5F-4D39-B249-5DE45FF06483}" destId="{CEE7188E-8AB9-4D47-965F-A78C3473E79E}" srcOrd="0" destOrd="7" presId="urn:microsoft.com/office/officeart/2005/8/layout/vList5"/>
    <dgm:cxn modelId="{F7DAA915-7D94-46CC-9F0C-7E1402983A3D}" srcId="{141433D3-6438-4574-8F32-114AD67B0855}" destId="{300C13E5-90AA-483D-861F-DA38BF77A126}" srcOrd="2" destOrd="0" parTransId="{1959580C-2484-42C5-BADA-14140FF6A646}" sibTransId="{CF3DDCDF-DDE1-446D-B1C3-289F52EF9A51}"/>
    <dgm:cxn modelId="{4D87B628-F85C-428C-8A7A-9A509ABD1226}" type="presOf" srcId="{300C13E5-90AA-483D-861F-DA38BF77A126}" destId="{CEE7188E-8AB9-4D47-965F-A78C3473E79E}" srcOrd="0" destOrd="2" presId="urn:microsoft.com/office/officeart/2005/8/layout/vList5"/>
    <dgm:cxn modelId="{7B905D30-1F49-4959-93DF-6001CA83AB4E}" srcId="{141433D3-6438-4574-8F32-114AD67B0855}" destId="{0AC24E59-6B5F-4D39-B249-5DE45FF06483}" srcOrd="7" destOrd="0" parTransId="{2D80BFF9-9CBC-4C96-9D1C-7F5A8FA980BD}" sibTransId="{475ABAB2-D0F1-4A4F-8D67-E9BD3E15F5EA}"/>
    <dgm:cxn modelId="{CDCB8F5E-D79E-4385-9933-A967A8F00543}" type="presOf" srcId="{7C790B29-C468-4599-B1DF-70A501F0E5BF}" destId="{CEE7188E-8AB9-4D47-965F-A78C3473E79E}" srcOrd="0" destOrd="9" presId="urn:microsoft.com/office/officeart/2005/8/layout/vList5"/>
    <dgm:cxn modelId="{9399045F-D7F1-491A-B5AF-D894673B9B71}" type="presOf" srcId="{572D823E-BDD2-4D27-B0FF-C12C9E96DEC8}" destId="{CEE7188E-8AB9-4D47-965F-A78C3473E79E}" srcOrd="0" destOrd="5" presId="urn:microsoft.com/office/officeart/2005/8/layout/vList5"/>
    <dgm:cxn modelId="{46D82942-16FE-470D-BB71-22B1764491BA}" srcId="{141433D3-6438-4574-8F32-114AD67B0855}" destId="{E001F370-819F-4757-B7E9-C560E4DCB2C7}" srcOrd="10" destOrd="0" parTransId="{C18DEA22-ACB8-4192-9F48-53E3BB5EE5E7}" sibTransId="{EED2A1ED-DC6C-4AFA-AB61-302036D540AA}"/>
    <dgm:cxn modelId="{1CC72844-36B0-45AA-A899-1A3D8820126C}" srcId="{141433D3-6438-4574-8F32-114AD67B0855}" destId="{572D823E-BDD2-4D27-B0FF-C12C9E96DEC8}" srcOrd="5" destOrd="0" parTransId="{D39ECE75-6B43-4312-B006-047E00CAA5CE}" sibTransId="{AFF58684-790F-4503-9024-B95F482FD52D}"/>
    <dgm:cxn modelId="{62A5B867-B649-46E6-9831-8F5C48035F0A}" srcId="{141433D3-6438-4574-8F32-114AD67B0855}" destId="{3A4870C7-C798-4BF8-B33F-12C0B356DBCB}" srcOrd="1" destOrd="0" parTransId="{2502FE39-C715-4FD8-9C4B-0105E470EE6D}" sibTransId="{6206CF22-5794-44ED-8D0A-B7085B78A2C9}"/>
    <dgm:cxn modelId="{49E74868-95FC-4CCD-AD98-B05EA0D0B3A7}" type="presOf" srcId="{A4B5355D-3930-4105-9192-DD3255C60942}" destId="{D0415DD5-8C92-46DA-86AB-F8A584BE5130}" srcOrd="0" destOrd="0" presId="urn:microsoft.com/office/officeart/2005/8/layout/vList5"/>
    <dgm:cxn modelId="{1B2FC549-B1F5-416A-A2E7-B9FB41AADE2B}" srcId="{141433D3-6438-4574-8F32-114AD67B0855}" destId="{0749558A-8246-499E-B4F0-E36336B8A9F6}" srcOrd="4" destOrd="0" parTransId="{E7E9C14E-5A81-46AC-BBA1-5DD052287F91}" sibTransId="{B55B8CD1-55E1-4ADC-9CB4-EE0068942F7B}"/>
    <dgm:cxn modelId="{2B506F4B-8F88-4A5A-A1D5-3D1B79D4ABB9}" srcId="{141433D3-6438-4574-8F32-114AD67B0855}" destId="{2B039BC5-2089-481B-A287-A1DDDF77DFD8}" srcOrd="6" destOrd="0" parTransId="{5342A28E-81C8-4B08-8BE0-2D779B291FF0}" sibTransId="{0751471A-478D-4BA3-B4B4-D0F50BB29F72}"/>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1020C573-2756-41F7-B401-10F20FDB8562}" srcId="{141433D3-6438-4574-8F32-114AD67B0855}" destId="{F57D89F7-C29A-4197-BA49-7D9F192B822C}" srcOrd="3" destOrd="0" parTransId="{8CE5005E-D51E-40B9-AE55-81D64E0F6DB2}" sibTransId="{0C7D67D4-59DE-4685-902D-7F76DECBD6CC}"/>
    <dgm:cxn modelId="{437BD494-A7E1-4594-B751-FADDEECDC219}" type="presOf" srcId="{F57D89F7-C29A-4197-BA49-7D9F192B822C}" destId="{CEE7188E-8AB9-4D47-965F-A78C3473E79E}" srcOrd="0" destOrd="3" presId="urn:microsoft.com/office/officeart/2005/8/layout/vList5"/>
    <dgm:cxn modelId="{7A805495-1DFA-4FA3-83A6-0FEDCF155C5B}" type="presOf" srcId="{141433D3-6438-4574-8F32-114AD67B0855}" destId="{3ADDCA79-6A93-497A-A941-E3DAFB2756D2}" srcOrd="0" destOrd="0" presId="urn:microsoft.com/office/officeart/2005/8/layout/vList5"/>
    <dgm:cxn modelId="{933F7796-96D7-438E-9EBA-945419406C6E}" type="presOf" srcId="{3A4870C7-C798-4BF8-B33F-12C0B356DBCB}" destId="{CEE7188E-8AB9-4D47-965F-A78C3473E79E}" srcOrd="0" destOrd="1" presId="urn:microsoft.com/office/officeart/2005/8/layout/vList5"/>
    <dgm:cxn modelId="{F0E64AC2-9DA4-4045-BB8B-A0474CBEC8E4}" srcId="{141433D3-6438-4574-8F32-114AD67B0855}" destId="{846C8426-81E3-4C4A-B2E6-7501E96AD859}" srcOrd="8" destOrd="0" parTransId="{23C547AD-9ACA-413E-837B-05D4831FC09D}" sibTransId="{3E046717-51CA-4C37-8E31-761A239FA9EF}"/>
    <dgm:cxn modelId="{2CC4A2C7-AD8C-4420-B5E0-26C0A2E7DDBD}" type="presOf" srcId="{E001F370-819F-4757-B7E9-C560E4DCB2C7}" destId="{CEE7188E-8AB9-4D47-965F-A78C3473E79E}" srcOrd="0" destOrd="10" presId="urn:microsoft.com/office/officeart/2005/8/layout/vList5"/>
    <dgm:cxn modelId="{39B647CD-988A-441F-94FD-F3CE70DC0EDF}" type="presOf" srcId="{0749558A-8246-499E-B4F0-E36336B8A9F6}" destId="{CEE7188E-8AB9-4D47-965F-A78C3473E79E}" srcOrd="0" destOrd="4" presId="urn:microsoft.com/office/officeart/2005/8/layout/vList5"/>
    <dgm:cxn modelId="{42B906CF-285F-453A-8F6B-AD951DFAEB76}" srcId="{A4B5355D-3930-4105-9192-DD3255C60942}" destId="{141433D3-6438-4574-8F32-114AD67B0855}" srcOrd="0" destOrd="0" parTransId="{7E6FFBF0-15B5-44E1-BCD9-A2E9D694E021}" sibTransId="{9EABBA1A-9837-4533-A044-4803E81A17D5}"/>
    <dgm:cxn modelId="{6A42F4DE-F9C9-414B-9853-8296BBCBBAF0}" type="presOf" srcId="{846C8426-81E3-4C4A-B2E6-7501E96AD859}" destId="{CEE7188E-8AB9-4D47-965F-A78C3473E79E}" srcOrd="0" destOrd="8" presId="urn:microsoft.com/office/officeart/2005/8/layout/vList5"/>
    <dgm:cxn modelId="{A33D96F9-AA95-4F9A-9A75-7C9C004D45CC}" srcId="{141433D3-6438-4574-8F32-114AD67B0855}" destId="{7C790B29-C468-4599-B1DF-70A501F0E5BF}" srcOrd="9" destOrd="0" parTransId="{B28742CF-058C-4C4A-8B63-C3487AA7502E}" sibTransId="{70B16BF7-1389-46EB-BCD3-3B4AF620CC33}"/>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t>1.Επενδύσεις που αφορούν σε μικρές και πολύ μικρές επιχειρήσεις (ίδρυση, εκσυγχρονισμός) (άρθρο 63, Καν. (ΕΕ) 508/2014) </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custLinFactNeighborY="-576"/>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AEF8E81-700D-4C03-BD50-2B27C0469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3D1E853-F93A-4E9A-8EDD-C0F166B77F65}">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dirty="0">
            <a:solidFill>
              <a:srgbClr val="FFC000"/>
            </a:solidFill>
          </a:endParaRPr>
        </a:p>
        <a:p>
          <a:pPr marL="0" lvl="0" defTabSz="800100">
            <a:lnSpc>
              <a:spcPct val="90000"/>
            </a:lnSpc>
            <a:spcBef>
              <a:spcPct val="0"/>
            </a:spcBef>
            <a:spcAft>
              <a:spcPct val="35000"/>
            </a:spcAft>
            <a:buNone/>
          </a:pPr>
          <a:endParaRPr lang="el-GR" sz="1400" dirty="0"/>
        </a:p>
      </dgm:t>
    </dgm:pt>
    <dgm:pt modelId="{8A813568-1740-434F-97C8-EBE990959854}" type="sibTrans" cxnId="{36FC92A2-A73D-437B-AD4A-384212BC65BF}">
      <dgm:prSet/>
      <dgm:spPr/>
      <dgm:t>
        <a:bodyPr/>
        <a:lstStyle/>
        <a:p>
          <a:endParaRPr lang="el-GR"/>
        </a:p>
      </dgm:t>
    </dgm:pt>
    <dgm:pt modelId="{05684FA1-013C-4027-BDF3-1DC4A1A54BA7}" type="parTrans" cxnId="{36FC92A2-A73D-437B-AD4A-384212BC65BF}">
      <dgm:prSet/>
      <dgm:spPr/>
      <dgm:t>
        <a:bodyPr/>
        <a:lstStyle/>
        <a:p>
          <a:endParaRPr lang="el-GR"/>
        </a:p>
      </dgm:t>
    </dgm:pt>
    <dgm:pt modelId="{2FF5BDF5-2CA6-4200-A953-F6625C0D8D20}">
      <dgm:prSet custT="1"/>
      <dgm:spPr/>
      <dgm:t>
        <a:bodyPr/>
        <a:lstStyle/>
        <a:p>
          <a:pPr algn="just"/>
          <a:r>
            <a:rPr lang="el-GR" sz="2000" b="1" kern="1200" dirty="0">
              <a:solidFill>
                <a:srgbClr val="FFC000"/>
              </a:solidFill>
              <a:effectLst/>
              <a:latin typeface="Calibri" panose="020F0502020204030204" pitchFamily="34" charset="0"/>
              <a:ea typeface="Calibri" panose="020F0502020204030204" pitchFamily="34" charset="0"/>
              <a:cs typeface="+mn-cs"/>
            </a:rPr>
            <a:t>Η ενίσχυση, δεν μπορεί να υπερβαίνει τα 200.000 ευρώ Δημόσια Δαπάνη.</a:t>
          </a:r>
        </a:p>
      </dgm:t>
    </dgm:pt>
    <dgm:pt modelId="{A66B1FF9-CE40-4A60-A935-0F905E4DF8BD}" type="parTrans" cxnId="{DA0D3A67-D9EB-4246-8E99-A6CF0FCB8351}">
      <dgm:prSet/>
      <dgm:spPr/>
      <dgm:t>
        <a:bodyPr/>
        <a:lstStyle/>
        <a:p>
          <a:endParaRPr lang="el-GR"/>
        </a:p>
      </dgm:t>
    </dgm:pt>
    <dgm:pt modelId="{60E75936-7D23-430A-8DBE-37224459CA81}" type="sibTrans" cxnId="{DA0D3A67-D9EB-4246-8E99-A6CF0FCB8351}">
      <dgm:prSet/>
      <dgm:spPr/>
      <dgm:t>
        <a:bodyPr/>
        <a:lstStyle/>
        <a:p>
          <a:endParaRPr lang="el-GR"/>
        </a:p>
      </dgm:t>
    </dgm:pt>
    <dgm:pt modelId="{1DC77D49-6968-4226-AA73-E6E2005C3832}" type="pres">
      <dgm:prSet presAssocID="{AAEF8E81-700D-4C03-BD50-2B27C0469D7D}" presName="linear" presStyleCnt="0">
        <dgm:presLayoutVars>
          <dgm:dir/>
          <dgm:animLvl val="lvl"/>
          <dgm:resizeHandles val="exact"/>
        </dgm:presLayoutVars>
      </dgm:prSet>
      <dgm:spPr/>
    </dgm:pt>
    <dgm:pt modelId="{B3DD3BCE-0164-4B46-A99B-69CC8A37719C}" type="pres">
      <dgm:prSet presAssocID="{83D1E853-F93A-4E9A-8EDD-C0F166B77F65}" presName="parentLin" presStyleCnt="0"/>
      <dgm:spPr/>
    </dgm:pt>
    <dgm:pt modelId="{F534CE48-710B-40EF-B613-1E3DE158C03C}" type="pres">
      <dgm:prSet presAssocID="{83D1E853-F93A-4E9A-8EDD-C0F166B77F65}" presName="parentLeftMargin" presStyleLbl="node1" presStyleIdx="0" presStyleCnt="2"/>
      <dgm:spPr/>
    </dgm:pt>
    <dgm:pt modelId="{7CAA2970-BB8C-4666-A6ED-553FCF159BE6}" type="pres">
      <dgm:prSet presAssocID="{83D1E853-F93A-4E9A-8EDD-C0F166B77F65}" presName="parentText" presStyleLbl="node1" presStyleIdx="0" presStyleCnt="2" custLinFactNeighborX="2144" custLinFactNeighborY="-10684">
        <dgm:presLayoutVars>
          <dgm:chMax val="0"/>
          <dgm:bulletEnabled val="1"/>
        </dgm:presLayoutVars>
      </dgm:prSet>
      <dgm:spPr/>
    </dgm:pt>
    <dgm:pt modelId="{19CD7F66-562E-408D-89CE-52F0C4EEB38D}" type="pres">
      <dgm:prSet presAssocID="{83D1E853-F93A-4E9A-8EDD-C0F166B77F65}" presName="negativeSpace" presStyleCnt="0"/>
      <dgm:spPr/>
    </dgm:pt>
    <dgm:pt modelId="{B95A3602-2437-4099-BCAF-96FBCFD95C28}" type="pres">
      <dgm:prSet presAssocID="{83D1E853-F93A-4E9A-8EDD-C0F166B77F65}" presName="childText" presStyleLbl="conFgAcc1" presStyleIdx="0" presStyleCnt="2">
        <dgm:presLayoutVars>
          <dgm:bulletEnabled val="1"/>
        </dgm:presLayoutVars>
      </dgm:prSet>
      <dgm:spPr/>
    </dgm:pt>
    <dgm:pt modelId="{4BA8774E-0235-41A2-AE51-AD755BCAE88D}" type="pres">
      <dgm:prSet presAssocID="{8A813568-1740-434F-97C8-EBE990959854}" presName="spaceBetweenRectangles" presStyleCnt="0"/>
      <dgm:spPr/>
    </dgm:pt>
    <dgm:pt modelId="{80EE20D4-445C-47FA-8C3D-6760CE8BDA32}" type="pres">
      <dgm:prSet presAssocID="{2FF5BDF5-2CA6-4200-A953-F6625C0D8D20}" presName="parentLin" presStyleCnt="0"/>
      <dgm:spPr/>
    </dgm:pt>
    <dgm:pt modelId="{F8B465F0-9056-4542-8760-B48808ECE697}" type="pres">
      <dgm:prSet presAssocID="{2FF5BDF5-2CA6-4200-A953-F6625C0D8D20}" presName="parentLeftMargin" presStyleLbl="node1" presStyleIdx="0" presStyleCnt="2"/>
      <dgm:spPr/>
    </dgm:pt>
    <dgm:pt modelId="{450D6332-6F65-4B69-919F-E1D808EB83F9}" type="pres">
      <dgm:prSet presAssocID="{2FF5BDF5-2CA6-4200-A953-F6625C0D8D20}" presName="parentText" presStyleLbl="node1" presStyleIdx="1" presStyleCnt="2" custLinFactNeighborX="24809" custLinFactNeighborY="-14206">
        <dgm:presLayoutVars>
          <dgm:chMax val="0"/>
          <dgm:bulletEnabled val="1"/>
        </dgm:presLayoutVars>
      </dgm:prSet>
      <dgm:spPr/>
    </dgm:pt>
    <dgm:pt modelId="{893BF5EE-09B0-42B6-9069-DACB343466A2}" type="pres">
      <dgm:prSet presAssocID="{2FF5BDF5-2CA6-4200-A953-F6625C0D8D20}" presName="negativeSpace" presStyleCnt="0"/>
      <dgm:spPr/>
    </dgm:pt>
    <dgm:pt modelId="{DCC25C38-2010-4956-AE07-BF5FFCBF2679}" type="pres">
      <dgm:prSet presAssocID="{2FF5BDF5-2CA6-4200-A953-F6625C0D8D20}" presName="childText" presStyleLbl="conFgAcc1" presStyleIdx="1" presStyleCnt="2">
        <dgm:presLayoutVars>
          <dgm:bulletEnabled val="1"/>
        </dgm:presLayoutVars>
      </dgm:prSet>
      <dgm:spPr/>
    </dgm:pt>
  </dgm:ptLst>
  <dgm:cxnLst>
    <dgm:cxn modelId="{BA25AB0C-0B1A-422B-852D-492ADC56BA75}" type="presOf" srcId="{2FF5BDF5-2CA6-4200-A953-F6625C0D8D20}" destId="{450D6332-6F65-4B69-919F-E1D808EB83F9}" srcOrd="1" destOrd="0" presId="urn:microsoft.com/office/officeart/2005/8/layout/list1"/>
    <dgm:cxn modelId="{6B261B15-0EDA-48E2-8B13-6045D47E1053}" type="presOf" srcId="{2FF5BDF5-2CA6-4200-A953-F6625C0D8D20}" destId="{F8B465F0-9056-4542-8760-B48808ECE697}" srcOrd="0" destOrd="0" presId="urn:microsoft.com/office/officeart/2005/8/layout/list1"/>
    <dgm:cxn modelId="{DA0D3A67-D9EB-4246-8E99-A6CF0FCB8351}" srcId="{AAEF8E81-700D-4C03-BD50-2B27C0469D7D}" destId="{2FF5BDF5-2CA6-4200-A953-F6625C0D8D20}" srcOrd="1" destOrd="0" parTransId="{A66B1FF9-CE40-4A60-A935-0F905E4DF8BD}" sibTransId="{60E75936-7D23-430A-8DBE-37224459CA81}"/>
    <dgm:cxn modelId="{2DFC3888-1479-4304-A9A1-635D7DCC1CA9}" type="presOf" srcId="{AAEF8E81-700D-4C03-BD50-2B27C0469D7D}" destId="{1DC77D49-6968-4226-AA73-E6E2005C3832}" srcOrd="0" destOrd="0" presId="urn:microsoft.com/office/officeart/2005/8/layout/list1"/>
    <dgm:cxn modelId="{36FC92A2-A73D-437B-AD4A-384212BC65BF}" srcId="{AAEF8E81-700D-4C03-BD50-2B27C0469D7D}" destId="{83D1E853-F93A-4E9A-8EDD-C0F166B77F65}" srcOrd="0" destOrd="0" parTransId="{05684FA1-013C-4027-BDF3-1DC4A1A54BA7}" sibTransId="{8A813568-1740-434F-97C8-EBE990959854}"/>
    <dgm:cxn modelId="{6314A8A4-5945-4BA2-A713-12CCF17F8C4F}" type="presOf" srcId="{83D1E853-F93A-4E9A-8EDD-C0F166B77F65}" destId="{7CAA2970-BB8C-4666-A6ED-553FCF159BE6}" srcOrd="1" destOrd="0" presId="urn:microsoft.com/office/officeart/2005/8/layout/list1"/>
    <dgm:cxn modelId="{8D3B4CAF-3BAE-424D-AEB2-54A128C757D7}" type="presOf" srcId="{83D1E853-F93A-4E9A-8EDD-C0F166B77F65}" destId="{F534CE48-710B-40EF-B613-1E3DE158C03C}" srcOrd="0" destOrd="0" presId="urn:microsoft.com/office/officeart/2005/8/layout/list1"/>
    <dgm:cxn modelId="{78DF4A51-9A14-40AF-9F62-D3DF2B5ECFB8}" type="presParOf" srcId="{1DC77D49-6968-4226-AA73-E6E2005C3832}" destId="{B3DD3BCE-0164-4B46-A99B-69CC8A37719C}" srcOrd="0" destOrd="0" presId="urn:microsoft.com/office/officeart/2005/8/layout/list1"/>
    <dgm:cxn modelId="{0EFBCBC0-EA80-43DF-B8B3-816B8EC261F0}" type="presParOf" srcId="{B3DD3BCE-0164-4B46-A99B-69CC8A37719C}" destId="{F534CE48-710B-40EF-B613-1E3DE158C03C}" srcOrd="0" destOrd="0" presId="urn:microsoft.com/office/officeart/2005/8/layout/list1"/>
    <dgm:cxn modelId="{19CD21A4-1CAF-4C54-926D-B1B7DD85F3CD}" type="presParOf" srcId="{B3DD3BCE-0164-4B46-A99B-69CC8A37719C}" destId="{7CAA2970-BB8C-4666-A6ED-553FCF159BE6}" srcOrd="1" destOrd="0" presId="urn:microsoft.com/office/officeart/2005/8/layout/list1"/>
    <dgm:cxn modelId="{3C97F098-82CC-48FE-9F3F-008F3AD3D1F5}" type="presParOf" srcId="{1DC77D49-6968-4226-AA73-E6E2005C3832}" destId="{19CD7F66-562E-408D-89CE-52F0C4EEB38D}" srcOrd="1" destOrd="0" presId="urn:microsoft.com/office/officeart/2005/8/layout/list1"/>
    <dgm:cxn modelId="{ED3BB6A3-D9A2-458B-B907-94F19AFF57B4}" type="presParOf" srcId="{1DC77D49-6968-4226-AA73-E6E2005C3832}" destId="{B95A3602-2437-4099-BCAF-96FBCFD95C28}" srcOrd="2" destOrd="0" presId="urn:microsoft.com/office/officeart/2005/8/layout/list1"/>
    <dgm:cxn modelId="{49CEB6A1-BB61-484D-8CBA-CDE09143EA88}" type="presParOf" srcId="{1DC77D49-6968-4226-AA73-E6E2005C3832}" destId="{4BA8774E-0235-41A2-AE51-AD755BCAE88D}" srcOrd="3" destOrd="0" presId="urn:microsoft.com/office/officeart/2005/8/layout/list1"/>
    <dgm:cxn modelId="{B5734752-EC22-47AC-A5EF-B428FD85373E}" type="presParOf" srcId="{1DC77D49-6968-4226-AA73-E6E2005C3832}" destId="{80EE20D4-445C-47FA-8C3D-6760CE8BDA32}" srcOrd="4" destOrd="0" presId="urn:microsoft.com/office/officeart/2005/8/layout/list1"/>
    <dgm:cxn modelId="{382DA64F-2A02-4B20-B24C-C724FE4EF989}" type="presParOf" srcId="{80EE20D4-445C-47FA-8C3D-6760CE8BDA32}" destId="{F8B465F0-9056-4542-8760-B48808ECE697}" srcOrd="0" destOrd="0" presId="urn:microsoft.com/office/officeart/2005/8/layout/list1"/>
    <dgm:cxn modelId="{E3519CD8-997A-4D9A-BA2F-C18DEE55F2A0}" type="presParOf" srcId="{80EE20D4-445C-47FA-8C3D-6760CE8BDA32}" destId="{450D6332-6F65-4B69-919F-E1D808EB83F9}" srcOrd="1" destOrd="0" presId="urn:microsoft.com/office/officeart/2005/8/layout/list1"/>
    <dgm:cxn modelId="{04BC58BC-DFEF-4D39-97E6-95998D266916}" type="presParOf" srcId="{1DC77D49-6968-4226-AA73-E6E2005C3832}" destId="{893BF5EE-09B0-42B6-9069-DACB343466A2}" srcOrd="5" destOrd="0" presId="urn:microsoft.com/office/officeart/2005/8/layout/list1"/>
    <dgm:cxn modelId="{35B96361-F178-4B98-A651-ABAE313496DC}" type="presParOf" srcId="{1DC77D49-6968-4226-AA73-E6E2005C3832}" destId="{DCC25C38-2010-4956-AE07-BF5FFCBF2679}" srcOrd="6" destOrd="0" presId="urn:microsoft.com/office/officeart/2005/8/layout/list1"/>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ECC94DC-1A6E-45B6-99FD-DFCBFE9EABC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D291BFAB-2D29-4666-9258-EC88AFA99F94}">
      <dgm:prSet phldrT="[Κείμενο]"/>
      <dgm:spPr/>
      <dgm:t>
        <a:bodyPr/>
        <a:lstStyle/>
        <a:p>
          <a:r>
            <a:rPr lang="el-GR" dirty="0"/>
            <a:t>Ο δυνητικός δικαιούχος υποχρεούται να συμπληρώσει το σύνολο των υποχρεωτικών πεδίων της ηλεκτρονικής Αίτησης (πεδίο ΥΠΟΒΟΛΗ του ΠΣΚΕ), όπως αυτά εμφανίζονται στο Έντυπο Ι_1</a:t>
          </a:r>
        </a:p>
      </dgm:t>
    </dgm:pt>
    <dgm:pt modelId="{6459B5A9-71F0-4E8D-BCD6-F29D5FC4D8B5}" type="parTrans" cxnId="{479911F3-B331-4348-B7F4-9BC497F8E69F}">
      <dgm:prSet/>
      <dgm:spPr/>
      <dgm:t>
        <a:bodyPr/>
        <a:lstStyle/>
        <a:p>
          <a:endParaRPr lang="el-GR"/>
        </a:p>
      </dgm:t>
    </dgm:pt>
    <dgm:pt modelId="{DC7E9FA2-D57E-42DF-BDD5-3CC24A6328EB}" type="sibTrans" cxnId="{479911F3-B331-4348-B7F4-9BC497F8E69F}">
      <dgm:prSet/>
      <dgm:spPr/>
      <dgm:t>
        <a:bodyPr/>
        <a:lstStyle/>
        <a:p>
          <a:endParaRPr lang="el-GR"/>
        </a:p>
      </dgm:t>
    </dgm:pt>
    <dgm:pt modelId="{063A145B-503E-486F-A714-ABEED4169D3B}">
      <dgm:prSet phldrT="[Κείμενο]"/>
      <dgm:spPr/>
      <dgm:t>
        <a:bodyPr/>
        <a:lstStyle/>
        <a:p>
          <a:r>
            <a:rPr lang="el-GR" dirty="0">
              <a:solidFill>
                <a:srgbClr val="FF0000"/>
              </a:solidFill>
            </a:rPr>
            <a:t>ΠΡΟΣΟΧΉ ! </a:t>
          </a:r>
          <a:r>
            <a:rPr lang="el-GR" dirty="0"/>
            <a:t>εντός δέκα (10) εργάσιμων ημερών, από την υποβολή της αίτησης στο ΠΣΚΕ, αποστέλλεται απόδειξη καταχώρησης της αίτησης χρηματοδότησης όπως παράγεται από το ΠΣΚΕ, καθώς και πλήρη φάκελο σε ψηφιακή μορφή (</a:t>
          </a:r>
          <a:r>
            <a:rPr lang="en-US" dirty="0"/>
            <a:t>USB stick</a:t>
          </a:r>
          <a:r>
            <a:rPr lang="el-GR" dirty="0"/>
            <a:t>) στον οποίο θα συμπεριλαμβάνονται η αίτηση όπως υπεβλήθη στο ΠΣΚΕ καθώς και όλα τα δικαιολογητικά που τη συνοδεύουν (συμπεριλαμβανομένων και εκείνων των δικαιολογητικών για τα οποία δεν υπάρχει η δυνατότητα ηλεκτρονικής υποβολής).</a:t>
          </a:r>
        </a:p>
      </dgm:t>
    </dgm:pt>
    <dgm:pt modelId="{890FBED8-4864-4342-9004-A4C3F017D4DE}" type="parTrans" cxnId="{53D1E82C-2D5F-4B9E-ADBD-D6778775A231}">
      <dgm:prSet/>
      <dgm:spPr/>
      <dgm:t>
        <a:bodyPr/>
        <a:lstStyle/>
        <a:p>
          <a:endParaRPr lang="el-GR"/>
        </a:p>
      </dgm:t>
    </dgm:pt>
    <dgm:pt modelId="{E298C197-7CA8-4EE5-AFA0-3FFB35D2BF03}" type="sibTrans" cxnId="{53D1E82C-2D5F-4B9E-ADBD-D6778775A231}">
      <dgm:prSet/>
      <dgm:spPr/>
      <dgm:t>
        <a:bodyPr/>
        <a:lstStyle/>
        <a:p>
          <a:endParaRPr lang="el-GR"/>
        </a:p>
      </dgm:t>
    </dgm:pt>
    <dgm:pt modelId="{49281997-9472-4935-8EE7-AAE2A5CEA9C9}">
      <dgm:prSet/>
      <dgm:spPr/>
      <dgm:t>
        <a:bodyPr/>
        <a:lstStyle/>
        <a:p>
          <a:r>
            <a:rPr lang="el-GR" dirty="0"/>
            <a:t>Αναπόσπαστο στοιχείο της πρότασης αποτελούν τα δικαιολογητικά/έγγραφα που επισυνάπτονται ηλεκτρονικά σε μορφή </a:t>
          </a:r>
          <a:r>
            <a:rPr lang="en-US" dirty="0"/>
            <a:t>pdf</a:t>
          </a:r>
          <a:endParaRPr lang="el-GR" dirty="0"/>
        </a:p>
      </dgm:t>
    </dgm:pt>
    <dgm:pt modelId="{77B9A029-3C9D-483C-A06C-9BF55D3B0B15}" type="parTrans" cxnId="{278A2A00-C27D-42D8-81FA-ADD437135C75}">
      <dgm:prSet/>
      <dgm:spPr/>
      <dgm:t>
        <a:bodyPr/>
        <a:lstStyle/>
        <a:p>
          <a:endParaRPr lang="el-GR"/>
        </a:p>
      </dgm:t>
    </dgm:pt>
    <dgm:pt modelId="{16142109-E3F0-4763-A368-983B0233F898}" type="sibTrans" cxnId="{278A2A00-C27D-42D8-81FA-ADD437135C75}">
      <dgm:prSet/>
      <dgm:spPr/>
      <dgm:t>
        <a:bodyPr/>
        <a:lstStyle/>
        <a:p>
          <a:endParaRPr lang="el-GR"/>
        </a:p>
      </dgm:t>
    </dgm:pt>
    <dgm:pt modelId="{5964097C-354B-4BCB-A132-7FC68E61A412}">
      <dgm:prSet phldrT="[Κείμενο]"/>
      <dgm:spPr/>
      <dgm:t>
        <a:bodyPr/>
        <a:lstStyle/>
        <a:p>
          <a:r>
            <a:rPr lang="el-GR" dirty="0">
              <a:solidFill>
                <a:schemeClr val="bg2"/>
              </a:solidFill>
            </a:rPr>
            <a:t>Συμπληρώνονται και επισυνάπτονται  κατά  περίπτωση τα συνημμένα αρχεία  της πρόσκλησης</a:t>
          </a:r>
        </a:p>
      </dgm:t>
    </dgm:pt>
    <dgm:pt modelId="{0E62D300-8AFE-49CA-BF97-BF35D33EFD26}" type="parTrans" cxnId="{D599FB8A-CD1D-44FB-898E-65B94A35422E}">
      <dgm:prSet/>
      <dgm:spPr/>
      <dgm:t>
        <a:bodyPr/>
        <a:lstStyle/>
        <a:p>
          <a:endParaRPr lang="el-GR"/>
        </a:p>
      </dgm:t>
    </dgm:pt>
    <dgm:pt modelId="{8B121723-C2AF-4287-A95D-70180055AA29}" type="sibTrans" cxnId="{D599FB8A-CD1D-44FB-898E-65B94A35422E}">
      <dgm:prSet/>
      <dgm:spPr/>
      <dgm:t>
        <a:bodyPr/>
        <a:lstStyle/>
        <a:p>
          <a:endParaRPr lang="el-GR"/>
        </a:p>
      </dgm:t>
    </dgm:pt>
    <dgm:pt modelId="{E28034A1-D588-4725-A921-684CA7555BBA}" type="pres">
      <dgm:prSet presAssocID="{AECC94DC-1A6E-45B6-99FD-DFCBFE9EABC9}" presName="Name0" presStyleCnt="0">
        <dgm:presLayoutVars>
          <dgm:dir/>
          <dgm:resizeHandles val="exact"/>
        </dgm:presLayoutVars>
      </dgm:prSet>
      <dgm:spPr/>
    </dgm:pt>
    <dgm:pt modelId="{34F879BF-35C6-4AEC-8409-E977F8AFCFC6}" type="pres">
      <dgm:prSet presAssocID="{D291BFAB-2D29-4666-9258-EC88AFA99F94}" presName="node" presStyleLbl="node1" presStyleIdx="0" presStyleCnt="4" custScaleX="130026" custScaleY="176513" custRadScaleRad="98141">
        <dgm:presLayoutVars>
          <dgm:bulletEnabled val="1"/>
        </dgm:presLayoutVars>
      </dgm:prSet>
      <dgm:spPr/>
    </dgm:pt>
    <dgm:pt modelId="{F4D8982D-747C-4202-A8CE-45E209C932B7}" type="pres">
      <dgm:prSet presAssocID="{DC7E9FA2-D57E-42DF-BDD5-3CC24A6328EB}" presName="sibTrans" presStyleLbl="sibTrans2D1" presStyleIdx="0" presStyleCnt="4"/>
      <dgm:spPr/>
    </dgm:pt>
    <dgm:pt modelId="{A64842A9-3AF4-4291-B482-7DDCEEC125CD}" type="pres">
      <dgm:prSet presAssocID="{DC7E9FA2-D57E-42DF-BDD5-3CC24A6328EB}" presName="connectorText" presStyleLbl="sibTrans2D1" presStyleIdx="0" presStyleCnt="4"/>
      <dgm:spPr/>
    </dgm:pt>
    <dgm:pt modelId="{644FA2C7-BA72-453A-855A-1016C20639C5}" type="pres">
      <dgm:prSet presAssocID="{063A145B-503E-486F-A714-ABEED4169D3B}" presName="node" presStyleLbl="node1" presStyleIdx="1" presStyleCnt="4" custScaleX="229390" custScaleY="214847" custRadScaleRad="155140" custRadScaleInc="-8171">
        <dgm:presLayoutVars>
          <dgm:bulletEnabled val="1"/>
        </dgm:presLayoutVars>
      </dgm:prSet>
      <dgm:spPr/>
    </dgm:pt>
    <dgm:pt modelId="{59DB55DC-E855-4915-B71F-505A29CEBB5F}" type="pres">
      <dgm:prSet presAssocID="{E298C197-7CA8-4EE5-AFA0-3FFB35D2BF03}" presName="sibTrans" presStyleLbl="sibTrans2D1" presStyleIdx="1" presStyleCnt="4"/>
      <dgm:spPr/>
    </dgm:pt>
    <dgm:pt modelId="{34A5A0A2-2EA6-4544-9E31-9D6932AE8DAB}" type="pres">
      <dgm:prSet presAssocID="{E298C197-7CA8-4EE5-AFA0-3FFB35D2BF03}" presName="connectorText" presStyleLbl="sibTrans2D1" presStyleIdx="1" presStyleCnt="4"/>
      <dgm:spPr/>
    </dgm:pt>
    <dgm:pt modelId="{B4CFFD1D-8B72-46E0-BA8B-D8AF95DBF6F2}" type="pres">
      <dgm:prSet presAssocID="{5964097C-354B-4BCB-A132-7FC68E61A412}" presName="node" presStyleLbl="node1" presStyleIdx="2" presStyleCnt="4" custScaleX="168750" custScaleY="117187" custRadScaleRad="78975" custRadScaleInc="-11808">
        <dgm:presLayoutVars>
          <dgm:bulletEnabled val="1"/>
        </dgm:presLayoutVars>
      </dgm:prSet>
      <dgm:spPr/>
    </dgm:pt>
    <dgm:pt modelId="{0D4F0C1F-6EE0-429D-8992-3E70AA62FAB9}" type="pres">
      <dgm:prSet presAssocID="{8B121723-C2AF-4287-A95D-70180055AA29}" presName="sibTrans" presStyleLbl="sibTrans2D1" presStyleIdx="2" presStyleCnt="4"/>
      <dgm:spPr/>
    </dgm:pt>
    <dgm:pt modelId="{8311CDBD-C49E-4489-9257-41B06F18AF7A}" type="pres">
      <dgm:prSet presAssocID="{8B121723-C2AF-4287-A95D-70180055AA29}" presName="connectorText" presStyleLbl="sibTrans2D1" presStyleIdx="2" presStyleCnt="4"/>
      <dgm:spPr/>
    </dgm:pt>
    <dgm:pt modelId="{460EBDB0-3F94-4F07-97E7-BDC7463C37B5}" type="pres">
      <dgm:prSet presAssocID="{49281997-9472-4935-8EE7-AAE2A5CEA9C9}" presName="node" presStyleLbl="node1" presStyleIdx="3" presStyleCnt="4" custScaleY="175001" custRadScaleRad="135735" custRadScaleInc="1709">
        <dgm:presLayoutVars>
          <dgm:bulletEnabled val="1"/>
        </dgm:presLayoutVars>
      </dgm:prSet>
      <dgm:spPr/>
    </dgm:pt>
    <dgm:pt modelId="{2EA128C1-2E26-4BFB-B23E-0FD08433478B}" type="pres">
      <dgm:prSet presAssocID="{16142109-E3F0-4763-A368-983B0233F898}" presName="sibTrans" presStyleLbl="sibTrans2D1" presStyleIdx="3" presStyleCnt="4"/>
      <dgm:spPr/>
    </dgm:pt>
    <dgm:pt modelId="{6E205465-7D99-4085-AF48-DC6408D0B369}" type="pres">
      <dgm:prSet presAssocID="{16142109-E3F0-4763-A368-983B0233F898}" presName="connectorText" presStyleLbl="sibTrans2D1" presStyleIdx="3" presStyleCnt="4"/>
      <dgm:spPr/>
    </dgm:pt>
  </dgm:ptLst>
  <dgm:cxnLst>
    <dgm:cxn modelId="{278A2A00-C27D-42D8-81FA-ADD437135C75}" srcId="{AECC94DC-1A6E-45B6-99FD-DFCBFE9EABC9}" destId="{49281997-9472-4935-8EE7-AAE2A5CEA9C9}" srcOrd="3" destOrd="0" parTransId="{77B9A029-3C9D-483C-A06C-9BF55D3B0B15}" sibTransId="{16142109-E3F0-4763-A368-983B0233F898}"/>
    <dgm:cxn modelId="{302AF21B-A99C-4178-B54B-B68352578014}" type="presOf" srcId="{DC7E9FA2-D57E-42DF-BDD5-3CC24A6328EB}" destId="{F4D8982D-747C-4202-A8CE-45E209C932B7}" srcOrd="0" destOrd="0" presId="urn:microsoft.com/office/officeart/2005/8/layout/cycle7"/>
    <dgm:cxn modelId="{04A2291D-5162-4A69-BA64-F2A50F8885B7}" type="presOf" srcId="{8B121723-C2AF-4287-A95D-70180055AA29}" destId="{0D4F0C1F-6EE0-429D-8992-3E70AA62FAB9}" srcOrd="0" destOrd="0" presId="urn:microsoft.com/office/officeart/2005/8/layout/cycle7"/>
    <dgm:cxn modelId="{B4E0601E-8ADD-441E-A5EC-F0946254807E}" type="presOf" srcId="{8B121723-C2AF-4287-A95D-70180055AA29}" destId="{8311CDBD-C49E-4489-9257-41B06F18AF7A}" srcOrd="1" destOrd="0" presId="urn:microsoft.com/office/officeart/2005/8/layout/cycle7"/>
    <dgm:cxn modelId="{E83DB822-91A4-4033-9A32-36F771A21F86}" type="presOf" srcId="{AECC94DC-1A6E-45B6-99FD-DFCBFE9EABC9}" destId="{E28034A1-D588-4725-A921-684CA7555BBA}" srcOrd="0" destOrd="0" presId="urn:microsoft.com/office/officeart/2005/8/layout/cycle7"/>
    <dgm:cxn modelId="{53D1E82C-2D5F-4B9E-ADBD-D6778775A231}" srcId="{AECC94DC-1A6E-45B6-99FD-DFCBFE9EABC9}" destId="{063A145B-503E-486F-A714-ABEED4169D3B}" srcOrd="1" destOrd="0" parTransId="{890FBED8-4864-4342-9004-A4C3F017D4DE}" sibTransId="{E298C197-7CA8-4EE5-AFA0-3FFB35D2BF03}"/>
    <dgm:cxn modelId="{91DE0130-BF8B-4D28-ADAD-625AE0C1E9B4}" type="presOf" srcId="{49281997-9472-4935-8EE7-AAE2A5CEA9C9}" destId="{460EBDB0-3F94-4F07-97E7-BDC7463C37B5}" srcOrd="0" destOrd="0" presId="urn:microsoft.com/office/officeart/2005/8/layout/cycle7"/>
    <dgm:cxn modelId="{D223D035-AA4D-405B-82AC-D693172AB88D}" type="presOf" srcId="{D291BFAB-2D29-4666-9258-EC88AFA99F94}" destId="{34F879BF-35C6-4AEC-8409-E977F8AFCFC6}" srcOrd="0" destOrd="0" presId="urn:microsoft.com/office/officeart/2005/8/layout/cycle7"/>
    <dgm:cxn modelId="{85423961-A33C-43A6-AE17-670F11AA3891}" type="presOf" srcId="{DC7E9FA2-D57E-42DF-BDD5-3CC24A6328EB}" destId="{A64842A9-3AF4-4291-B482-7DDCEEC125CD}" srcOrd="1" destOrd="0" presId="urn:microsoft.com/office/officeart/2005/8/layout/cycle7"/>
    <dgm:cxn modelId="{B1D5A969-26DB-4F81-94C6-30C09F7141D8}" type="presOf" srcId="{5964097C-354B-4BCB-A132-7FC68E61A412}" destId="{B4CFFD1D-8B72-46E0-BA8B-D8AF95DBF6F2}" srcOrd="0" destOrd="0" presId="urn:microsoft.com/office/officeart/2005/8/layout/cycle7"/>
    <dgm:cxn modelId="{2E653354-B833-4CB4-A226-A00ED88BC7C4}" type="presOf" srcId="{16142109-E3F0-4763-A368-983B0233F898}" destId="{6E205465-7D99-4085-AF48-DC6408D0B369}" srcOrd="1" destOrd="0" presId="urn:microsoft.com/office/officeart/2005/8/layout/cycle7"/>
    <dgm:cxn modelId="{D599FB8A-CD1D-44FB-898E-65B94A35422E}" srcId="{AECC94DC-1A6E-45B6-99FD-DFCBFE9EABC9}" destId="{5964097C-354B-4BCB-A132-7FC68E61A412}" srcOrd="2" destOrd="0" parTransId="{0E62D300-8AFE-49CA-BF97-BF35D33EFD26}" sibTransId="{8B121723-C2AF-4287-A95D-70180055AA29}"/>
    <dgm:cxn modelId="{DEDF42A5-6536-4FDE-A2E0-3F81C6155525}" type="presOf" srcId="{E298C197-7CA8-4EE5-AFA0-3FFB35D2BF03}" destId="{59DB55DC-E855-4915-B71F-505A29CEBB5F}" srcOrd="0" destOrd="0" presId="urn:microsoft.com/office/officeart/2005/8/layout/cycle7"/>
    <dgm:cxn modelId="{0DAE19AB-4229-4069-AAF0-2F17A0A612E0}" type="presOf" srcId="{063A145B-503E-486F-A714-ABEED4169D3B}" destId="{644FA2C7-BA72-453A-855A-1016C20639C5}" srcOrd="0" destOrd="0" presId="urn:microsoft.com/office/officeart/2005/8/layout/cycle7"/>
    <dgm:cxn modelId="{2217EABF-311F-40A3-B494-B92B91F82657}" type="presOf" srcId="{E298C197-7CA8-4EE5-AFA0-3FFB35D2BF03}" destId="{34A5A0A2-2EA6-4544-9E31-9D6932AE8DAB}" srcOrd="1" destOrd="0" presId="urn:microsoft.com/office/officeart/2005/8/layout/cycle7"/>
    <dgm:cxn modelId="{95633BD6-6A3A-4BB9-8130-3E0FD3F9E71D}" type="presOf" srcId="{16142109-E3F0-4763-A368-983B0233F898}" destId="{2EA128C1-2E26-4BFB-B23E-0FD08433478B}" srcOrd="0" destOrd="0" presId="urn:microsoft.com/office/officeart/2005/8/layout/cycle7"/>
    <dgm:cxn modelId="{479911F3-B331-4348-B7F4-9BC497F8E69F}" srcId="{AECC94DC-1A6E-45B6-99FD-DFCBFE9EABC9}" destId="{D291BFAB-2D29-4666-9258-EC88AFA99F94}" srcOrd="0" destOrd="0" parTransId="{6459B5A9-71F0-4E8D-BCD6-F29D5FC4D8B5}" sibTransId="{DC7E9FA2-D57E-42DF-BDD5-3CC24A6328EB}"/>
    <dgm:cxn modelId="{7E917452-57C5-443C-A6F9-53B2338E599C}" type="presParOf" srcId="{E28034A1-D588-4725-A921-684CA7555BBA}" destId="{34F879BF-35C6-4AEC-8409-E977F8AFCFC6}" srcOrd="0" destOrd="0" presId="urn:microsoft.com/office/officeart/2005/8/layout/cycle7"/>
    <dgm:cxn modelId="{5DCA6099-CE54-4E69-A570-90F049FDC9A9}" type="presParOf" srcId="{E28034A1-D588-4725-A921-684CA7555BBA}" destId="{F4D8982D-747C-4202-A8CE-45E209C932B7}" srcOrd="1" destOrd="0" presId="urn:microsoft.com/office/officeart/2005/8/layout/cycle7"/>
    <dgm:cxn modelId="{225DCB2F-6E4A-4480-816D-AA9B7D5996D5}" type="presParOf" srcId="{F4D8982D-747C-4202-A8CE-45E209C932B7}" destId="{A64842A9-3AF4-4291-B482-7DDCEEC125CD}" srcOrd="0" destOrd="0" presId="urn:microsoft.com/office/officeart/2005/8/layout/cycle7"/>
    <dgm:cxn modelId="{F6DE1585-8176-41AF-9735-D2512AB595D6}" type="presParOf" srcId="{E28034A1-D588-4725-A921-684CA7555BBA}" destId="{644FA2C7-BA72-453A-855A-1016C20639C5}" srcOrd="2" destOrd="0" presId="urn:microsoft.com/office/officeart/2005/8/layout/cycle7"/>
    <dgm:cxn modelId="{4C7F7309-8DDB-4483-8E37-32137919EDFE}" type="presParOf" srcId="{E28034A1-D588-4725-A921-684CA7555BBA}" destId="{59DB55DC-E855-4915-B71F-505A29CEBB5F}" srcOrd="3" destOrd="0" presId="urn:microsoft.com/office/officeart/2005/8/layout/cycle7"/>
    <dgm:cxn modelId="{E9F3F326-057C-44B4-8A3C-37BAA45EA1E7}" type="presParOf" srcId="{59DB55DC-E855-4915-B71F-505A29CEBB5F}" destId="{34A5A0A2-2EA6-4544-9E31-9D6932AE8DAB}" srcOrd="0" destOrd="0" presId="urn:microsoft.com/office/officeart/2005/8/layout/cycle7"/>
    <dgm:cxn modelId="{0830A487-412E-4423-97B1-81B93D7D520E}" type="presParOf" srcId="{E28034A1-D588-4725-A921-684CA7555BBA}" destId="{B4CFFD1D-8B72-46E0-BA8B-D8AF95DBF6F2}" srcOrd="4" destOrd="0" presId="urn:microsoft.com/office/officeart/2005/8/layout/cycle7"/>
    <dgm:cxn modelId="{DEDBD0BE-0611-46CD-9D78-4B37C95CFB18}" type="presParOf" srcId="{E28034A1-D588-4725-A921-684CA7555BBA}" destId="{0D4F0C1F-6EE0-429D-8992-3E70AA62FAB9}" srcOrd="5" destOrd="0" presId="urn:microsoft.com/office/officeart/2005/8/layout/cycle7"/>
    <dgm:cxn modelId="{63C5A67E-F067-4BF9-A11B-477831A75DF1}" type="presParOf" srcId="{0D4F0C1F-6EE0-429D-8992-3E70AA62FAB9}" destId="{8311CDBD-C49E-4489-9257-41B06F18AF7A}" srcOrd="0" destOrd="0" presId="urn:microsoft.com/office/officeart/2005/8/layout/cycle7"/>
    <dgm:cxn modelId="{FADCA9BB-16C3-46E2-8C56-85A596B95A78}" type="presParOf" srcId="{E28034A1-D588-4725-A921-684CA7555BBA}" destId="{460EBDB0-3F94-4F07-97E7-BDC7463C37B5}" srcOrd="6" destOrd="0" presId="urn:microsoft.com/office/officeart/2005/8/layout/cycle7"/>
    <dgm:cxn modelId="{6C80B263-DF7C-48EE-9842-9BD28C5F7C08}" type="presParOf" srcId="{E28034A1-D588-4725-A921-684CA7555BBA}" destId="{2EA128C1-2E26-4BFB-B23E-0FD08433478B}" srcOrd="7" destOrd="0" presId="urn:microsoft.com/office/officeart/2005/8/layout/cycle7"/>
    <dgm:cxn modelId="{DCD97C9A-70BD-4927-8DB8-1A793050CA32}" type="presParOf" srcId="{2EA128C1-2E26-4BFB-B23E-0FD08433478B}" destId="{6E205465-7D99-4085-AF48-DC6408D0B36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33CA663-DDC8-46B2-A4F1-A44EF99D84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C2976768-0538-4E18-ADE2-47EFE4166DD8}">
      <dgm:prSet phldrT="[Κείμενο]"/>
      <dgm:spPr/>
      <dgm:t>
        <a:bodyPr/>
        <a:lstStyle/>
        <a:p>
          <a:r>
            <a:rPr lang="el-GR" dirty="0"/>
            <a:t>Γενικά Δικαιολογητικά (κατά περίπτωση) </a:t>
          </a:r>
        </a:p>
      </dgm:t>
    </dgm:pt>
    <dgm:pt modelId="{B85FA785-BC88-4F3D-8E91-A631016F1C8C}" type="parTrans" cxnId="{F4804E27-3345-4B60-A071-F913EF4DFDBD}">
      <dgm:prSet/>
      <dgm:spPr/>
      <dgm:t>
        <a:bodyPr/>
        <a:lstStyle/>
        <a:p>
          <a:endParaRPr lang="el-GR"/>
        </a:p>
      </dgm:t>
    </dgm:pt>
    <dgm:pt modelId="{301D27C8-B2D5-4557-B919-7449443DBBB0}" type="sibTrans" cxnId="{F4804E27-3345-4B60-A071-F913EF4DFDBD}">
      <dgm:prSet/>
      <dgm:spPr/>
      <dgm:t>
        <a:bodyPr/>
        <a:lstStyle/>
        <a:p>
          <a:endParaRPr lang="el-GR"/>
        </a:p>
      </dgm:t>
    </dgm:pt>
    <dgm:pt modelId="{B630F4F6-6F98-4754-85EE-B9F6BB718F7D}">
      <dgm:prSet phldrT="[Κείμενο]"/>
      <dgm:spPr/>
      <dgm:t>
        <a:bodyPr/>
        <a:lstStyle/>
        <a:p>
          <a:r>
            <a:rPr lang="el-GR" sz="1700" kern="1200" dirty="0"/>
            <a:t>Λίστα υποβαλλόμενων δικαιολογητικών</a:t>
          </a:r>
        </a:p>
      </dgm:t>
    </dgm:pt>
    <dgm:pt modelId="{A12FFC89-AEDA-4D0D-BBA7-FA421B591BD8}" type="parTrans" cxnId="{28776A5C-FEDB-4922-AD70-91AA64BD0E09}">
      <dgm:prSet/>
      <dgm:spPr/>
      <dgm:t>
        <a:bodyPr/>
        <a:lstStyle/>
        <a:p>
          <a:endParaRPr lang="el-GR"/>
        </a:p>
      </dgm:t>
    </dgm:pt>
    <dgm:pt modelId="{8EEBFB9B-F35B-4270-BEF5-56967E01A256}" type="sibTrans" cxnId="{28776A5C-FEDB-4922-AD70-91AA64BD0E09}">
      <dgm:prSet/>
      <dgm:spPr/>
      <dgm:t>
        <a:bodyPr/>
        <a:lstStyle/>
        <a:p>
          <a:endParaRPr lang="el-GR"/>
        </a:p>
      </dgm:t>
    </dgm:pt>
    <dgm:pt modelId="{87E7826E-4E30-456B-BB9B-147179212944}">
      <dgm:prSet phldrT="[Κείμενο]"/>
      <dgm:spPr/>
      <dgm:t>
        <a:bodyPr/>
        <a:lstStyle/>
        <a:p>
          <a:r>
            <a:rPr lang="el-GR" sz="1700" kern="1200" dirty="0"/>
            <a:t>Αντίγραφο της ηλεκτρονικής υποβολής αίτησης χρηματοδότησης στο ΠΣΚΕ, όπου αναγράφεται και η ακριβής ημερομηνία υποβολής της. </a:t>
          </a:r>
        </a:p>
      </dgm:t>
    </dgm:pt>
    <dgm:pt modelId="{FD69233C-CE5F-4C3A-B8DD-EC2C9F412DD4}" type="parTrans" cxnId="{FC864830-5943-4E7A-9845-54872F6F374E}">
      <dgm:prSet/>
      <dgm:spPr/>
      <dgm:t>
        <a:bodyPr/>
        <a:lstStyle/>
        <a:p>
          <a:endParaRPr lang="el-GR"/>
        </a:p>
      </dgm:t>
    </dgm:pt>
    <dgm:pt modelId="{DB47CC74-FEE6-44FA-8150-28EAA15734C3}" type="sibTrans" cxnId="{FC864830-5943-4E7A-9845-54872F6F374E}">
      <dgm:prSet/>
      <dgm:spPr/>
      <dgm:t>
        <a:bodyPr/>
        <a:lstStyle/>
        <a:p>
          <a:endParaRPr lang="el-GR"/>
        </a:p>
      </dgm:t>
    </dgm:pt>
    <dgm:pt modelId="{78ED3CEC-1EAC-42DC-9DB0-3480D9DC4DEF}">
      <dgm:prSet phldrT="[Κείμενο]"/>
      <dgm:spPr/>
      <dgm:t>
        <a:bodyPr/>
        <a:lstStyle/>
        <a:p>
          <a:r>
            <a:rPr lang="el-GR" sz="1700" kern="1200" dirty="0"/>
            <a:t>ΈΝΤΥΠΟ Ι_2, του ΠΑΡΑΡΤΗΜΑΤΟΣ 8</a:t>
          </a:r>
        </a:p>
      </dgm:t>
    </dgm:pt>
    <dgm:pt modelId="{E6516FD1-4A25-48C2-A30C-FCB479B5DD02}" type="parTrans" cxnId="{0F1C0EEC-CDE5-4767-937B-F095F546F5B5}">
      <dgm:prSet/>
      <dgm:spPr/>
      <dgm:t>
        <a:bodyPr/>
        <a:lstStyle/>
        <a:p>
          <a:endParaRPr lang="el-GR"/>
        </a:p>
      </dgm:t>
    </dgm:pt>
    <dgm:pt modelId="{3CBCB8BC-C688-4C9C-AAD9-031B89DC25BE}" type="sibTrans" cxnId="{0F1C0EEC-CDE5-4767-937B-F095F546F5B5}">
      <dgm:prSet/>
      <dgm:spPr/>
      <dgm:t>
        <a:bodyPr/>
        <a:lstStyle/>
        <a:p>
          <a:endParaRPr lang="el-GR"/>
        </a:p>
      </dgm:t>
    </dgm:pt>
    <dgm:pt modelId="{15A50A81-806F-4B91-9867-DF96FCD3ADAE}">
      <dgm:prSet phldrT="[Κείμενο]"/>
      <dgm:spPr/>
      <dgm:t>
        <a:bodyPr/>
        <a:lstStyle/>
        <a:p>
          <a:r>
            <a:rPr lang="el-GR" sz="1700" kern="1200" dirty="0"/>
            <a:t>Έκθεση τεκμηρίωσης για την διασφάλιση της προσβασιμότητας Ατόμων με Αναπηρίες </a:t>
          </a:r>
        </a:p>
      </dgm:t>
    </dgm:pt>
    <dgm:pt modelId="{21763E8B-4204-4D35-B855-4914B481E65D}" type="parTrans" cxnId="{A77E0890-9F75-43BC-BBBE-968D95A81348}">
      <dgm:prSet/>
      <dgm:spPr/>
      <dgm:t>
        <a:bodyPr/>
        <a:lstStyle/>
        <a:p>
          <a:endParaRPr lang="el-GR"/>
        </a:p>
      </dgm:t>
    </dgm:pt>
    <dgm:pt modelId="{64E4FE57-B275-4577-82CF-25B23DA87B8A}" type="sibTrans" cxnId="{A77E0890-9F75-43BC-BBBE-968D95A81348}">
      <dgm:prSet/>
      <dgm:spPr/>
      <dgm:t>
        <a:bodyPr/>
        <a:lstStyle/>
        <a:p>
          <a:endParaRPr lang="el-GR"/>
        </a:p>
      </dgm:t>
    </dgm:pt>
    <dgm:pt modelId="{78015711-067A-46A2-8ABD-35CE663EDAE2}">
      <dgm:prSet phldrT="[Κείμενο]"/>
      <dgm:spPr/>
      <dgm:t>
        <a:bodyPr/>
        <a:lstStyle/>
        <a:p>
          <a:r>
            <a:rPr lang="el-GR" sz="1700" kern="1200" dirty="0"/>
            <a:t>Αντίγραφο δύο όψεων αστυνομικής ταυτότητας </a:t>
          </a:r>
        </a:p>
      </dgm:t>
    </dgm:pt>
    <dgm:pt modelId="{05A64D0C-226B-49A8-ADFF-564A0306BEC7}" type="parTrans" cxnId="{EEEBEE44-3DC5-4710-A74F-6A82B919129B}">
      <dgm:prSet/>
      <dgm:spPr/>
      <dgm:t>
        <a:bodyPr/>
        <a:lstStyle/>
        <a:p>
          <a:endParaRPr lang="el-GR"/>
        </a:p>
      </dgm:t>
    </dgm:pt>
    <dgm:pt modelId="{5EE4DD47-4967-4497-A6F5-29FE0BE6C646}" type="sibTrans" cxnId="{EEEBEE44-3DC5-4710-A74F-6A82B919129B}">
      <dgm:prSet/>
      <dgm:spPr/>
      <dgm:t>
        <a:bodyPr/>
        <a:lstStyle/>
        <a:p>
          <a:endParaRPr lang="el-GR"/>
        </a:p>
      </dgm:t>
    </dgm:pt>
    <dgm:pt modelId="{EF191417-F4D6-47E6-883C-068A71B4C1E2}">
      <dgm:prSet phldrT="[Κείμενο]" custT="1"/>
      <dgm:spPr/>
      <dgm:t>
        <a:bodyPr/>
        <a:lstStyle/>
        <a:p>
          <a:r>
            <a:rPr lang="el-GR" sz="1700" kern="1200" dirty="0">
              <a:solidFill>
                <a:prstClr val="black">
                  <a:hueOff val="0"/>
                  <a:satOff val="0"/>
                  <a:lumOff val="0"/>
                  <a:alphaOff val="0"/>
                </a:prstClr>
              </a:solidFill>
              <a:latin typeface="Calibri"/>
              <a:ea typeface="+mn-ea"/>
              <a:cs typeface="+mn-cs"/>
            </a:rPr>
            <a:t>Δήλωση με τα στοιχεία σχετικά με την ιδιότητα της επιχείρησης(ΠΑΡΑΡΤΗΜΑ 12_Δήλωση ΜΜΕ), η οποία θα φέρει υπογραφή του δυνητικού δικαιούχου.</a:t>
          </a:r>
          <a:endParaRPr lang="el-GR" sz="1700" kern="1200" dirty="0"/>
        </a:p>
      </dgm:t>
    </dgm:pt>
    <dgm:pt modelId="{9ED28C91-0260-4FBD-A5D4-37FF05FD3465}" type="parTrans" cxnId="{83B42B89-507D-4A2D-8C66-F83473E45DC1}">
      <dgm:prSet/>
      <dgm:spPr/>
      <dgm:t>
        <a:bodyPr/>
        <a:lstStyle/>
        <a:p>
          <a:endParaRPr lang="el-GR"/>
        </a:p>
      </dgm:t>
    </dgm:pt>
    <dgm:pt modelId="{1F697AE6-B845-4200-9899-F175B9622E49}" type="sibTrans" cxnId="{83B42B89-507D-4A2D-8C66-F83473E45DC1}">
      <dgm:prSet/>
      <dgm:spPr/>
      <dgm:t>
        <a:bodyPr/>
        <a:lstStyle/>
        <a:p>
          <a:endParaRPr lang="el-GR"/>
        </a:p>
      </dgm:t>
    </dgm:pt>
    <dgm:pt modelId="{D62E5C03-BF0B-4C3E-9622-A42F2D8672F2}">
      <dgm:prSet phldrT="[Κείμενο]" custT="1"/>
      <dgm:spPr/>
      <dgm:t>
        <a:bodyPr/>
        <a:lstStyle/>
        <a:p>
          <a:r>
            <a:rPr lang="el-GR" sz="1700" kern="1200" dirty="0"/>
            <a:t>Δικαιολογητικά νόμιμης υπόστασης υφιστάμενων εταιρειών</a:t>
          </a:r>
        </a:p>
      </dgm:t>
    </dgm:pt>
    <dgm:pt modelId="{4F44A40D-2F77-46CD-899F-071E6338A6B5}" type="parTrans" cxnId="{00F6F904-1CBA-4C04-AC6B-D124FA25007E}">
      <dgm:prSet/>
      <dgm:spPr/>
      <dgm:t>
        <a:bodyPr/>
        <a:lstStyle/>
        <a:p>
          <a:endParaRPr lang="el-GR"/>
        </a:p>
      </dgm:t>
    </dgm:pt>
    <dgm:pt modelId="{0607E3F3-3430-4926-A541-94FBC4055144}" type="sibTrans" cxnId="{00F6F904-1CBA-4C04-AC6B-D124FA25007E}">
      <dgm:prSet/>
      <dgm:spPr/>
      <dgm:t>
        <a:bodyPr/>
        <a:lstStyle/>
        <a:p>
          <a:endParaRPr lang="el-GR"/>
        </a:p>
      </dgm:t>
    </dgm:pt>
    <dgm:pt modelId="{553E7924-CD42-45F5-A668-D2EE40095773}">
      <dgm:prSet phldrT="[Κείμενο]" custT="1"/>
      <dgm:spPr/>
      <dgm:t>
        <a:bodyPr/>
        <a:lstStyle/>
        <a:p>
          <a:r>
            <a:rPr lang="el-GR" sz="1700" kern="1200" dirty="0"/>
            <a:t> Υπεύθυνος υλοποίησης επενδυτικού σχεδίου (Υ.Δ) και τραπεζικός λογαριασμός (ΙΒΑΝ)</a:t>
          </a:r>
        </a:p>
      </dgm:t>
    </dgm:pt>
    <dgm:pt modelId="{C4791F9B-BF1A-4C58-B08A-1470ABC7CE2B}" type="parTrans" cxnId="{764D7967-09E9-421C-A61F-89D279E9BE86}">
      <dgm:prSet/>
      <dgm:spPr/>
      <dgm:t>
        <a:bodyPr/>
        <a:lstStyle/>
        <a:p>
          <a:endParaRPr lang="el-GR"/>
        </a:p>
      </dgm:t>
    </dgm:pt>
    <dgm:pt modelId="{8D8C6D77-32F0-4EF4-A891-ABDD3B1F86E7}" type="sibTrans" cxnId="{764D7967-09E9-421C-A61F-89D279E9BE86}">
      <dgm:prSet/>
      <dgm:spPr/>
      <dgm:t>
        <a:bodyPr/>
        <a:lstStyle/>
        <a:p>
          <a:endParaRPr lang="el-GR"/>
        </a:p>
      </dgm:t>
    </dgm:pt>
    <dgm:pt modelId="{E1453120-8019-49F6-B658-FFAFAD60301C}">
      <dgm:prSet phldrT="[Κείμενο]" custT="1"/>
      <dgm:spPr/>
      <dgm:t>
        <a:bodyPr/>
        <a:lstStyle/>
        <a:p>
          <a:r>
            <a:rPr lang="el-GR" sz="1700" kern="1200" dirty="0"/>
            <a:t>Οικονομικά στοιχεία υφιστάμενων εταιρειών</a:t>
          </a:r>
        </a:p>
      </dgm:t>
    </dgm:pt>
    <dgm:pt modelId="{71A7FD4A-08D9-4A42-B414-55783AEB0790}" type="parTrans" cxnId="{CB0630AF-F6F8-4A51-A5B0-E549795C9A4A}">
      <dgm:prSet/>
      <dgm:spPr/>
      <dgm:t>
        <a:bodyPr/>
        <a:lstStyle/>
        <a:p>
          <a:endParaRPr lang="el-GR"/>
        </a:p>
      </dgm:t>
    </dgm:pt>
    <dgm:pt modelId="{53482C07-707C-491C-8D42-973EB4886933}" type="sibTrans" cxnId="{CB0630AF-F6F8-4A51-A5B0-E549795C9A4A}">
      <dgm:prSet/>
      <dgm:spPr/>
      <dgm:t>
        <a:bodyPr/>
        <a:lstStyle/>
        <a:p>
          <a:endParaRPr lang="el-GR"/>
        </a:p>
      </dgm:t>
    </dgm:pt>
    <dgm:pt modelId="{EC040D4B-5BE7-4B25-8CDD-3EAFE4696297}">
      <dgm:prSet phldrT="[Κείμενο]" custT="1"/>
      <dgm:spPr/>
      <dgm:t>
        <a:bodyPr/>
        <a:lstStyle/>
        <a:p>
          <a:r>
            <a:rPr lang="el-GR" sz="1700" kern="1200" dirty="0"/>
            <a:t>Μελέτη ενεργειακών αναγκών της μονάδας, σε περίπτωση που στον προϋπολογισμό του επενδυτικού σχεδίου περιλαμβάνονται δαπάνες για ΑΠΕ</a:t>
          </a:r>
        </a:p>
      </dgm:t>
    </dgm:pt>
    <dgm:pt modelId="{4C70180E-B374-4969-A607-2E3089FBEB17}" type="parTrans" cxnId="{74B6A45B-FEED-4D53-AE9A-56F3AD31AC5B}">
      <dgm:prSet/>
      <dgm:spPr/>
      <dgm:t>
        <a:bodyPr/>
        <a:lstStyle/>
        <a:p>
          <a:endParaRPr lang="el-GR"/>
        </a:p>
      </dgm:t>
    </dgm:pt>
    <dgm:pt modelId="{A27B8F3A-A13F-4B31-9646-214FD6ECC813}" type="sibTrans" cxnId="{74B6A45B-FEED-4D53-AE9A-56F3AD31AC5B}">
      <dgm:prSet/>
      <dgm:spPr/>
      <dgm:t>
        <a:bodyPr/>
        <a:lstStyle/>
        <a:p>
          <a:endParaRPr lang="el-GR"/>
        </a:p>
      </dgm:t>
    </dgm:pt>
    <dgm:pt modelId="{B33FDD0B-4F04-47CF-B356-CFDAAA66AE82}" type="pres">
      <dgm:prSet presAssocID="{D33CA663-DDC8-46B2-A4F1-A44EF99D840E}" presName="linearFlow" presStyleCnt="0">
        <dgm:presLayoutVars>
          <dgm:dir/>
          <dgm:animLvl val="lvl"/>
          <dgm:resizeHandles val="exact"/>
        </dgm:presLayoutVars>
      </dgm:prSet>
      <dgm:spPr/>
    </dgm:pt>
    <dgm:pt modelId="{23875B79-1815-4209-AAD6-2D44FF0E4547}" type="pres">
      <dgm:prSet presAssocID="{C2976768-0538-4E18-ADE2-47EFE4166DD8}" presName="composite" presStyleCnt="0"/>
      <dgm:spPr/>
    </dgm:pt>
    <dgm:pt modelId="{42B0A66B-54B7-4D99-ABBB-E7CB20C274CA}" type="pres">
      <dgm:prSet presAssocID="{C2976768-0538-4E18-ADE2-47EFE4166DD8}" presName="parentText" presStyleLbl="alignNode1" presStyleIdx="0" presStyleCnt="1" custScaleX="60760">
        <dgm:presLayoutVars>
          <dgm:chMax val="1"/>
          <dgm:bulletEnabled val="1"/>
        </dgm:presLayoutVars>
      </dgm:prSet>
      <dgm:spPr/>
    </dgm:pt>
    <dgm:pt modelId="{417B6ACA-9DB0-4C4D-A981-AF704EF05FA2}" type="pres">
      <dgm:prSet presAssocID="{C2976768-0538-4E18-ADE2-47EFE4166DD8}" presName="descendantText" presStyleLbl="alignAcc1" presStyleIdx="0" presStyleCnt="1" custScaleX="109453" custScaleY="170105" custLinFactNeighborX="-328" custLinFactNeighborY="6774">
        <dgm:presLayoutVars>
          <dgm:bulletEnabled val="1"/>
        </dgm:presLayoutVars>
      </dgm:prSet>
      <dgm:spPr/>
    </dgm:pt>
  </dgm:ptLst>
  <dgm:cxnLst>
    <dgm:cxn modelId="{00F6F904-1CBA-4C04-AC6B-D124FA25007E}" srcId="{C2976768-0538-4E18-ADE2-47EFE4166DD8}" destId="{D62E5C03-BF0B-4C3E-9622-A42F2D8672F2}" srcOrd="6" destOrd="0" parTransId="{4F44A40D-2F77-46CD-899F-071E6338A6B5}" sibTransId="{0607E3F3-3430-4926-A541-94FBC4055144}"/>
    <dgm:cxn modelId="{3CBDBA07-0EF6-452B-B480-8B6A9EFCCFF2}" type="presOf" srcId="{15A50A81-806F-4B91-9867-DF96FCD3ADAE}" destId="{417B6ACA-9DB0-4C4D-A981-AF704EF05FA2}" srcOrd="0" destOrd="3" presId="urn:microsoft.com/office/officeart/2005/8/layout/chevron2"/>
    <dgm:cxn modelId="{1D8AF612-BE70-458A-81A4-3FD5FACC7827}" type="presOf" srcId="{E1453120-8019-49F6-B658-FFAFAD60301C}" destId="{417B6ACA-9DB0-4C4D-A981-AF704EF05FA2}" srcOrd="0" destOrd="8" presId="urn:microsoft.com/office/officeart/2005/8/layout/chevron2"/>
    <dgm:cxn modelId="{F4804E27-3345-4B60-A071-F913EF4DFDBD}" srcId="{D33CA663-DDC8-46B2-A4F1-A44EF99D840E}" destId="{C2976768-0538-4E18-ADE2-47EFE4166DD8}" srcOrd="0" destOrd="0" parTransId="{B85FA785-BC88-4F3D-8E91-A631016F1C8C}" sibTransId="{301D27C8-B2D5-4557-B919-7449443DBBB0}"/>
    <dgm:cxn modelId="{E10DA62F-D048-4CA5-9E40-0F599DA46D69}" type="presOf" srcId="{87E7826E-4E30-456B-BB9B-147179212944}" destId="{417B6ACA-9DB0-4C4D-A981-AF704EF05FA2}" srcOrd="0" destOrd="1" presId="urn:microsoft.com/office/officeart/2005/8/layout/chevron2"/>
    <dgm:cxn modelId="{FC864830-5943-4E7A-9845-54872F6F374E}" srcId="{C2976768-0538-4E18-ADE2-47EFE4166DD8}" destId="{87E7826E-4E30-456B-BB9B-147179212944}" srcOrd="1" destOrd="0" parTransId="{FD69233C-CE5F-4C3A-B8DD-EC2C9F412DD4}" sibTransId="{DB47CC74-FEE6-44FA-8150-28EAA15734C3}"/>
    <dgm:cxn modelId="{74B6A45B-FEED-4D53-AE9A-56F3AD31AC5B}" srcId="{C2976768-0538-4E18-ADE2-47EFE4166DD8}" destId="{EC040D4B-5BE7-4B25-8CDD-3EAFE4696297}" srcOrd="9" destOrd="0" parTransId="{4C70180E-B374-4969-A607-2E3089FBEB17}" sibTransId="{A27B8F3A-A13F-4B31-9646-214FD6ECC813}"/>
    <dgm:cxn modelId="{28776A5C-FEDB-4922-AD70-91AA64BD0E09}" srcId="{C2976768-0538-4E18-ADE2-47EFE4166DD8}" destId="{B630F4F6-6F98-4754-85EE-B9F6BB718F7D}" srcOrd="0" destOrd="0" parTransId="{A12FFC89-AEDA-4D0D-BBA7-FA421B591BD8}" sibTransId="{8EEBFB9B-F35B-4270-BEF5-56967E01A256}"/>
    <dgm:cxn modelId="{F50AE05C-1288-4EA2-AC2E-B55EA5FC86A5}" type="presOf" srcId="{EC040D4B-5BE7-4B25-8CDD-3EAFE4696297}" destId="{417B6ACA-9DB0-4C4D-A981-AF704EF05FA2}" srcOrd="0" destOrd="9" presId="urn:microsoft.com/office/officeart/2005/8/layout/chevron2"/>
    <dgm:cxn modelId="{C3714761-5443-4B3D-996C-B4CDB28A4E1D}" type="presOf" srcId="{553E7924-CD42-45F5-A668-D2EE40095773}" destId="{417B6ACA-9DB0-4C4D-A981-AF704EF05FA2}" srcOrd="0" destOrd="7" presId="urn:microsoft.com/office/officeart/2005/8/layout/chevron2"/>
    <dgm:cxn modelId="{EEEBEE44-3DC5-4710-A74F-6A82B919129B}" srcId="{C2976768-0538-4E18-ADE2-47EFE4166DD8}" destId="{78015711-067A-46A2-8ABD-35CE663EDAE2}" srcOrd="5" destOrd="0" parTransId="{05A64D0C-226B-49A8-ADFF-564A0306BEC7}" sibTransId="{5EE4DD47-4967-4497-A6F5-29FE0BE6C646}"/>
    <dgm:cxn modelId="{764D7967-09E9-421C-A61F-89D279E9BE86}" srcId="{C2976768-0538-4E18-ADE2-47EFE4166DD8}" destId="{553E7924-CD42-45F5-A668-D2EE40095773}" srcOrd="7" destOrd="0" parTransId="{C4791F9B-BF1A-4C58-B08A-1470ABC7CE2B}" sibTransId="{8D8C6D77-32F0-4EF4-A891-ABDD3B1F86E7}"/>
    <dgm:cxn modelId="{83B42B89-507D-4A2D-8C66-F83473E45DC1}" srcId="{C2976768-0538-4E18-ADE2-47EFE4166DD8}" destId="{EF191417-F4D6-47E6-883C-068A71B4C1E2}" srcOrd="4" destOrd="0" parTransId="{9ED28C91-0260-4FBD-A5D4-37FF05FD3465}" sibTransId="{1F697AE6-B845-4200-9899-F175B9622E49}"/>
    <dgm:cxn modelId="{A77E0890-9F75-43BC-BBBE-968D95A81348}" srcId="{C2976768-0538-4E18-ADE2-47EFE4166DD8}" destId="{15A50A81-806F-4B91-9867-DF96FCD3ADAE}" srcOrd="3" destOrd="0" parTransId="{21763E8B-4204-4D35-B855-4914B481E65D}" sibTransId="{64E4FE57-B275-4577-82CF-25B23DA87B8A}"/>
    <dgm:cxn modelId="{7A26289E-87E1-4775-9AE8-DA5A2CD3D967}" type="presOf" srcId="{78015711-067A-46A2-8ABD-35CE663EDAE2}" destId="{417B6ACA-9DB0-4C4D-A981-AF704EF05FA2}" srcOrd="0" destOrd="5" presId="urn:microsoft.com/office/officeart/2005/8/layout/chevron2"/>
    <dgm:cxn modelId="{C22A4CA1-0E7B-4269-88CF-556D281E32E8}" type="presOf" srcId="{D62E5C03-BF0B-4C3E-9622-A42F2D8672F2}" destId="{417B6ACA-9DB0-4C4D-A981-AF704EF05FA2}" srcOrd="0" destOrd="6" presId="urn:microsoft.com/office/officeart/2005/8/layout/chevron2"/>
    <dgm:cxn modelId="{CB0630AF-F6F8-4A51-A5B0-E549795C9A4A}" srcId="{C2976768-0538-4E18-ADE2-47EFE4166DD8}" destId="{E1453120-8019-49F6-B658-FFAFAD60301C}" srcOrd="8" destOrd="0" parTransId="{71A7FD4A-08D9-4A42-B414-55783AEB0790}" sibTransId="{53482C07-707C-491C-8D42-973EB4886933}"/>
    <dgm:cxn modelId="{E1C704B8-953F-4FC9-9258-CDE4745940C6}" type="presOf" srcId="{C2976768-0538-4E18-ADE2-47EFE4166DD8}" destId="{42B0A66B-54B7-4D99-ABBB-E7CB20C274CA}" srcOrd="0" destOrd="0" presId="urn:microsoft.com/office/officeart/2005/8/layout/chevron2"/>
    <dgm:cxn modelId="{F56817D4-B803-4AF0-8874-5DDB8A227994}" type="presOf" srcId="{D33CA663-DDC8-46B2-A4F1-A44EF99D840E}" destId="{B33FDD0B-4F04-47CF-B356-CFDAAA66AE82}" srcOrd="0" destOrd="0" presId="urn:microsoft.com/office/officeart/2005/8/layout/chevron2"/>
    <dgm:cxn modelId="{371EB9D6-D150-415C-8371-406220E78220}" type="presOf" srcId="{B630F4F6-6F98-4754-85EE-B9F6BB718F7D}" destId="{417B6ACA-9DB0-4C4D-A981-AF704EF05FA2}" srcOrd="0" destOrd="0" presId="urn:microsoft.com/office/officeart/2005/8/layout/chevron2"/>
    <dgm:cxn modelId="{57D62BE2-3189-4198-8E5A-BBD80994BF39}" type="presOf" srcId="{EF191417-F4D6-47E6-883C-068A71B4C1E2}" destId="{417B6ACA-9DB0-4C4D-A981-AF704EF05FA2}" srcOrd="0" destOrd="4" presId="urn:microsoft.com/office/officeart/2005/8/layout/chevron2"/>
    <dgm:cxn modelId="{42CA17E9-0EF6-423C-BD44-C613E5305B2A}" type="presOf" srcId="{78ED3CEC-1EAC-42DC-9DB0-3480D9DC4DEF}" destId="{417B6ACA-9DB0-4C4D-A981-AF704EF05FA2}" srcOrd="0" destOrd="2" presId="urn:microsoft.com/office/officeart/2005/8/layout/chevron2"/>
    <dgm:cxn modelId="{0F1C0EEC-CDE5-4767-937B-F095F546F5B5}" srcId="{C2976768-0538-4E18-ADE2-47EFE4166DD8}" destId="{78ED3CEC-1EAC-42DC-9DB0-3480D9DC4DEF}" srcOrd="2" destOrd="0" parTransId="{E6516FD1-4A25-48C2-A30C-FCB479B5DD02}" sibTransId="{3CBCB8BC-C688-4C9C-AAD9-031B89DC25BE}"/>
    <dgm:cxn modelId="{BBF5AD68-23D4-42A5-924D-082FA2A78ABB}" type="presParOf" srcId="{B33FDD0B-4F04-47CF-B356-CFDAAA66AE82}" destId="{23875B79-1815-4209-AAD6-2D44FF0E4547}" srcOrd="0" destOrd="0" presId="urn:microsoft.com/office/officeart/2005/8/layout/chevron2"/>
    <dgm:cxn modelId="{3C5DADF6-DBFC-431E-A38C-FEE1A8EEB79B}" type="presParOf" srcId="{23875B79-1815-4209-AAD6-2D44FF0E4547}" destId="{42B0A66B-54B7-4D99-ABBB-E7CB20C274CA}" srcOrd="0" destOrd="0" presId="urn:microsoft.com/office/officeart/2005/8/layout/chevron2"/>
    <dgm:cxn modelId="{D5F29E79-608B-43B2-881D-F84D11EF2E7F}" type="presParOf" srcId="{23875B79-1815-4209-AAD6-2D44FF0E4547}" destId="{417B6ACA-9DB0-4C4D-A981-AF704EF05F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33CA663-DDC8-46B2-A4F1-A44EF99D84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C2976768-0538-4E18-ADE2-47EFE4166DD8}">
      <dgm:prSet phldrT="[Κείμενο]"/>
      <dgm:spPr/>
      <dgm:t>
        <a:bodyPr/>
        <a:lstStyle/>
        <a:p>
          <a:r>
            <a:rPr lang="el-GR" dirty="0"/>
            <a:t>Γενικά Δικαιολογητικά (κατά περίπτωση)  </a:t>
          </a:r>
        </a:p>
      </dgm:t>
    </dgm:pt>
    <dgm:pt modelId="{B85FA785-BC88-4F3D-8E91-A631016F1C8C}" type="parTrans" cxnId="{F4804E27-3345-4B60-A071-F913EF4DFDBD}">
      <dgm:prSet/>
      <dgm:spPr/>
      <dgm:t>
        <a:bodyPr/>
        <a:lstStyle/>
        <a:p>
          <a:endParaRPr lang="el-GR"/>
        </a:p>
      </dgm:t>
    </dgm:pt>
    <dgm:pt modelId="{301D27C8-B2D5-4557-B919-7449443DBBB0}" type="sibTrans" cxnId="{F4804E27-3345-4B60-A071-F913EF4DFDBD}">
      <dgm:prSet/>
      <dgm:spPr/>
      <dgm:t>
        <a:bodyPr/>
        <a:lstStyle/>
        <a:p>
          <a:endParaRPr lang="el-GR"/>
        </a:p>
      </dgm:t>
    </dgm:pt>
    <dgm:pt modelId="{B630F4F6-6F98-4754-85EE-B9F6BB718F7D}">
      <dgm:prSet phldrT="[Κείμενο]"/>
      <dgm:spPr/>
      <dgm:t>
        <a:bodyPr/>
        <a:lstStyle/>
        <a:p>
          <a:r>
            <a:rPr lang="el-GR" sz="1700" kern="1200" dirty="0"/>
            <a:t>Στοιχεία προσωπικού (Ε4)</a:t>
          </a:r>
        </a:p>
      </dgm:t>
    </dgm:pt>
    <dgm:pt modelId="{A12FFC89-AEDA-4D0D-BBA7-FA421B591BD8}" type="parTrans" cxnId="{28776A5C-FEDB-4922-AD70-91AA64BD0E09}">
      <dgm:prSet/>
      <dgm:spPr/>
      <dgm:t>
        <a:bodyPr/>
        <a:lstStyle/>
        <a:p>
          <a:endParaRPr lang="el-GR"/>
        </a:p>
      </dgm:t>
    </dgm:pt>
    <dgm:pt modelId="{8EEBFB9B-F35B-4270-BEF5-56967E01A256}" type="sibTrans" cxnId="{28776A5C-FEDB-4922-AD70-91AA64BD0E09}">
      <dgm:prSet/>
      <dgm:spPr/>
      <dgm:t>
        <a:bodyPr/>
        <a:lstStyle/>
        <a:p>
          <a:endParaRPr lang="el-GR"/>
        </a:p>
      </dgm:t>
    </dgm:pt>
    <dgm:pt modelId="{87E7826E-4E30-456B-BB9B-147179212944}">
      <dgm:prSet phldrT="[Κείμενο]"/>
      <dgm:spPr/>
      <dgm:t>
        <a:bodyPr/>
        <a:lstStyle/>
        <a:p>
          <a:r>
            <a:rPr lang="el-GR" sz="1700" kern="1200" dirty="0"/>
            <a:t>Ενιαίο Πιστοποιητικό Δικαστικής Φερεγγυότητας </a:t>
          </a:r>
        </a:p>
      </dgm:t>
    </dgm:pt>
    <dgm:pt modelId="{FD69233C-CE5F-4C3A-B8DD-EC2C9F412DD4}" type="parTrans" cxnId="{FC864830-5943-4E7A-9845-54872F6F374E}">
      <dgm:prSet/>
      <dgm:spPr/>
      <dgm:t>
        <a:bodyPr/>
        <a:lstStyle/>
        <a:p>
          <a:endParaRPr lang="el-GR"/>
        </a:p>
      </dgm:t>
    </dgm:pt>
    <dgm:pt modelId="{DB47CC74-FEE6-44FA-8150-28EAA15734C3}" type="sibTrans" cxnId="{FC864830-5943-4E7A-9845-54872F6F374E}">
      <dgm:prSet/>
      <dgm:spPr/>
      <dgm:t>
        <a:bodyPr/>
        <a:lstStyle/>
        <a:p>
          <a:endParaRPr lang="el-GR"/>
        </a:p>
      </dgm:t>
    </dgm:pt>
    <dgm:pt modelId="{78ED3CEC-1EAC-42DC-9DB0-3480D9DC4DEF}">
      <dgm:prSet phldrT="[Κείμενο]"/>
      <dgm:spPr/>
      <dgm:t>
        <a:bodyPr/>
        <a:lstStyle/>
        <a:p>
          <a:r>
            <a:rPr lang="el-GR" sz="1700" kern="1200" dirty="0"/>
            <a:t>Φορολογική ενημερότητα - Ασφαλιστική ενημερότητα </a:t>
          </a:r>
        </a:p>
      </dgm:t>
    </dgm:pt>
    <dgm:pt modelId="{E6516FD1-4A25-48C2-A30C-FCB479B5DD02}" type="parTrans" cxnId="{0F1C0EEC-CDE5-4767-937B-F095F546F5B5}">
      <dgm:prSet/>
      <dgm:spPr/>
    </dgm:pt>
    <dgm:pt modelId="{3CBCB8BC-C688-4C9C-AAD9-031B89DC25BE}" type="sibTrans" cxnId="{0F1C0EEC-CDE5-4767-937B-F095F546F5B5}">
      <dgm:prSet/>
      <dgm:spPr/>
    </dgm:pt>
    <dgm:pt modelId="{15A50A81-806F-4B91-9867-DF96FCD3ADAE}">
      <dgm:prSet phldrT="[Κείμενο]"/>
      <dgm:spPr/>
      <dgm:t>
        <a:bodyPr/>
        <a:lstStyle/>
        <a:p>
          <a:r>
            <a:rPr lang="el-GR" sz="1700" kern="1200" dirty="0"/>
            <a:t>Υπεύθυνη δήλωση του Ν.1599/86, (υποδείγματα </a:t>
          </a:r>
          <a:r>
            <a:rPr lang="en-US" sz="1700" kern="1200" dirty="0"/>
            <a:t>I</a:t>
          </a:r>
          <a:r>
            <a:rPr lang="el-GR" sz="1700" kern="1200" dirty="0"/>
            <a:t>, </a:t>
          </a:r>
          <a:r>
            <a:rPr lang="en-US" sz="1700" kern="1200" dirty="0"/>
            <a:t>II</a:t>
          </a:r>
          <a:r>
            <a:rPr lang="el-GR" sz="1700" kern="1200" dirty="0"/>
            <a:t> &amp; </a:t>
          </a:r>
          <a:r>
            <a:rPr lang="en-US" sz="1700" kern="1200" dirty="0"/>
            <a:t>III</a:t>
          </a:r>
          <a:r>
            <a:rPr lang="el-GR" sz="1700" kern="1200" dirty="0"/>
            <a:t>)</a:t>
          </a:r>
        </a:p>
      </dgm:t>
    </dgm:pt>
    <dgm:pt modelId="{21763E8B-4204-4D35-B855-4914B481E65D}" type="parTrans" cxnId="{A77E0890-9F75-43BC-BBBE-968D95A81348}">
      <dgm:prSet/>
      <dgm:spPr/>
    </dgm:pt>
    <dgm:pt modelId="{64E4FE57-B275-4577-82CF-25B23DA87B8A}" type="sibTrans" cxnId="{A77E0890-9F75-43BC-BBBE-968D95A81348}">
      <dgm:prSet/>
      <dgm:spPr/>
    </dgm:pt>
    <dgm:pt modelId="{78015711-067A-46A2-8ABD-35CE663EDAE2}">
      <dgm:prSet phldrT="[Κείμενο]"/>
      <dgm:spPr/>
      <dgm:t>
        <a:bodyPr/>
        <a:lstStyle/>
        <a:p>
          <a:r>
            <a:rPr lang="el-GR" sz="1700" kern="1200" dirty="0"/>
            <a:t>Μελέτη βιωσιμότητας, σύμφωνα με το ΠΑΡΑΡΤΗΜΑ 13</a:t>
          </a:r>
        </a:p>
      </dgm:t>
    </dgm:pt>
    <dgm:pt modelId="{05A64D0C-226B-49A8-ADFF-564A0306BEC7}" type="parTrans" cxnId="{EEEBEE44-3DC5-4710-A74F-6A82B919129B}">
      <dgm:prSet/>
      <dgm:spPr/>
    </dgm:pt>
    <dgm:pt modelId="{5EE4DD47-4967-4497-A6F5-29FE0BE6C646}" type="sibTrans" cxnId="{EEEBEE44-3DC5-4710-A74F-6A82B919129B}">
      <dgm:prSet/>
      <dgm:spPr/>
    </dgm:pt>
    <dgm:pt modelId="{EF191417-F4D6-47E6-883C-068A71B4C1E2}">
      <dgm:prSet phldrT="[Κείμενο]" custT="1"/>
      <dgm:spPr/>
      <dgm:t>
        <a:bodyPr/>
        <a:lstStyle/>
        <a:p>
          <a:r>
            <a:rPr lang="el-GR" sz="1700" kern="1200" dirty="0"/>
            <a:t>Αποδεικτικά στοιχεία που να πιστοποιούν τη δυνατότητα του φορέα να καταβάλει τη συμμετοχή του στην επένδυση με ίδια κεφάλαια.</a:t>
          </a:r>
        </a:p>
      </dgm:t>
    </dgm:pt>
    <dgm:pt modelId="{9ED28C91-0260-4FBD-A5D4-37FF05FD3465}" type="parTrans" cxnId="{83B42B89-507D-4A2D-8C66-F83473E45DC1}">
      <dgm:prSet/>
      <dgm:spPr/>
    </dgm:pt>
    <dgm:pt modelId="{1F697AE6-B845-4200-9899-F175B9622E49}" type="sibTrans" cxnId="{83B42B89-507D-4A2D-8C66-F83473E45DC1}">
      <dgm:prSet/>
      <dgm:spPr/>
    </dgm:pt>
    <dgm:pt modelId="{D62E5C03-BF0B-4C3E-9622-A42F2D8672F2}">
      <dgm:prSet phldrT="[Κείμενο]" custT="1"/>
      <dgm:spPr/>
      <dgm:t>
        <a:bodyPr/>
        <a:lstStyle/>
        <a:p>
          <a:r>
            <a:rPr lang="el-GR" sz="1700" kern="1200" dirty="0"/>
            <a:t>Προϋπολογισμός του έργου σε μορφή </a:t>
          </a:r>
          <a:r>
            <a:rPr lang="el-GR" sz="1700" kern="1200" dirty="0" err="1"/>
            <a:t>excel</a:t>
          </a:r>
          <a:r>
            <a:rPr lang="el-GR" sz="1700" kern="1200" dirty="0"/>
            <a:t>, σύμφωνα με το ΠΑΡΑΡΤΗΜΑ 14</a:t>
          </a:r>
        </a:p>
      </dgm:t>
    </dgm:pt>
    <dgm:pt modelId="{4F44A40D-2F77-46CD-899F-071E6338A6B5}" type="parTrans" cxnId="{00F6F904-1CBA-4C04-AC6B-D124FA25007E}">
      <dgm:prSet/>
      <dgm:spPr/>
    </dgm:pt>
    <dgm:pt modelId="{0607E3F3-3430-4926-A541-94FBC4055144}" type="sibTrans" cxnId="{00F6F904-1CBA-4C04-AC6B-D124FA25007E}">
      <dgm:prSet/>
      <dgm:spPr/>
    </dgm:pt>
    <dgm:pt modelId="{553E7924-CD42-45F5-A668-D2EE40095773}">
      <dgm:prSet phldrT="[Κείμενο]" custT="1"/>
      <dgm:spPr/>
      <dgm:t>
        <a:bodyPr/>
        <a:lstStyle/>
        <a:p>
          <a:r>
            <a:rPr lang="el-GR" sz="1700" kern="1200" dirty="0"/>
            <a:t> Φωτογραφική Τεκμηρίωση υφιστάμενης κατάστασης</a:t>
          </a:r>
        </a:p>
      </dgm:t>
    </dgm:pt>
    <dgm:pt modelId="{C4791F9B-BF1A-4C58-B08A-1470ABC7CE2B}" type="parTrans" cxnId="{764D7967-09E9-421C-A61F-89D279E9BE86}">
      <dgm:prSet/>
      <dgm:spPr/>
    </dgm:pt>
    <dgm:pt modelId="{8D8C6D77-32F0-4EF4-A891-ABDD3B1F86E7}" type="sibTrans" cxnId="{764D7967-09E9-421C-A61F-89D279E9BE86}">
      <dgm:prSet/>
      <dgm:spPr/>
    </dgm:pt>
    <dgm:pt modelId="{E1453120-8019-49F6-B658-FFAFAD60301C}">
      <dgm:prSet phldrT="[Κείμενο]" custT="1"/>
      <dgm:spPr/>
      <dgm:t>
        <a:bodyPr/>
        <a:lstStyle/>
        <a:p>
          <a:r>
            <a:rPr lang="el-GR" sz="1700" kern="1200" dirty="0"/>
            <a:t>προσφορές –προτιμολόγια – </a:t>
          </a:r>
          <a:r>
            <a:rPr lang="el-GR" sz="1700" kern="1200" dirty="0" err="1"/>
            <a:t>prospectus</a:t>
          </a:r>
          <a:r>
            <a:rPr lang="el-GR" sz="1700" kern="1200" dirty="0"/>
            <a:t> υπογεγραμμένα από τον κατασκευαστή ή τον προμηθευτή για δαπάνες που δεν περιλαμβάνονται στον πίνακα τιμών της ΑΝΟΛ(Παράρτημα 6)</a:t>
          </a:r>
        </a:p>
      </dgm:t>
    </dgm:pt>
    <dgm:pt modelId="{71A7FD4A-08D9-4A42-B414-55783AEB0790}" type="parTrans" cxnId="{CB0630AF-F6F8-4A51-A5B0-E549795C9A4A}">
      <dgm:prSet/>
      <dgm:spPr/>
    </dgm:pt>
    <dgm:pt modelId="{53482C07-707C-491C-8D42-973EB4886933}" type="sibTrans" cxnId="{CB0630AF-F6F8-4A51-A5B0-E549795C9A4A}">
      <dgm:prSet/>
      <dgm:spPr/>
    </dgm:pt>
    <dgm:pt modelId="{B365C6E1-5932-4425-9CC0-70CADBEF09B3}">
      <dgm:prSet phldrT="[Κείμενο]" custT="1"/>
      <dgm:spPr/>
      <dgm:t>
        <a:bodyPr/>
        <a:lstStyle/>
        <a:p>
          <a:r>
            <a:rPr lang="el-GR" sz="1700" kern="1200" dirty="0"/>
            <a:t>Αποδεικτικό ιδιοκτησίας ή αποδεικτικά μακροχρόνιας μίσθωσης στο όνομα του δικαιούχου</a:t>
          </a:r>
        </a:p>
      </dgm:t>
    </dgm:pt>
    <dgm:pt modelId="{A68D1570-FCF8-4D99-B7CA-95D44111AEB7}" type="parTrans" cxnId="{A69D3E87-2F1A-4F18-BB6E-07220A6E8FB9}">
      <dgm:prSet/>
      <dgm:spPr/>
    </dgm:pt>
    <dgm:pt modelId="{B82E75F9-7B12-4FEB-B7A2-E06E01C8FE55}" type="sibTrans" cxnId="{A69D3E87-2F1A-4F18-BB6E-07220A6E8FB9}">
      <dgm:prSet/>
      <dgm:spPr/>
    </dgm:pt>
    <dgm:pt modelId="{1DC6EF52-382E-4B66-8F91-E5EB2314D038}">
      <dgm:prSet phldrT="[Κείμενο]" custT="1"/>
      <dgm:spPr/>
      <dgm:t>
        <a:bodyPr/>
        <a:lstStyle/>
        <a:p>
          <a:r>
            <a:rPr lang="el-GR" sz="1700" kern="1200" dirty="0"/>
            <a:t>Άδειες λειτουργίας για υφιστάμενες επιχειρήσεις</a:t>
          </a:r>
        </a:p>
      </dgm:t>
    </dgm:pt>
    <dgm:pt modelId="{90888B13-4802-4D61-98F0-DDAF8F27182B}" type="parTrans" cxnId="{F54C9363-113D-4A39-8173-1BBDE9BDAD5D}">
      <dgm:prSet/>
      <dgm:spPr/>
    </dgm:pt>
    <dgm:pt modelId="{1480B7D2-830E-42EE-9061-6A3286FEAC67}" type="sibTrans" cxnId="{F54C9363-113D-4A39-8173-1BBDE9BDAD5D}">
      <dgm:prSet/>
      <dgm:spPr/>
    </dgm:pt>
    <dgm:pt modelId="{B33FDD0B-4F04-47CF-B356-CFDAAA66AE82}" type="pres">
      <dgm:prSet presAssocID="{D33CA663-DDC8-46B2-A4F1-A44EF99D840E}" presName="linearFlow" presStyleCnt="0">
        <dgm:presLayoutVars>
          <dgm:dir/>
          <dgm:animLvl val="lvl"/>
          <dgm:resizeHandles val="exact"/>
        </dgm:presLayoutVars>
      </dgm:prSet>
      <dgm:spPr/>
    </dgm:pt>
    <dgm:pt modelId="{23875B79-1815-4209-AAD6-2D44FF0E4547}" type="pres">
      <dgm:prSet presAssocID="{C2976768-0538-4E18-ADE2-47EFE4166DD8}" presName="composite" presStyleCnt="0"/>
      <dgm:spPr/>
    </dgm:pt>
    <dgm:pt modelId="{42B0A66B-54B7-4D99-ABBB-E7CB20C274CA}" type="pres">
      <dgm:prSet presAssocID="{C2976768-0538-4E18-ADE2-47EFE4166DD8}" presName="parentText" presStyleLbl="alignNode1" presStyleIdx="0" presStyleCnt="1" custScaleX="60760">
        <dgm:presLayoutVars>
          <dgm:chMax val="1"/>
          <dgm:bulletEnabled val="1"/>
        </dgm:presLayoutVars>
      </dgm:prSet>
      <dgm:spPr/>
    </dgm:pt>
    <dgm:pt modelId="{417B6ACA-9DB0-4C4D-A981-AF704EF05FA2}" type="pres">
      <dgm:prSet presAssocID="{C2976768-0538-4E18-ADE2-47EFE4166DD8}" presName="descendantText" presStyleLbl="alignAcc1" presStyleIdx="0" presStyleCnt="1" custScaleX="108622" custScaleY="173198" custLinFactNeighborX="-328" custLinFactNeighborY="6774">
        <dgm:presLayoutVars>
          <dgm:bulletEnabled val="1"/>
        </dgm:presLayoutVars>
      </dgm:prSet>
      <dgm:spPr/>
    </dgm:pt>
  </dgm:ptLst>
  <dgm:cxnLst>
    <dgm:cxn modelId="{00F6F904-1CBA-4C04-AC6B-D124FA25007E}" srcId="{C2976768-0538-4E18-ADE2-47EFE4166DD8}" destId="{D62E5C03-BF0B-4C3E-9622-A42F2D8672F2}" srcOrd="7" destOrd="0" parTransId="{4F44A40D-2F77-46CD-899F-071E6338A6B5}" sibTransId="{0607E3F3-3430-4926-A541-94FBC4055144}"/>
    <dgm:cxn modelId="{3CBDBA07-0EF6-452B-B480-8B6A9EFCCFF2}" type="presOf" srcId="{15A50A81-806F-4B91-9867-DF96FCD3ADAE}" destId="{417B6ACA-9DB0-4C4D-A981-AF704EF05FA2}" srcOrd="0" destOrd="3" presId="urn:microsoft.com/office/officeart/2005/8/layout/chevron2"/>
    <dgm:cxn modelId="{1D8AF612-BE70-458A-81A4-3FD5FACC7827}" type="presOf" srcId="{E1453120-8019-49F6-B658-FFAFAD60301C}" destId="{417B6ACA-9DB0-4C4D-A981-AF704EF05FA2}" srcOrd="0" destOrd="9" presId="urn:microsoft.com/office/officeart/2005/8/layout/chevron2"/>
    <dgm:cxn modelId="{79E8641F-66FC-46E4-B016-52C374F02781}" type="presOf" srcId="{B365C6E1-5932-4425-9CC0-70CADBEF09B3}" destId="{417B6ACA-9DB0-4C4D-A981-AF704EF05FA2}" srcOrd="0" destOrd="6" presId="urn:microsoft.com/office/officeart/2005/8/layout/chevron2"/>
    <dgm:cxn modelId="{F4804E27-3345-4B60-A071-F913EF4DFDBD}" srcId="{D33CA663-DDC8-46B2-A4F1-A44EF99D840E}" destId="{C2976768-0538-4E18-ADE2-47EFE4166DD8}" srcOrd="0" destOrd="0" parTransId="{B85FA785-BC88-4F3D-8E91-A631016F1C8C}" sibTransId="{301D27C8-B2D5-4557-B919-7449443DBBB0}"/>
    <dgm:cxn modelId="{E10DA62F-D048-4CA5-9E40-0F599DA46D69}" type="presOf" srcId="{87E7826E-4E30-456B-BB9B-147179212944}" destId="{417B6ACA-9DB0-4C4D-A981-AF704EF05FA2}" srcOrd="0" destOrd="1" presId="urn:microsoft.com/office/officeart/2005/8/layout/chevron2"/>
    <dgm:cxn modelId="{FC864830-5943-4E7A-9845-54872F6F374E}" srcId="{C2976768-0538-4E18-ADE2-47EFE4166DD8}" destId="{87E7826E-4E30-456B-BB9B-147179212944}" srcOrd="1" destOrd="0" parTransId="{FD69233C-CE5F-4C3A-B8DD-EC2C9F412DD4}" sibTransId="{DB47CC74-FEE6-44FA-8150-28EAA15734C3}"/>
    <dgm:cxn modelId="{28776A5C-FEDB-4922-AD70-91AA64BD0E09}" srcId="{C2976768-0538-4E18-ADE2-47EFE4166DD8}" destId="{B630F4F6-6F98-4754-85EE-B9F6BB718F7D}" srcOrd="0" destOrd="0" parTransId="{A12FFC89-AEDA-4D0D-BBA7-FA421B591BD8}" sibTransId="{8EEBFB9B-F35B-4270-BEF5-56967E01A256}"/>
    <dgm:cxn modelId="{C3714761-5443-4B3D-996C-B4CDB28A4E1D}" type="presOf" srcId="{553E7924-CD42-45F5-A668-D2EE40095773}" destId="{417B6ACA-9DB0-4C4D-A981-AF704EF05FA2}" srcOrd="0" destOrd="8" presId="urn:microsoft.com/office/officeart/2005/8/layout/chevron2"/>
    <dgm:cxn modelId="{F54C9363-113D-4A39-8173-1BBDE9BDAD5D}" srcId="{C2976768-0538-4E18-ADE2-47EFE4166DD8}" destId="{1DC6EF52-382E-4B66-8F91-E5EB2314D038}" srcOrd="10" destOrd="0" parTransId="{90888B13-4802-4D61-98F0-DDAF8F27182B}" sibTransId="{1480B7D2-830E-42EE-9061-6A3286FEAC67}"/>
    <dgm:cxn modelId="{EEEBEE44-3DC5-4710-A74F-6A82B919129B}" srcId="{C2976768-0538-4E18-ADE2-47EFE4166DD8}" destId="{78015711-067A-46A2-8ABD-35CE663EDAE2}" srcOrd="5" destOrd="0" parTransId="{05A64D0C-226B-49A8-ADFF-564A0306BEC7}" sibTransId="{5EE4DD47-4967-4497-A6F5-29FE0BE6C646}"/>
    <dgm:cxn modelId="{764D7967-09E9-421C-A61F-89D279E9BE86}" srcId="{C2976768-0538-4E18-ADE2-47EFE4166DD8}" destId="{553E7924-CD42-45F5-A668-D2EE40095773}" srcOrd="8" destOrd="0" parTransId="{C4791F9B-BF1A-4C58-B08A-1470ABC7CE2B}" sibTransId="{8D8C6D77-32F0-4EF4-A891-ABDD3B1F86E7}"/>
    <dgm:cxn modelId="{A69D3E87-2F1A-4F18-BB6E-07220A6E8FB9}" srcId="{C2976768-0538-4E18-ADE2-47EFE4166DD8}" destId="{B365C6E1-5932-4425-9CC0-70CADBEF09B3}" srcOrd="6" destOrd="0" parTransId="{A68D1570-FCF8-4D99-B7CA-95D44111AEB7}" sibTransId="{B82E75F9-7B12-4FEB-B7A2-E06E01C8FE55}"/>
    <dgm:cxn modelId="{83B42B89-507D-4A2D-8C66-F83473E45DC1}" srcId="{C2976768-0538-4E18-ADE2-47EFE4166DD8}" destId="{EF191417-F4D6-47E6-883C-068A71B4C1E2}" srcOrd="4" destOrd="0" parTransId="{9ED28C91-0260-4FBD-A5D4-37FF05FD3465}" sibTransId="{1F697AE6-B845-4200-9899-F175B9622E49}"/>
    <dgm:cxn modelId="{A77E0890-9F75-43BC-BBBE-968D95A81348}" srcId="{C2976768-0538-4E18-ADE2-47EFE4166DD8}" destId="{15A50A81-806F-4B91-9867-DF96FCD3ADAE}" srcOrd="3" destOrd="0" parTransId="{21763E8B-4204-4D35-B855-4914B481E65D}" sibTransId="{64E4FE57-B275-4577-82CF-25B23DA87B8A}"/>
    <dgm:cxn modelId="{7A26289E-87E1-4775-9AE8-DA5A2CD3D967}" type="presOf" srcId="{78015711-067A-46A2-8ABD-35CE663EDAE2}" destId="{417B6ACA-9DB0-4C4D-A981-AF704EF05FA2}" srcOrd="0" destOrd="5" presId="urn:microsoft.com/office/officeart/2005/8/layout/chevron2"/>
    <dgm:cxn modelId="{F19B5F9F-0BD9-4F59-AB20-45E021B86DE7}" type="presOf" srcId="{1DC6EF52-382E-4B66-8F91-E5EB2314D038}" destId="{417B6ACA-9DB0-4C4D-A981-AF704EF05FA2}" srcOrd="0" destOrd="10" presId="urn:microsoft.com/office/officeart/2005/8/layout/chevron2"/>
    <dgm:cxn modelId="{C22A4CA1-0E7B-4269-88CF-556D281E32E8}" type="presOf" srcId="{D62E5C03-BF0B-4C3E-9622-A42F2D8672F2}" destId="{417B6ACA-9DB0-4C4D-A981-AF704EF05FA2}" srcOrd="0" destOrd="7" presId="urn:microsoft.com/office/officeart/2005/8/layout/chevron2"/>
    <dgm:cxn modelId="{CB0630AF-F6F8-4A51-A5B0-E549795C9A4A}" srcId="{C2976768-0538-4E18-ADE2-47EFE4166DD8}" destId="{E1453120-8019-49F6-B658-FFAFAD60301C}" srcOrd="9" destOrd="0" parTransId="{71A7FD4A-08D9-4A42-B414-55783AEB0790}" sibTransId="{53482C07-707C-491C-8D42-973EB4886933}"/>
    <dgm:cxn modelId="{E1C704B8-953F-4FC9-9258-CDE4745940C6}" type="presOf" srcId="{C2976768-0538-4E18-ADE2-47EFE4166DD8}" destId="{42B0A66B-54B7-4D99-ABBB-E7CB20C274CA}" srcOrd="0" destOrd="0" presId="urn:microsoft.com/office/officeart/2005/8/layout/chevron2"/>
    <dgm:cxn modelId="{F56817D4-B803-4AF0-8874-5DDB8A227994}" type="presOf" srcId="{D33CA663-DDC8-46B2-A4F1-A44EF99D840E}" destId="{B33FDD0B-4F04-47CF-B356-CFDAAA66AE82}" srcOrd="0" destOrd="0" presId="urn:microsoft.com/office/officeart/2005/8/layout/chevron2"/>
    <dgm:cxn modelId="{371EB9D6-D150-415C-8371-406220E78220}" type="presOf" srcId="{B630F4F6-6F98-4754-85EE-B9F6BB718F7D}" destId="{417B6ACA-9DB0-4C4D-A981-AF704EF05FA2}" srcOrd="0" destOrd="0" presId="urn:microsoft.com/office/officeart/2005/8/layout/chevron2"/>
    <dgm:cxn modelId="{57D62BE2-3189-4198-8E5A-BBD80994BF39}" type="presOf" srcId="{EF191417-F4D6-47E6-883C-068A71B4C1E2}" destId="{417B6ACA-9DB0-4C4D-A981-AF704EF05FA2}" srcOrd="0" destOrd="4" presId="urn:microsoft.com/office/officeart/2005/8/layout/chevron2"/>
    <dgm:cxn modelId="{42CA17E9-0EF6-423C-BD44-C613E5305B2A}" type="presOf" srcId="{78ED3CEC-1EAC-42DC-9DB0-3480D9DC4DEF}" destId="{417B6ACA-9DB0-4C4D-A981-AF704EF05FA2}" srcOrd="0" destOrd="2" presId="urn:microsoft.com/office/officeart/2005/8/layout/chevron2"/>
    <dgm:cxn modelId="{0F1C0EEC-CDE5-4767-937B-F095F546F5B5}" srcId="{C2976768-0538-4E18-ADE2-47EFE4166DD8}" destId="{78ED3CEC-1EAC-42DC-9DB0-3480D9DC4DEF}" srcOrd="2" destOrd="0" parTransId="{E6516FD1-4A25-48C2-A30C-FCB479B5DD02}" sibTransId="{3CBCB8BC-C688-4C9C-AAD9-031B89DC25BE}"/>
    <dgm:cxn modelId="{BBF5AD68-23D4-42A5-924D-082FA2A78ABB}" type="presParOf" srcId="{B33FDD0B-4F04-47CF-B356-CFDAAA66AE82}" destId="{23875B79-1815-4209-AAD6-2D44FF0E4547}" srcOrd="0" destOrd="0" presId="urn:microsoft.com/office/officeart/2005/8/layout/chevron2"/>
    <dgm:cxn modelId="{3C5DADF6-DBFC-431E-A38C-FEE1A8EEB79B}" type="presParOf" srcId="{23875B79-1815-4209-AAD6-2D44FF0E4547}" destId="{42B0A66B-54B7-4D99-ABBB-E7CB20C274CA}" srcOrd="0" destOrd="0" presId="urn:microsoft.com/office/officeart/2005/8/layout/chevron2"/>
    <dgm:cxn modelId="{D5F29E79-608B-43B2-881D-F84D11EF2E7F}" type="presParOf" srcId="{23875B79-1815-4209-AAD6-2D44FF0E4547}" destId="{417B6ACA-9DB0-4C4D-A981-AF704EF05F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33CA663-DDC8-46B2-A4F1-A44EF99D84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C2976768-0538-4E18-ADE2-47EFE4166DD8}">
      <dgm:prSet phldrT="[Κείμενο]"/>
      <dgm:spPr/>
      <dgm:t>
        <a:bodyPr/>
        <a:lstStyle/>
        <a:p>
          <a:r>
            <a:rPr lang="el-GR" dirty="0"/>
            <a:t>Όπου υπάρχουν κτιριακές εργασίες </a:t>
          </a:r>
        </a:p>
      </dgm:t>
    </dgm:pt>
    <dgm:pt modelId="{B85FA785-BC88-4F3D-8E91-A631016F1C8C}" type="parTrans" cxnId="{F4804E27-3345-4B60-A071-F913EF4DFDBD}">
      <dgm:prSet/>
      <dgm:spPr/>
      <dgm:t>
        <a:bodyPr/>
        <a:lstStyle/>
        <a:p>
          <a:endParaRPr lang="el-GR"/>
        </a:p>
      </dgm:t>
    </dgm:pt>
    <dgm:pt modelId="{301D27C8-B2D5-4557-B919-7449443DBBB0}" type="sibTrans" cxnId="{F4804E27-3345-4B60-A071-F913EF4DFDBD}">
      <dgm:prSet/>
      <dgm:spPr/>
      <dgm:t>
        <a:bodyPr/>
        <a:lstStyle/>
        <a:p>
          <a:endParaRPr lang="el-GR"/>
        </a:p>
      </dgm:t>
    </dgm:pt>
    <dgm:pt modelId="{B630F4F6-6F98-4754-85EE-B9F6BB718F7D}">
      <dgm:prSet phldrT="[Κείμενο]" custT="1"/>
      <dgm:spPr/>
      <dgm:t>
        <a:bodyPr/>
        <a:lstStyle/>
        <a:p>
          <a:r>
            <a:rPr lang="el-GR" sz="1700" kern="1200" dirty="0">
              <a:solidFill>
                <a:prstClr val="black">
                  <a:hueOff val="0"/>
                  <a:satOff val="0"/>
                  <a:lumOff val="0"/>
                  <a:alphaOff val="0"/>
                </a:prstClr>
              </a:solidFill>
              <a:latin typeface="Calibri"/>
              <a:ea typeface="+mn-ea"/>
              <a:cs typeface="+mn-cs"/>
            </a:rPr>
            <a:t>Πιστοποιητικό βαρών και πιστοποιητικό μη διεκδικήσεων για το ακίνητο της επένδυσης</a:t>
          </a:r>
        </a:p>
      </dgm:t>
    </dgm:pt>
    <dgm:pt modelId="{A12FFC89-AEDA-4D0D-BBA7-FA421B591BD8}" type="parTrans" cxnId="{28776A5C-FEDB-4922-AD70-91AA64BD0E09}">
      <dgm:prSet/>
      <dgm:spPr/>
      <dgm:t>
        <a:bodyPr/>
        <a:lstStyle/>
        <a:p>
          <a:endParaRPr lang="el-GR"/>
        </a:p>
      </dgm:t>
    </dgm:pt>
    <dgm:pt modelId="{8EEBFB9B-F35B-4270-BEF5-56967E01A256}" type="sibTrans" cxnId="{28776A5C-FEDB-4922-AD70-91AA64BD0E09}">
      <dgm:prSet/>
      <dgm:spPr/>
      <dgm:t>
        <a:bodyPr/>
        <a:lstStyle/>
        <a:p>
          <a:endParaRPr lang="el-GR"/>
        </a:p>
      </dgm:t>
    </dgm:pt>
    <dgm:pt modelId="{78ED3CEC-1EAC-42DC-9DB0-3480D9DC4DEF}">
      <dgm:prSet phldrT="[Κείμενο]"/>
      <dgm:spPr/>
      <dgm:t>
        <a:bodyPr/>
        <a:lstStyle/>
        <a:p>
          <a:r>
            <a:rPr lang="el-GR" sz="1700" kern="1200" dirty="0"/>
            <a:t>Στην περίπτωση που η πρόταση αφορά τις κατηγορίες Ενοικιαζόμενων επιπλωμένων δωματίων και διαμερισμάτων υποβάλλεται πίνακας </a:t>
          </a:r>
          <a:r>
            <a:rPr lang="el-GR" sz="1700" kern="1200" dirty="0" err="1"/>
            <a:t>μοριοδότησης</a:t>
          </a:r>
          <a:r>
            <a:rPr lang="el-GR" sz="1700" kern="1200" dirty="0"/>
            <a:t> κατάταξης κλειδιών, κατάλληλα υπογεγραμμένος από μηχανικό</a:t>
          </a:r>
        </a:p>
      </dgm:t>
    </dgm:pt>
    <dgm:pt modelId="{E6516FD1-4A25-48C2-A30C-FCB479B5DD02}" type="parTrans" cxnId="{0F1C0EEC-CDE5-4767-937B-F095F546F5B5}">
      <dgm:prSet/>
      <dgm:spPr/>
    </dgm:pt>
    <dgm:pt modelId="{3CBCB8BC-C688-4C9C-AAD9-031B89DC25BE}" type="sibTrans" cxnId="{0F1C0EEC-CDE5-4767-937B-F095F546F5B5}">
      <dgm:prSet/>
      <dgm:spPr/>
    </dgm:pt>
    <dgm:pt modelId="{15A50A81-806F-4B91-9867-DF96FCD3ADAE}">
      <dgm:prSet phldrT="[Κείμενο]"/>
      <dgm:spPr/>
      <dgm:t>
        <a:bodyPr/>
        <a:lstStyle/>
        <a:p>
          <a:r>
            <a:rPr lang="el-GR" sz="1700" kern="1200" dirty="0"/>
            <a:t>Αναλυτικές </a:t>
          </a:r>
          <a:r>
            <a:rPr lang="el-GR" sz="1700" kern="1200" dirty="0" err="1"/>
            <a:t>Προμετρήσεις</a:t>
          </a:r>
          <a:r>
            <a:rPr lang="el-GR" sz="1700" kern="1200" dirty="0"/>
            <a:t> κτιριακών εργασιών</a:t>
          </a:r>
        </a:p>
      </dgm:t>
    </dgm:pt>
    <dgm:pt modelId="{21763E8B-4204-4D35-B855-4914B481E65D}" type="parTrans" cxnId="{A77E0890-9F75-43BC-BBBE-968D95A81348}">
      <dgm:prSet/>
      <dgm:spPr/>
    </dgm:pt>
    <dgm:pt modelId="{64E4FE57-B275-4577-82CF-25B23DA87B8A}" type="sibTrans" cxnId="{A77E0890-9F75-43BC-BBBE-968D95A81348}">
      <dgm:prSet/>
      <dgm:spPr/>
    </dgm:pt>
    <dgm:pt modelId="{78015711-067A-46A2-8ABD-35CE663EDAE2}">
      <dgm:prSet phldrT="[Κείμενο]"/>
      <dgm:spPr/>
      <dgm:t>
        <a:bodyPr/>
        <a:lstStyle/>
        <a:p>
          <a:r>
            <a:rPr lang="el-GR" sz="1700" kern="1200" dirty="0"/>
            <a:t>Μελέτη βιωσιμότητας, σύμφωνα με το ΠΑΡΑΡΤΗΜΑ 13</a:t>
          </a:r>
        </a:p>
      </dgm:t>
    </dgm:pt>
    <dgm:pt modelId="{05A64D0C-226B-49A8-ADFF-564A0306BEC7}" type="parTrans" cxnId="{EEEBEE44-3DC5-4710-A74F-6A82B919129B}">
      <dgm:prSet/>
      <dgm:spPr/>
    </dgm:pt>
    <dgm:pt modelId="{5EE4DD47-4967-4497-A6F5-29FE0BE6C646}" type="sibTrans" cxnId="{EEEBEE44-3DC5-4710-A74F-6A82B919129B}">
      <dgm:prSet/>
      <dgm:spPr/>
    </dgm:pt>
    <dgm:pt modelId="{EF191417-F4D6-47E6-883C-068A71B4C1E2}">
      <dgm:prSet phldrT="[Κείμενο]" custT="1"/>
      <dgm:spPr/>
      <dgm:t>
        <a:bodyPr/>
        <a:lstStyle/>
        <a:p>
          <a:r>
            <a:rPr lang="el-GR" sz="1700" kern="1200" dirty="0"/>
            <a:t>Τοπογραφικό διάγραμμα, Διάγραμμα κάλυψης και τεχνικά σχέδια (σε κλίμακα 1:250 ή 1:500 ή άλλη κατάλληλη), που να παρουσιάζουν όψεις, κατόψεις, τομές όλων των χερσαίων και υδάτινων εγκαταστάσεων που πρόκειται να κατασκευασθούν, Βεβαίωση Χρήσης γης,  τεχνική έκθεση/περιγραφή, Χάρτης με τη θέση της επένδυσης, Κάτοψη με τον υφιστάμενο ή/και νέο εξοπλισμό (όπου απαιτείται)</a:t>
          </a:r>
        </a:p>
      </dgm:t>
    </dgm:pt>
    <dgm:pt modelId="{9ED28C91-0260-4FBD-A5D4-37FF05FD3465}" type="parTrans" cxnId="{83B42B89-507D-4A2D-8C66-F83473E45DC1}">
      <dgm:prSet/>
      <dgm:spPr/>
    </dgm:pt>
    <dgm:pt modelId="{1F697AE6-B845-4200-9899-F175B9622E49}" type="sibTrans" cxnId="{83B42B89-507D-4A2D-8C66-F83473E45DC1}">
      <dgm:prSet/>
      <dgm:spPr/>
    </dgm:pt>
    <dgm:pt modelId="{D62E5C03-BF0B-4C3E-9622-A42F2D8672F2}">
      <dgm:prSet phldrT="[Κείμενο]" custT="1"/>
      <dgm:spPr/>
      <dgm:t>
        <a:bodyPr/>
        <a:lstStyle/>
        <a:p>
          <a:r>
            <a:rPr lang="el-GR" sz="1700" kern="1200" dirty="0"/>
            <a:t>Προϋπολογισμός του έργου σε μορφή </a:t>
          </a:r>
          <a:r>
            <a:rPr lang="el-GR" sz="1700" kern="1200" dirty="0" err="1"/>
            <a:t>excel</a:t>
          </a:r>
          <a:r>
            <a:rPr lang="el-GR" sz="1700" kern="1200" dirty="0"/>
            <a:t>, σύμφωνα με το ΠΑΡΑΡΤΗΜΑ 14</a:t>
          </a:r>
        </a:p>
      </dgm:t>
    </dgm:pt>
    <dgm:pt modelId="{4F44A40D-2F77-46CD-899F-071E6338A6B5}" type="parTrans" cxnId="{00F6F904-1CBA-4C04-AC6B-D124FA25007E}">
      <dgm:prSet/>
      <dgm:spPr/>
    </dgm:pt>
    <dgm:pt modelId="{0607E3F3-3430-4926-A541-94FBC4055144}" type="sibTrans" cxnId="{00F6F904-1CBA-4C04-AC6B-D124FA25007E}">
      <dgm:prSet/>
      <dgm:spPr/>
    </dgm:pt>
    <dgm:pt modelId="{553E7924-CD42-45F5-A668-D2EE40095773}">
      <dgm:prSet phldrT="[Κείμενο]" custT="1"/>
      <dgm:spPr/>
      <dgm:t>
        <a:bodyPr/>
        <a:lstStyle/>
        <a:p>
          <a:endParaRPr lang="el-GR" sz="1700" kern="1200" dirty="0"/>
        </a:p>
      </dgm:t>
    </dgm:pt>
    <dgm:pt modelId="{C4791F9B-BF1A-4C58-B08A-1470ABC7CE2B}" type="parTrans" cxnId="{764D7967-09E9-421C-A61F-89D279E9BE86}">
      <dgm:prSet/>
      <dgm:spPr/>
    </dgm:pt>
    <dgm:pt modelId="{8D8C6D77-32F0-4EF4-A891-ABDD3B1F86E7}" type="sibTrans" cxnId="{764D7967-09E9-421C-A61F-89D279E9BE86}">
      <dgm:prSet/>
      <dgm:spPr/>
    </dgm:pt>
    <dgm:pt modelId="{B33FDD0B-4F04-47CF-B356-CFDAAA66AE82}" type="pres">
      <dgm:prSet presAssocID="{D33CA663-DDC8-46B2-A4F1-A44EF99D840E}" presName="linearFlow" presStyleCnt="0">
        <dgm:presLayoutVars>
          <dgm:dir/>
          <dgm:animLvl val="lvl"/>
          <dgm:resizeHandles val="exact"/>
        </dgm:presLayoutVars>
      </dgm:prSet>
      <dgm:spPr/>
    </dgm:pt>
    <dgm:pt modelId="{23875B79-1815-4209-AAD6-2D44FF0E4547}" type="pres">
      <dgm:prSet presAssocID="{C2976768-0538-4E18-ADE2-47EFE4166DD8}" presName="composite" presStyleCnt="0"/>
      <dgm:spPr/>
    </dgm:pt>
    <dgm:pt modelId="{42B0A66B-54B7-4D99-ABBB-E7CB20C274CA}" type="pres">
      <dgm:prSet presAssocID="{C2976768-0538-4E18-ADE2-47EFE4166DD8}" presName="parentText" presStyleLbl="alignNode1" presStyleIdx="0" presStyleCnt="1" custScaleX="60760">
        <dgm:presLayoutVars>
          <dgm:chMax val="1"/>
          <dgm:bulletEnabled val="1"/>
        </dgm:presLayoutVars>
      </dgm:prSet>
      <dgm:spPr/>
    </dgm:pt>
    <dgm:pt modelId="{417B6ACA-9DB0-4C4D-A981-AF704EF05FA2}" type="pres">
      <dgm:prSet presAssocID="{C2976768-0538-4E18-ADE2-47EFE4166DD8}" presName="descendantText" presStyleLbl="alignAcc1" presStyleIdx="0" presStyleCnt="1" custScaleX="108622" custScaleY="173198" custLinFactNeighborX="-328" custLinFactNeighborY="6774">
        <dgm:presLayoutVars>
          <dgm:bulletEnabled val="1"/>
        </dgm:presLayoutVars>
      </dgm:prSet>
      <dgm:spPr/>
    </dgm:pt>
  </dgm:ptLst>
  <dgm:cxnLst>
    <dgm:cxn modelId="{00F6F904-1CBA-4C04-AC6B-D124FA25007E}" srcId="{C2976768-0538-4E18-ADE2-47EFE4166DD8}" destId="{D62E5C03-BF0B-4C3E-9622-A42F2D8672F2}" srcOrd="5" destOrd="0" parTransId="{4F44A40D-2F77-46CD-899F-071E6338A6B5}" sibTransId="{0607E3F3-3430-4926-A541-94FBC4055144}"/>
    <dgm:cxn modelId="{3CBDBA07-0EF6-452B-B480-8B6A9EFCCFF2}" type="presOf" srcId="{15A50A81-806F-4B91-9867-DF96FCD3ADAE}" destId="{417B6ACA-9DB0-4C4D-A981-AF704EF05FA2}" srcOrd="0" destOrd="2" presId="urn:microsoft.com/office/officeart/2005/8/layout/chevron2"/>
    <dgm:cxn modelId="{F4804E27-3345-4B60-A071-F913EF4DFDBD}" srcId="{D33CA663-DDC8-46B2-A4F1-A44EF99D840E}" destId="{C2976768-0538-4E18-ADE2-47EFE4166DD8}" srcOrd="0" destOrd="0" parTransId="{B85FA785-BC88-4F3D-8E91-A631016F1C8C}" sibTransId="{301D27C8-B2D5-4557-B919-7449443DBBB0}"/>
    <dgm:cxn modelId="{28776A5C-FEDB-4922-AD70-91AA64BD0E09}" srcId="{C2976768-0538-4E18-ADE2-47EFE4166DD8}" destId="{B630F4F6-6F98-4754-85EE-B9F6BB718F7D}" srcOrd="0" destOrd="0" parTransId="{A12FFC89-AEDA-4D0D-BBA7-FA421B591BD8}" sibTransId="{8EEBFB9B-F35B-4270-BEF5-56967E01A256}"/>
    <dgm:cxn modelId="{C3714761-5443-4B3D-996C-B4CDB28A4E1D}" type="presOf" srcId="{553E7924-CD42-45F5-A668-D2EE40095773}" destId="{417B6ACA-9DB0-4C4D-A981-AF704EF05FA2}" srcOrd="0" destOrd="6" presId="urn:microsoft.com/office/officeart/2005/8/layout/chevron2"/>
    <dgm:cxn modelId="{EEEBEE44-3DC5-4710-A74F-6A82B919129B}" srcId="{C2976768-0538-4E18-ADE2-47EFE4166DD8}" destId="{78015711-067A-46A2-8ABD-35CE663EDAE2}" srcOrd="4" destOrd="0" parTransId="{05A64D0C-226B-49A8-ADFF-564A0306BEC7}" sibTransId="{5EE4DD47-4967-4497-A6F5-29FE0BE6C646}"/>
    <dgm:cxn modelId="{764D7967-09E9-421C-A61F-89D279E9BE86}" srcId="{C2976768-0538-4E18-ADE2-47EFE4166DD8}" destId="{553E7924-CD42-45F5-A668-D2EE40095773}" srcOrd="6" destOrd="0" parTransId="{C4791F9B-BF1A-4C58-B08A-1470ABC7CE2B}" sibTransId="{8D8C6D77-32F0-4EF4-A891-ABDD3B1F86E7}"/>
    <dgm:cxn modelId="{83B42B89-507D-4A2D-8C66-F83473E45DC1}" srcId="{C2976768-0538-4E18-ADE2-47EFE4166DD8}" destId="{EF191417-F4D6-47E6-883C-068A71B4C1E2}" srcOrd="3" destOrd="0" parTransId="{9ED28C91-0260-4FBD-A5D4-37FF05FD3465}" sibTransId="{1F697AE6-B845-4200-9899-F175B9622E49}"/>
    <dgm:cxn modelId="{A77E0890-9F75-43BC-BBBE-968D95A81348}" srcId="{C2976768-0538-4E18-ADE2-47EFE4166DD8}" destId="{15A50A81-806F-4B91-9867-DF96FCD3ADAE}" srcOrd="2" destOrd="0" parTransId="{21763E8B-4204-4D35-B855-4914B481E65D}" sibTransId="{64E4FE57-B275-4577-82CF-25B23DA87B8A}"/>
    <dgm:cxn modelId="{7A26289E-87E1-4775-9AE8-DA5A2CD3D967}" type="presOf" srcId="{78015711-067A-46A2-8ABD-35CE663EDAE2}" destId="{417B6ACA-9DB0-4C4D-A981-AF704EF05FA2}" srcOrd="0" destOrd="4" presId="urn:microsoft.com/office/officeart/2005/8/layout/chevron2"/>
    <dgm:cxn modelId="{C22A4CA1-0E7B-4269-88CF-556D281E32E8}" type="presOf" srcId="{D62E5C03-BF0B-4C3E-9622-A42F2D8672F2}" destId="{417B6ACA-9DB0-4C4D-A981-AF704EF05FA2}" srcOrd="0" destOrd="5" presId="urn:microsoft.com/office/officeart/2005/8/layout/chevron2"/>
    <dgm:cxn modelId="{E1C704B8-953F-4FC9-9258-CDE4745940C6}" type="presOf" srcId="{C2976768-0538-4E18-ADE2-47EFE4166DD8}" destId="{42B0A66B-54B7-4D99-ABBB-E7CB20C274CA}" srcOrd="0" destOrd="0" presId="urn:microsoft.com/office/officeart/2005/8/layout/chevron2"/>
    <dgm:cxn modelId="{F56817D4-B803-4AF0-8874-5DDB8A227994}" type="presOf" srcId="{D33CA663-DDC8-46B2-A4F1-A44EF99D840E}" destId="{B33FDD0B-4F04-47CF-B356-CFDAAA66AE82}" srcOrd="0" destOrd="0" presId="urn:microsoft.com/office/officeart/2005/8/layout/chevron2"/>
    <dgm:cxn modelId="{371EB9D6-D150-415C-8371-406220E78220}" type="presOf" srcId="{B630F4F6-6F98-4754-85EE-B9F6BB718F7D}" destId="{417B6ACA-9DB0-4C4D-A981-AF704EF05FA2}" srcOrd="0" destOrd="0" presId="urn:microsoft.com/office/officeart/2005/8/layout/chevron2"/>
    <dgm:cxn modelId="{57D62BE2-3189-4198-8E5A-BBD80994BF39}" type="presOf" srcId="{EF191417-F4D6-47E6-883C-068A71B4C1E2}" destId="{417B6ACA-9DB0-4C4D-A981-AF704EF05FA2}" srcOrd="0" destOrd="3" presId="urn:microsoft.com/office/officeart/2005/8/layout/chevron2"/>
    <dgm:cxn modelId="{42CA17E9-0EF6-423C-BD44-C613E5305B2A}" type="presOf" srcId="{78ED3CEC-1EAC-42DC-9DB0-3480D9DC4DEF}" destId="{417B6ACA-9DB0-4C4D-A981-AF704EF05FA2}" srcOrd="0" destOrd="1" presId="urn:microsoft.com/office/officeart/2005/8/layout/chevron2"/>
    <dgm:cxn modelId="{0F1C0EEC-CDE5-4767-937B-F095F546F5B5}" srcId="{C2976768-0538-4E18-ADE2-47EFE4166DD8}" destId="{78ED3CEC-1EAC-42DC-9DB0-3480D9DC4DEF}" srcOrd="1" destOrd="0" parTransId="{E6516FD1-4A25-48C2-A30C-FCB479B5DD02}" sibTransId="{3CBCB8BC-C688-4C9C-AAD9-031B89DC25BE}"/>
    <dgm:cxn modelId="{BBF5AD68-23D4-42A5-924D-082FA2A78ABB}" type="presParOf" srcId="{B33FDD0B-4F04-47CF-B356-CFDAAA66AE82}" destId="{23875B79-1815-4209-AAD6-2D44FF0E4547}" srcOrd="0" destOrd="0" presId="urn:microsoft.com/office/officeart/2005/8/layout/chevron2"/>
    <dgm:cxn modelId="{3C5DADF6-DBFC-431E-A38C-FEE1A8EEB79B}" type="presParOf" srcId="{23875B79-1815-4209-AAD6-2D44FF0E4547}" destId="{42B0A66B-54B7-4D99-ABBB-E7CB20C274CA}" srcOrd="0" destOrd="0" presId="urn:microsoft.com/office/officeart/2005/8/layout/chevron2"/>
    <dgm:cxn modelId="{D5F29E79-608B-43B2-881D-F84D11EF2E7F}" type="presParOf" srcId="{23875B79-1815-4209-AAD6-2D44FF0E4547}" destId="{417B6ACA-9DB0-4C4D-A981-AF704EF05F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33CA663-DDC8-46B2-A4F1-A44EF99D84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C2976768-0538-4E18-ADE2-47EFE4166DD8}">
      <dgm:prSet phldrT="[Κείμενο]"/>
      <dgm:spPr/>
      <dgm:t>
        <a:bodyPr/>
        <a:lstStyle/>
        <a:p>
          <a:r>
            <a:rPr lang="el-GR" dirty="0"/>
            <a:t>Για δράσεις Αλιέων (κατά περίπτωση)  </a:t>
          </a:r>
        </a:p>
      </dgm:t>
    </dgm:pt>
    <dgm:pt modelId="{B85FA785-BC88-4F3D-8E91-A631016F1C8C}" type="parTrans" cxnId="{F4804E27-3345-4B60-A071-F913EF4DFDBD}">
      <dgm:prSet/>
      <dgm:spPr/>
      <dgm:t>
        <a:bodyPr/>
        <a:lstStyle/>
        <a:p>
          <a:endParaRPr lang="el-GR"/>
        </a:p>
      </dgm:t>
    </dgm:pt>
    <dgm:pt modelId="{301D27C8-B2D5-4557-B919-7449443DBBB0}" type="sibTrans" cxnId="{F4804E27-3345-4B60-A071-F913EF4DFDBD}">
      <dgm:prSet/>
      <dgm:spPr/>
      <dgm:t>
        <a:bodyPr/>
        <a:lstStyle/>
        <a:p>
          <a:endParaRPr lang="el-GR"/>
        </a:p>
      </dgm:t>
    </dgm:pt>
    <dgm:pt modelId="{B630F4F6-6F98-4754-85EE-B9F6BB718F7D}">
      <dgm:prSet phldrT="[Κείμενο]"/>
      <dgm:spPr/>
      <dgm:t>
        <a:bodyPr/>
        <a:lstStyle/>
        <a:p>
          <a:r>
            <a:rPr lang="el-GR" sz="1700" kern="1200" dirty="0"/>
            <a:t>Πλήρες αντίγραφο της αλιευτικής άδειας του σκάφους σε ισχύ και της ατομικής επαγγελματικής άδειας αλιείας όλων των πλοιοκτητών για τα σκάφη που απαιτείται</a:t>
          </a:r>
        </a:p>
      </dgm:t>
    </dgm:pt>
    <dgm:pt modelId="{A12FFC89-AEDA-4D0D-BBA7-FA421B591BD8}" type="parTrans" cxnId="{28776A5C-FEDB-4922-AD70-91AA64BD0E09}">
      <dgm:prSet/>
      <dgm:spPr/>
      <dgm:t>
        <a:bodyPr/>
        <a:lstStyle/>
        <a:p>
          <a:endParaRPr lang="el-GR"/>
        </a:p>
      </dgm:t>
    </dgm:pt>
    <dgm:pt modelId="{8EEBFB9B-F35B-4270-BEF5-56967E01A256}" type="sibTrans" cxnId="{28776A5C-FEDB-4922-AD70-91AA64BD0E09}">
      <dgm:prSet/>
      <dgm:spPr/>
      <dgm:t>
        <a:bodyPr/>
        <a:lstStyle/>
        <a:p>
          <a:endParaRPr lang="el-GR"/>
        </a:p>
      </dgm:t>
    </dgm:pt>
    <dgm:pt modelId="{87E7826E-4E30-456B-BB9B-147179212944}">
      <dgm:prSet phldrT="[Κείμενο]"/>
      <dgm:spPr/>
      <dgm:t>
        <a:bodyPr/>
        <a:lstStyle/>
        <a:p>
          <a:r>
            <a:rPr lang="el-GR" sz="1700" kern="1200" dirty="0" err="1"/>
            <a:t>Ναυπηγικά</a:t>
          </a:r>
          <a:r>
            <a:rPr lang="el-GR" sz="1700" kern="1200" dirty="0"/>
            <a:t> σχέδια, με ένδειξη των διαστάσεων και της κλίμακας του σχεδίου, συνοδευόμενα από τεχνική και λειτουργική περιγραφή του ναυπηγού, καθώς και τεκμηριωμένη έκθεσή του για την ευστάθεια του σκάφους, </a:t>
          </a:r>
          <a:r>
            <a:rPr lang="el-GR" sz="1700" b="1" kern="1200" dirty="0"/>
            <a:t>σε περίπτωση εργασιών του σκελετού, </a:t>
          </a:r>
          <a:r>
            <a:rPr lang="el-GR" sz="1700" b="1" kern="1200" dirty="0" err="1"/>
            <a:t>υπερκατασκευών</a:t>
          </a:r>
          <a:r>
            <a:rPr lang="el-GR" sz="1700" b="1" kern="1200" dirty="0"/>
            <a:t>, ή εσωτερικής διευθέτησης</a:t>
          </a:r>
          <a:r>
            <a:rPr lang="el-GR" sz="1700" kern="1200" dirty="0"/>
            <a:t> (όπου απαιτείται). Επίσης, πρέπει να τεκμαίρεται ότι με τις προβλεπόμενες εργασίες δεν αυξάνεται η αλιευτική ικανότητα (GT-KW) και η δυνατότητα του σκάφους για αλίευση.</a:t>
          </a:r>
        </a:p>
      </dgm:t>
    </dgm:pt>
    <dgm:pt modelId="{FD69233C-CE5F-4C3A-B8DD-EC2C9F412DD4}" type="parTrans" cxnId="{FC864830-5943-4E7A-9845-54872F6F374E}">
      <dgm:prSet/>
      <dgm:spPr/>
      <dgm:t>
        <a:bodyPr/>
        <a:lstStyle/>
        <a:p>
          <a:endParaRPr lang="el-GR"/>
        </a:p>
      </dgm:t>
    </dgm:pt>
    <dgm:pt modelId="{DB47CC74-FEE6-44FA-8150-28EAA15734C3}" type="sibTrans" cxnId="{FC864830-5943-4E7A-9845-54872F6F374E}">
      <dgm:prSet/>
      <dgm:spPr/>
      <dgm:t>
        <a:bodyPr/>
        <a:lstStyle/>
        <a:p>
          <a:endParaRPr lang="el-GR"/>
        </a:p>
      </dgm:t>
    </dgm:pt>
    <dgm:pt modelId="{423C669D-F138-4FF7-945B-C9FA5FA50986}">
      <dgm:prSet phldrT="[Κείμενο]"/>
      <dgm:spPr/>
      <dgm:t>
        <a:bodyPr/>
        <a:lstStyle/>
        <a:p>
          <a:r>
            <a:rPr lang="el-GR" dirty="0"/>
            <a:t>Έγκριση για τη μετασκευή του σκάφους στο πλαίσιο του </a:t>
          </a:r>
          <a:r>
            <a:rPr lang="el-GR" dirty="0" err="1"/>
            <a:t>π.δ.</a:t>
          </a:r>
          <a:r>
            <a:rPr lang="el-GR" dirty="0"/>
            <a:t> 261/1991 (όπου απαιτείται)</a:t>
          </a:r>
          <a:endParaRPr lang="el-GR" sz="1700" kern="1200" dirty="0"/>
        </a:p>
      </dgm:t>
    </dgm:pt>
    <dgm:pt modelId="{C2CFB55F-4C3F-4C59-ACD9-BA46A53BAFDF}" type="parTrans" cxnId="{33038D99-FC18-42A7-A738-4964124BDAAF}">
      <dgm:prSet/>
      <dgm:spPr/>
      <dgm:t>
        <a:bodyPr/>
        <a:lstStyle/>
        <a:p>
          <a:endParaRPr lang="el-GR"/>
        </a:p>
      </dgm:t>
    </dgm:pt>
    <dgm:pt modelId="{8C7AE5A9-820A-4297-A68F-BB5E7D679B17}" type="sibTrans" cxnId="{33038D99-FC18-42A7-A738-4964124BDAAF}">
      <dgm:prSet/>
      <dgm:spPr/>
      <dgm:t>
        <a:bodyPr/>
        <a:lstStyle/>
        <a:p>
          <a:endParaRPr lang="el-GR"/>
        </a:p>
      </dgm:t>
    </dgm:pt>
    <dgm:pt modelId="{B33FDD0B-4F04-47CF-B356-CFDAAA66AE82}" type="pres">
      <dgm:prSet presAssocID="{D33CA663-DDC8-46B2-A4F1-A44EF99D840E}" presName="linearFlow" presStyleCnt="0">
        <dgm:presLayoutVars>
          <dgm:dir/>
          <dgm:animLvl val="lvl"/>
          <dgm:resizeHandles val="exact"/>
        </dgm:presLayoutVars>
      </dgm:prSet>
      <dgm:spPr/>
    </dgm:pt>
    <dgm:pt modelId="{23875B79-1815-4209-AAD6-2D44FF0E4547}" type="pres">
      <dgm:prSet presAssocID="{C2976768-0538-4E18-ADE2-47EFE4166DD8}" presName="composite" presStyleCnt="0"/>
      <dgm:spPr/>
    </dgm:pt>
    <dgm:pt modelId="{42B0A66B-54B7-4D99-ABBB-E7CB20C274CA}" type="pres">
      <dgm:prSet presAssocID="{C2976768-0538-4E18-ADE2-47EFE4166DD8}" presName="parentText" presStyleLbl="alignNode1" presStyleIdx="0" presStyleCnt="1" custScaleX="60760">
        <dgm:presLayoutVars>
          <dgm:chMax val="1"/>
          <dgm:bulletEnabled val="1"/>
        </dgm:presLayoutVars>
      </dgm:prSet>
      <dgm:spPr/>
    </dgm:pt>
    <dgm:pt modelId="{417B6ACA-9DB0-4C4D-A981-AF704EF05FA2}" type="pres">
      <dgm:prSet presAssocID="{C2976768-0538-4E18-ADE2-47EFE4166DD8}" presName="descendantText" presStyleLbl="alignAcc1" presStyleIdx="0" presStyleCnt="1" custScaleX="108622" custScaleY="173198" custLinFactNeighborX="-328" custLinFactNeighborY="6774">
        <dgm:presLayoutVars>
          <dgm:bulletEnabled val="1"/>
        </dgm:presLayoutVars>
      </dgm:prSet>
      <dgm:spPr/>
    </dgm:pt>
  </dgm:ptLst>
  <dgm:cxnLst>
    <dgm:cxn modelId="{F4804E27-3345-4B60-A071-F913EF4DFDBD}" srcId="{D33CA663-DDC8-46B2-A4F1-A44EF99D840E}" destId="{C2976768-0538-4E18-ADE2-47EFE4166DD8}" srcOrd="0" destOrd="0" parTransId="{B85FA785-BC88-4F3D-8E91-A631016F1C8C}" sibTransId="{301D27C8-B2D5-4557-B919-7449443DBBB0}"/>
    <dgm:cxn modelId="{E10DA62F-D048-4CA5-9E40-0F599DA46D69}" type="presOf" srcId="{87E7826E-4E30-456B-BB9B-147179212944}" destId="{417B6ACA-9DB0-4C4D-A981-AF704EF05FA2}" srcOrd="0" destOrd="1" presId="urn:microsoft.com/office/officeart/2005/8/layout/chevron2"/>
    <dgm:cxn modelId="{FC864830-5943-4E7A-9845-54872F6F374E}" srcId="{C2976768-0538-4E18-ADE2-47EFE4166DD8}" destId="{87E7826E-4E30-456B-BB9B-147179212944}" srcOrd="1" destOrd="0" parTransId="{FD69233C-CE5F-4C3A-B8DD-EC2C9F412DD4}" sibTransId="{DB47CC74-FEE6-44FA-8150-28EAA15734C3}"/>
    <dgm:cxn modelId="{28776A5C-FEDB-4922-AD70-91AA64BD0E09}" srcId="{C2976768-0538-4E18-ADE2-47EFE4166DD8}" destId="{B630F4F6-6F98-4754-85EE-B9F6BB718F7D}" srcOrd="0" destOrd="0" parTransId="{A12FFC89-AEDA-4D0D-BBA7-FA421B591BD8}" sibTransId="{8EEBFB9B-F35B-4270-BEF5-56967E01A256}"/>
    <dgm:cxn modelId="{3AA4D07F-9858-4591-AD6E-4B8652C15EAB}" type="presOf" srcId="{423C669D-F138-4FF7-945B-C9FA5FA50986}" destId="{417B6ACA-9DB0-4C4D-A981-AF704EF05FA2}" srcOrd="0" destOrd="2" presId="urn:microsoft.com/office/officeart/2005/8/layout/chevron2"/>
    <dgm:cxn modelId="{33038D99-FC18-42A7-A738-4964124BDAAF}" srcId="{C2976768-0538-4E18-ADE2-47EFE4166DD8}" destId="{423C669D-F138-4FF7-945B-C9FA5FA50986}" srcOrd="2" destOrd="0" parTransId="{C2CFB55F-4C3F-4C59-ACD9-BA46A53BAFDF}" sibTransId="{8C7AE5A9-820A-4297-A68F-BB5E7D679B17}"/>
    <dgm:cxn modelId="{E1C704B8-953F-4FC9-9258-CDE4745940C6}" type="presOf" srcId="{C2976768-0538-4E18-ADE2-47EFE4166DD8}" destId="{42B0A66B-54B7-4D99-ABBB-E7CB20C274CA}" srcOrd="0" destOrd="0" presId="urn:microsoft.com/office/officeart/2005/8/layout/chevron2"/>
    <dgm:cxn modelId="{F56817D4-B803-4AF0-8874-5DDB8A227994}" type="presOf" srcId="{D33CA663-DDC8-46B2-A4F1-A44EF99D840E}" destId="{B33FDD0B-4F04-47CF-B356-CFDAAA66AE82}" srcOrd="0" destOrd="0" presId="urn:microsoft.com/office/officeart/2005/8/layout/chevron2"/>
    <dgm:cxn modelId="{371EB9D6-D150-415C-8371-406220E78220}" type="presOf" srcId="{B630F4F6-6F98-4754-85EE-B9F6BB718F7D}" destId="{417B6ACA-9DB0-4C4D-A981-AF704EF05FA2}" srcOrd="0" destOrd="0" presId="urn:microsoft.com/office/officeart/2005/8/layout/chevron2"/>
    <dgm:cxn modelId="{BBF5AD68-23D4-42A5-924D-082FA2A78ABB}" type="presParOf" srcId="{B33FDD0B-4F04-47CF-B356-CFDAAA66AE82}" destId="{23875B79-1815-4209-AAD6-2D44FF0E4547}" srcOrd="0" destOrd="0" presId="urn:microsoft.com/office/officeart/2005/8/layout/chevron2"/>
    <dgm:cxn modelId="{3C5DADF6-DBFC-431E-A38C-FEE1A8EEB79B}" type="presParOf" srcId="{23875B79-1815-4209-AAD6-2D44FF0E4547}" destId="{42B0A66B-54B7-4D99-ABBB-E7CB20C274CA}" srcOrd="0" destOrd="0" presId="urn:microsoft.com/office/officeart/2005/8/layout/chevron2"/>
    <dgm:cxn modelId="{D5F29E79-608B-43B2-881D-F84D11EF2E7F}" type="presParOf" srcId="{23875B79-1815-4209-AAD6-2D44FF0E4547}" destId="{417B6ACA-9DB0-4C4D-A981-AF704EF05F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1600" dirty="0"/>
            <a:t>1. </a:t>
          </a:r>
          <a:r>
            <a:rPr lang="el-GR" sz="2000" dirty="0"/>
            <a:t>Επενδύσεις που συμβάλλουν στη διαφοροποίηση του εισοδήματος των αλιέων μέσω της ανάπτυξης συμπληρωματικών δραστηριοτήτων (άρθρο 30, Καν. (ΕΕ) 508/2014). </a:t>
          </a:r>
          <a:r>
            <a:rPr lang="el-GR" sz="2000" u="sng" dirty="0">
              <a:solidFill>
                <a:srgbClr val="00CC00"/>
              </a:solidFill>
            </a:rPr>
            <a:t>(</a:t>
          </a:r>
          <a:r>
            <a:rPr lang="el-GR" sz="2000" b="1" u="sng" dirty="0">
              <a:solidFill>
                <a:srgbClr val="00CC00"/>
              </a:solidFill>
            </a:rPr>
            <a:t>μόνο για δράσεις αλιευτικού τουρισμού)</a:t>
          </a:r>
          <a:r>
            <a:rPr lang="el-GR" sz="2000" b="1" dirty="0">
              <a:solidFill>
                <a:srgbClr val="00CC00"/>
              </a:solidFill>
            </a:rPr>
            <a:t>.</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33CA663-DDC8-46B2-A4F1-A44EF99D84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C2976768-0538-4E18-ADE2-47EFE4166DD8}">
      <dgm:prSet phldrT="[Κείμενο]"/>
      <dgm:spPr/>
      <dgm:t>
        <a:bodyPr/>
        <a:lstStyle/>
        <a:p>
          <a:r>
            <a:rPr lang="el-GR" dirty="0"/>
            <a:t>Για δράσεις Αλιέων (κατά περίπτωση)  </a:t>
          </a:r>
        </a:p>
      </dgm:t>
    </dgm:pt>
    <dgm:pt modelId="{B85FA785-BC88-4F3D-8E91-A631016F1C8C}" type="parTrans" cxnId="{F4804E27-3345-4B60-A071-F913EF4DFDBD}">
      <dgm:prSet/>
      <dgm:spPr/>
      <dgm:t>
        <a:bodyPr/>
        <a:lstStyle/>
        <a:p>
          <a:endParaRPr lang="el-GR"/>
        </a:p>
      </dgm:t>
    </dgm:pt>
    <dgm:pt modelId="{301D27C8-B2D5-4557-B919-7449443DBBB0}" type="sibTrans" cxnId="{F4804E27-3345-4B60-A071-F913EF4DFDBD}">
      <dgm:prSet/>
      <dgm:spPr/>
      <dgm:t>
        <a:bodyPr/>
        <a:lstStyle/>
        <a:p>
          <a:endParaRPr lang="el-GR"/>
        </a:p>
      </dgm:t>
    </dgm:pt>
    <dgm:pt modelId="{B630F4F6-6F98-4754-85EE-B9F6BB718F7D}">
      <dgm:prSet phldrT="[Κείμενο]" custT="1"/>
      <dgm:spPr/>
      <dgm:t>
        <a:bodyPr/>
        <a:lstStyle/>
        <a:p>
          <a:r>
            <a:rPr lang="el-GR" sz="2000" kern="1200" dirty="0"/>
            <a:t>Βεβαίωση λιμενικής Αρχής (ΠΑΡΑΡΤΗΜΑ 15_Βεβαίωση Λιμενικής Αρχής) ενεργούς αλιευτικής δραστηριότητας του σκάφους για τουλάχιστον 60 ημέρες κατά τη διάρκεια των δύο (2) ημερολογιακών ετών που προηγούνται της ημερομηνίας υποβολής της αίτησης χρηματοδότησης. (για καινοτόμες επενδύσεις στο σκάφος)</a:t>
          </a:r>
        </a:p>
      </dgm:t>
    </dgm:pt>
    <dgm:pt modelId="{A12FFC89-AEDA-4D0D-BBA7-FA421B591BD8}" type="parTrans" cxnId="{28776A5C-FEDB-4922-AD70-91AA64BD0E09}">
      <dgm:prSet/>
      <dgm:spPr/>
      <dgm:t>
        <a:bodyPr/>
        <a:lstStyle/>
        <a:p>
          <a:endParaRPr lang="el-GR"/>
        </a:p>
      </dgm:t>
    </dgm:pt>
    <dgm:pt modelId="{8EEBFB9B-F35B-4270-BEF5-56967E01A256}" type="sibTrans" cxnId="{28776A5C-FEDB-4922-AD70-91AA64BD0E09}">
      <dgm:prSet/>
      <dgm:spPr/>
      <dgm:t>
        <a:bodyPr/>
        <a:lstStyle/>
        <a:p>
          <a:endParaRPr lang="el-GR"/>
        </a:p>
      </dgm:t>
    </dgm:pt>
    <dgm:pt modelId="{87E7826E-4E30-456B-BB9B-147179212944}">
      <dgm:prSet phldrT="[Κείμενο]" custT="1"/>
      <dgm:spPr/>
      <dgm:t>
        <a:bodyPr/>
        <a:lstStyle/>
        <a:p>
          <a:r>
            <a:rPr lang="el-GR" sz="2000" kern="1200" dirty="0"/>
            <a:t>Φωτοαντίγραφο αιτήματος για την αναγγελία έναρξης αλιευτικού τουρισμού στην Υπηρεσία Αλιείας της αρμόδιας Π.Ε. (σύμφωνα με ΚΥΑ 414/2015), στην περίπτωση δράσεων αλιευτικού τουρισμού.</a:t>
          </a:r>
        </a:p>
      </dgm:t>
    </dgm:pt>
    <dgm:pt modelId="{FD69233C-CE5F-4C3A-B8DD-EC2C9F412DD4}" type="parTrans" cxnId="{FC864830-5943-4E7A-9845-54872F6F374E}">
      <dgm:prSet/>
      <dgm:spPr/>
      <dgm:t>
        <a:bodyPr/>
        <a:lstStyle/>
        <a:p>
          <a:endParaRPr lang="el-GR"/>
        </a:p>
      </dgm:t>
    </dgm:pt>
    <dgm:pt modelId="{DB47CC74-FEE6-44FA-8150-28EAA15734C3}" type="sibTrans" cxnId="{FC864830-5943-4E7A-9845-54872F6F374E}">
      <dgm:prSet/>
      <dgm:spPr/>
      <dgm:t>
        <a:bodyPr/>
        <a:lstStyle/>
        <a:p>
          <a:endParaRPr lang="el-GR"/>
        </a:p>
      </dgm:t>
    </dgm:pt>
    <dgm:pt modelId="{1DF227F1-771B-440F-B682-BE3CCD878C1D}">
      <dgm:prSet phldrT="[Κείμενο]" custT="1"/>
      <dgm:spPr/>
      <dgm:t>
        <a:bodyPr/>
        <a:lstStyle/>
        <a:p>
          <a:r>
            <a:rPr lang="el-GR" sz="2000" kern="1200" dirty="0"/>
            <a:t>Πιστοποιητικό αξιοπλοΐας του σκάφους (σύμφωνα με ΚΥΑ 414/2015), στην περίπτωση δράσεων αλιευτικού τουρισμού</a:t>
          </a:r>
        </a:p>
      </dgm:t>
    </dgm:pt>
    <dgm:pt modelId="{50FB23DE-A035-4B8A-AA75-C1A16D55FDD8}" type="parTrans" cxnId="{8A99EA6E-566C-4887-8736-1956A1AA51AC}">
      <dgm:prSet/>
      <dgm:spPr/>
    </dgm:pt>
    <dgm:pt modelId="{6BA5BA6F-8191-40F8-8417-0410011929B1}" type="sibTrans" cxnId="{8A99EA6E-566C-4887-8736-1956A1AA51AC}">
      <dgm:prSet/>
      <dgm:spPr/>
    </dgm:pt>
    <dgm:pt modelId="{B33FDD0B-4F04-47CF-B356-CFDAAA66AE82}" type="pres">
      <dgm:prSet presAssocID="{D33CA663-DDC8-46B2-A4F1-A44EF99D840E}" presName="linearFlow" presStyleCnt="0">
        <dgm:presLayoutVars>
          <dgm:dir/>
          <dgm:animLvl val="lvl"/>
          <dgm:resizeHandles val="exact"/>
        </dgm:presLayoutVars>
      </dgm:prSet>
      <dgm:spPr/>
    </dgm:pt>
    <dgm:pt modelId="{23875B79-1815-4209-AAD6-2D44FF0E4547}" type="pres">
      <dgm:prSet presAssocID="{C2976768-0538-4E18-ADE2-47EFE4166DD8}" presName="composite" presStyleCnt="0"/>
      <dgm:spPr/>
    </dgm:pt>
    <dgm:pt modelId="{42B0A66B-54B7-4D99-ABBB-E7CB20C274CA}" type="pres">
      <dgm:prSet presAssocID="{C2976768-0538-4E18-ADE2-47EFE4166DD8}" presName="parentText" presStyleLbl="alignNode1" presStyleIdx="0" presStyleCnt="1" custScaleX="60760">
        <dgm:presLayoutVars>
          <dgm:chMax val="1"/>
          <dgm:bulletEnabled val="1"/>
        </dgm:presLayoutVars>
      </dgm:prSet>
      <dgm:spPr/>
    </dgm:pt>
    <dgm:pt modelId="{417B6ACA-9DB0-4C4D-A981-AF704EF05FA2}" type="pres">
      <dgm:prSet presAssocID="{C2976768-0538-4E18-ADE2-47EFE4166DD8}" presName="descendantText" presStyleLbl="alignAcc1" presStyleIdx="0" presStyleCnt="1" custScaleX="108622" custScaleY="173198" custLinFactNeighborX="-328" custLinFactNeighborY="6774">
        <dgm:presLayoutVars>
          <dgm:bulletEnabled val="1"/>
        </dgm:presLayoutVars>
      </dgm:prSet>
      <dgm:spPr/>
    </dgm:pt>
  </dgm:ptLst>
  <dgm:cxnLst>
    <dgm:cxn modelId="{F4804E27-3345-4B60-A071-F913EF4DFDBD}" srcId="{D33CA663-DDC8-46B2-A4F1-A44EF99D840E}" destId="{C2976768-0538-4E18-ADE2-47EFE4166DD8}" srcOrd="0" destOrd="0" parTransId="{B85FA785-BC88-4F3D-8E91-A631016F1C8C}" sibTransId="{301D27C8-B2D5-4557-B919-7449443DBBB0}"/>
    <dgm:cxn modelId="{E10DA62F-D048-4CA5-9E40-0F599DA46D69}" type="presOf" srcId="{87E7826E-4E30-456B-BB9B-147179212944}" destId="{417B6ACA-9DB0-4C4D-A981-AF704EF05FA2}" srcOrd="0" destOrd="2" presId="urn:microsoft.com/office/officeart/2005/8/layout/chevron2"/>
    <dgm:cxn modelId="{FC864830-5943-4E7A-9845-54872F6F374E}" srcId="{C2976768-0538-4E18-ADE2-47EFE4166DD8}" destId="{87E7826E-4E30-456B-BB9B-147179212944}" srcOrd="2" destOrd="0" parTransId="{FD69233C-CE5F-4C3A-B8DD-EC2C9F412DD4}" sibTransId="{DB47CC74-FEE6-44FA-8150-28EAA15734C3}"/>
    <dgm:cxn modelId="{28776A5C-FEDB-4922-AD70-91AA64BD0E09}" srcId="{C2976768-0538-4E18-ADE2-47EFE4166DD8}" destId="{B630F4F6-6F98-4754-85EE-B9F6BB718F7D}" srcOrd="0" destOrd="0" parTransId="{A12FFC89-AEDA-4D0D-BBA7-FA421B591BD8}" sibTransId="{8EEBFB9B-F35B-4270-BEF5-56967E01A256}"/>
    <dgm:cxn modelId="{4C4CA54E-0AB8-4E38-A8D2-E5EE332F3B04}" type="presOf" srcId="{1DF227F1-771B-440F-B682-BE3CCD878C1D}" destId="{417B6ACA-9DB0-4C4D-A981-AF704EF05FA2}" srcOrd="0" destOrd="1" presId="urn:microsoft.com/office/officeart/2005/8/layout/chevron2"/>
    <dgm:cxn modelId="{8A99EA6E-566C-4887-8736-1956A1AA51AC}" srcId="{C2976768-0538-4E18-ADE2-47EFE4166DD8}" destId="{1DF227F1-771B-440F-B682-BE3CCD878C1D}" srcOrd="1" destOrd="0" parTransId="{50FB23DE-A035-4B8A-AA75-C1A16D55FDD8}" sibTransId="{6BA5BA6F-8191-40F8-8417-0410011929B1}"/>
    <dgm:cxn modelId="{E1C704B8-953F-4FC9-9258-CDE4745940C6}" type="presOf" srcId="{C2976768-0538-4E18-ADE2-47EFE4166DD8}" destId="{42B0A66B-54B7-4D99-ABBB-E7CB20C274CA}" srcOrd="0" destOrd="0" presId="urn:microsoft.com/office/officeart/2005/8/layout/chevron2"/>
    <dgm:cxn modelId="{F56817D4-B803-4AF0-8874-5DDB8A227994}" type="presOf" srcId="{D33CA663-DDC8-46B2-A4F1-A44EF99D840E}" destId="{B33FDD0B-4F04-47CF-B356-CFDAAA66AE82}" srcOrd="0" destOrd="0" presId="urn:microsoft.com/office/officeart/2005/8/layout/chevron2"/>
    <dgm:cxn modelId="{371EB9D6-D150-415C-8371-406220E78220}" type="presOf" srcId="{B630F4F6-6F98-4754-85EE-B9F6BB718F7D}" destId="{417B6ACA-9DB0-4C4D-A981-AF704EF05FA2}" srcOrd="0" destOrd="0" presId="urn:microsoft.com/office/officeart/2005/8/layout/chevron2"/>
    <dgm:cxn modelId="{BBF5AD68-23D4-42A5-924D-082FA2A78ABB}" type="presParOf" srcId="{B33FDD0B-4F04-47CF-B356-CFDAAA66AE82}" destId="{23875B79-1815-4209-AAD6-2D44FF0E4547}" srcOrd="0" destOrd="0" presId="urn:microsoft.com/office/officeart/2005/8/layout/chevron2"/>
    <dgm:cxn modelId="{3C5DADF6-DBFC-431E-A38C-FEE1A8EEB79B}" type="presParOf" srcId="{23875B79-1815-4209-AAD6-2D44FF0E4547}" destId="{42B0A66B-54B7-4D99-ABBB-E7CB20C274CA}" srcOrd="0" destOrd="0" presId="urn:microsoft.com/office/officeart/2005/8/layout/chevron2"/>
    <dgm:cxn modelId="{D5F29E79-608B-43B2-881D-F84D11EF2E7F}" type="presParOf" srcId="{23875B79-1815-4209-AAD6-2D44FF0E4547}" destId="{417B6ACA-9DB0-4C4D-A981-AF704EF05F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B5355D-3930-4105-9192-DD3255C609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41433D3-6438-4574-8F32-114AD67B0855}">
      <dgm:prSet phldrT="[Κείμενο]">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l-GR" dirty="0"/>
            <a:t>Ενδεικτικές επιλέξιμες δαπάνες</a:t>
          </a:r>
          <a:endParaRPr lang="el-GR" u="none" dirty="0"/>
        </a:p>
      </dgm:t>
    </dgm:pt>
    <dgm:pt modelId="{7E6FFBF0-15B5-44E1-BCD9-A2E9D694E021}" type="parTrans" cxnId="{42B906CF-285F-453A-8F6B-AD951DFAEB76}">
      <dgm:prSet/>
      <dgm:spPr/>
      <dgm:t>
        <a:bodyPr/>
        <a:lstStyle/>
        <a:p>
          <a:endParaRPr lang="el-GR"/>
        </a:p>
      </dgm:t>
    </dgm:pt>
    <dgm:pt modelId="{9EABBA1A-9837-4533-A044-4803E81A17D5}" type="sibTrans" cxnId="{42B906CF-285F-453A-8F6B-AD951DFAEB76}">
      <dgm:prSet/>
      <dgm:spPr/>
      <dgm:t>
        <a:bodyPr/>
        <a:lstStyle/>
        <a:p>
          <a:endParaRPr lang="el-GR"/>
        </a:p>
      </dgm:t>
    </dgm:pt>
    <dgm:pt modelId="{8DE4BFE2-8090-47BC-9ADC-26E90A9D99DE}">
      <dgm:prSet phldrT="[Κείμενο]" custT="1">
        <dgm:style>
          <a:lnRef idx="1">
            <a:schemeClr val="accent6"/>
          </a:lnRef>
          <a:fillRef idx="2">
            <a:schemeClr val="accent6"/>
          </a:fillRef>
          <a:effectRef idx="1">
            <a:schemeClr val="accent6"/>
          </a:effectRef>
          <a:fontRef idx="minor">
            <a:schemeClr val="dk1"/>
          </a:fontRef>
        </dgm:style>
      </dgm:prSet>
      <dgm:spPr/>
      <dgm:t>
        <a:bodyPr/>
        <a:lstStyle/>
        <a:p>
          <a:endParaRPr lang="el-GR" sz="1400" b="1" i="1" kern="1200" dirty="0">
            <a:solidFill>
              <a:schemeClr val="tx1"/>
            </a:solidFill>
          </a:endParaRPr>
        </a:p>
      </dgm:t>
    </dgm:pt>
    <dgm:pt modelId="{2DE6101B-90C3-48E2-BA83-9F8F6F0990ED}" type="parTrans" cxnId="{EFD5B74C-8203-4B2A-BEDC-540E7BCA31E0}">
      <dgm:prSet/>
      <dgm:spPr/>
      <dgm:t>
        <a:bodyPr/>
        <a:lstStyle/>
        <a:p>
          <a:endParaRPr lang="el-GR"/>
        </a:p>
      </dgm:t>
    </dgm:pt>
    <dgm:pt modelId="{DFFFEB79-1A68-4D2B-967D-4A5C8DCD0D19}" type="sibTrans" cxnId="{EFD5B74C-8203-4B2A-BEDC-540E7BCA31E0}">
      <dgm:prSet/>
      <dgm:spPr/>
      <dgm:t>
        <a:bodyPr/>
        <a:lstStyle/>
        <a:p>
          <a:endParaRPr lang="el-GR"/>
        </a:p>
      </dgm:t>
    </dgm:pt>
    <dgm:pt modelId="{049A47A9-A068-4268-B238-C37355896CF7}">
      <dgm:prSet custT="1"/>
      <dgm:spPr/>
      <dgm:t>
        <a:bodyPr/>
        <a:lstStyle/>
        <a:p>
          <a:endParaRPr lang="el-GR" sz="1400" kern="1200" dirty="0"/>
        </a:p>
      </dgm:t>
    </dgm:pt>
    <dgm:pt modelId="{ABC2D0D0-9134-47A9-A31A-DF0F4CBB0992}" type="parTrans" cxnId="{1ED9B8D1-5D57-4B19-B3D4-C40D12D828FD}">
      <dgm:prSet/>
      <dgm:spPr/>
      <dgm:t>
        <a:bodyPr/>
        <a:lstStyle/>
        <a:p>
          <a:endParaRPr lang="el-GR"/>
        </a:p>
      </dgm:t>
    </dgm:pt>
    <dgm:pt modelId="{60910E69-EF83-422F-B742-F2573239F35F}" type="sibTrans" cxnId="{1ED9B8D1-5D57-4B19-B3D4-C40D12D828FD}">
      <dgm:prSet/>
      <dgm:spPr/>
      <dgm:t>
        <a:bodyPr/>
        <a:lstStyle/>
        <a:p>
          <a:endParaRPr lang="el-GR"/>
        </a:p>
      </dgm:t>
    </dgm:pt>
    <dgm:pt modelId="{73965002-D076-486B-BAB5-BA9796DCBE65}">
      <dgm:prSet custT="1"/>
      <dgm:spPr/>
      <dgm:t>
        <a:bodyPr/>
        <a:lstStyle/>
        <a:p>
          <a:pPr>
            <a:buFont typeface="Arial" panose="020B0604020202020204" pitchFamily="34" charset="0"/>
            <a:buChar char="•"/>
          </a:pPr>
          <a:r>
            <a:rPr lang="el-GR" sz="1800" kern="1200" dirty="0"/>
            <a:t>Εξοπλισμός επί του σκάφους για την παροχή των υπηρεσιών αλιευτικού τουρισμού</a:t>
          </a:r>
        </a:p>
      </dgm:t>
    </dgm:pt>
    <dgm:pt modelId="{32C0A784-49ED-4E3C-8D10-DD1783A9390E}" type="parTrans" cxnId="{06E31FE2-CB45-46CA-A6AC-C08F26A478E2}">
      <dgm:prSet/>
      <dgm:spPr/>
      <dgm:t>
        <a:bodyPr/>
        <a:lstStyle/>
        <a:p>
          <a:endParaRPr lang="el-GR"/>
        </a:p>
      </dgm:t>
    </dgm:pt>
    <dgm:pt modelId="{6C6AEDE3-6E3B-4388-9694-9DFE7A6DCE46}" type="sibTrans" cxnId="{06E31FE2-CB45-46CA-A6AC-C08F26A478E2}">
      <dgm:prSet/>
      <dgm:spPr/>
      <dgm:t>
        <a:bodyPr/>
        <a:lstStyle/>
        <a:p>
          <a:endParaRPr lang="el-GR"/>
        </a:p>
      </dgm:t>
    </dgm:pt>
    <dgm:pt modelId="{6C76D81F-A40B-4B24-B36E-5F65DF404515}">
      <dgm:prSet custT="1"/>
      <dgm:spPr/>
      <dgm:t>
        <a:bodyPr/>
        <a:lstStyle/>
        <a:p>
          <a:endParaRPr lang="el-GR" sz="2000" kern="1200" dirty="0"/>
        </a:p>
      </dgm:t>
    </dgm:pt>
    <dgm:pt modelId="{E889523E-6C04-4AC6-9EC1-10C6098F149B}" type="parTrans" cxnId="{B412305B-8062-43E4-BF3F-DBAA488AB9A3}">
      <dgm:prSet/>
      <dgm:spPr/>
      <dgm:t>
        <a:bodyPr/>
        <a:lstStyle/>
        <a:p>
          <a:endParaRPr lang="el-GR"/>
        </a:p>
      </dgm:t>
    </dgm:pt>
    <dgm:pt modelId="{7AB8E472-57DB-497B-A5BA-E0F212DE1D89}" type="sibTrans" cxnId="{B412305B-8062-43E4-BF3F-DBAA488AB9A3}">
      <dgm:prSet/>
      <dgm:spPr/>
      <dgm:t>
        <a:bodyPr/>
        <a:lstStyle/>
        <a:p>
          <a:endParaRPr lang="el-GR"/>
        </a:p>
      </dgm:t>
    </dgm:pt>
    <dgm:pt modelId="{8B04124A-0885-4DDB-AF50-AF7C359A9922}">
      <dgm:prSet custT="1"/>
      <dgm:spPr/>
      <dgm:t>
        <a:bodyPr/>
        <a:lstStyle/>
        <a:p>
          <a:endParaRPr lang="el-GR" sz="2000" kern="1200" dirty="0"/>
        </a:p>
      </dgm:t>
    </dgm:pt>
    <dgm:pt modelId="{E688DF70-35F0-4B44-AC34-4A6A7AD81FC6}" type="parTrans" cxnId="{D90024E0-44D4-4982-800E-63288D6DC305}">
      <dgm:prSet/>
      <dgm:spPr/>
      <dgm:t>
        <a:bodyPr/>
        <a:lstStyle/>
        <a:p>
          <a:endParaRPr lang="el-GR"/>
        </a:p>
      </dgm:t>
    </dgm:pt>
    <dgm:pt modelId="{4D97E711-9E86-4FDB-AD0E-7E07D2B323BF}" type="sibTrans" cxnId="{D90024E0-44D4-4982-800E-63288D6DC305}">
      <dgm:prSet/>
      <dgm:spPr/>
      <dgm:t>
        <a:bodyPr/>
        <a:lstStyle/>
        <a:p>
          <a:endParaRPr lang="el-GR"/>
        </a:p>
      </dgm:t>
    </dgm:pt>
    <dgm:pt modelId="{D037C4FA-3C07-495B-867F-0AFD7555B64C}">
      <dgm:prSet custT="1"/>
      <dgm:spPr/>
      <dgm:t>
        <a:bodyPr/>
        <a:lstStyle/>
        <a:p>
          <a:pPr>
            <a:buFont typeface="Arial" panose="020B0604020202020204" pitchFamily="34" charset="0"/>
            <a:buChar char="•"/>
          </a:pPr>
          <a:r>
            <a:rPr lang="el-GR" sz="1800" kern="1200" dirty="0"/>
            <a:t>Δαπάνες προώθησης</a:t>
          </a:r>
        </a:p>
      </dgm:t>
    </dgm:pt>
    <dgm:pt modelId="{26823921-DD8A-4AC5-ACB0-4E872582443C}" type="parTrans" cxnId="{8F7B00CC-369E-4326-B6E8-948FA66D503F}">
      <dgm:prSet/>
      <dgm:spPr/>
      <dgm:t>
        <a:bodyPr/>
        <a:lstStyle/>
        <a:p>
          <a:endParaRPr lang="el-GR"/>
        </a:p>
      </dgm:t>
    </dgm:pt>
    <dgm:pt modelId="{D921B4D1-45C5-4ACB-B906-CB623BFEADE2}" type="sibTrans" cxnId="{8F7B00CC-369E-4326-B6E8-948FA66D503F}">
      <dgm:prSet/>
      <dgm:spPr/>
      <dgm:t>
        <a:bodyPr/>
        <a:lstStyle/>
        <a:p>
          <a:endParaRPr lang="el-GR"/>
        </a:p>
      </dgm:t>
    </dgm:pt>
    <dgm:pt modelId="{87B355B4-B887-47F1-9C73-B9B96147B6D7}">
      <dgm:prSet custT="1"/>
      <dgm:spPr/>
      <dgm:t>
        <a:bodyPr/>
        <a:lstStyle/>
        <a:p>
          <a:pPr>
            <a:buFont typeface="Arial" panose="020B0604020202020204" pitchFamily="34" charset="0"/>
            <a:buChar char="•"/>
          </a:pPr>
          <a:r>
            <a:rPr lang="el-GR" sz="1800" kern="1200" dirty="0"/>
            <a:t>Μελέτες και αμοιβές συμβούλων</a:t>
          </a:r>
        </a:p>
      </dgm:t>
    </dgm:pt>
    <dgm:pt modelId="{B2B09256-D757-45A3-842D-7876D40CDEFC}" type="parTrans" cxnId="{D0E09F26-BF95-4770-A285-F23BE3B7D9BF}">
      <dgm:prSet/>
      <dgm:spPr/>
      <dgm:t>
        <a:bodyPr/>
        <a:lstStyle/>
        <a:p>
          <a:endParaRPr lang="el-GR"/>
        </a:p>
      </dgm:t>
    </dgm:pt>
    <dgm:pt modelId="{B65EEA29-F904-4B02-B857-C448A8AB8ED3}" type="sibTrans" cxnId="{D0E09F26-BF95-4770-A285-F23BE3B7D9BF}">
      <dgm:prSet/>
      <dgm:spPr/>
      <dgm:t>
        <a:bodyPr/>
        <a:lstStyle/>
        <a:p>
          <a:endParaRPr lang="el-GR"/>
        </a:p>
      </dgm:t>
    </dgm:pt>
    <dgm:pt modelId="{85707CC7-C480-4EEB-897E-C89F54ED7663}">
      <dgm:prSet custT="1"/>
      <dgm:spPr/>
      <dgm:t>
        <a:bodyPr/>
        <a:lstStyle/>
        <a:p>
          <a:pPr>
            <a:buFont typeface="Arial" panose="020B0604020202020204" pitchFamily="34" charset="0"/>
            <a:buChar char="•"/>
          </a:pPr>
          <a:r>
            <a:rPr lang="el-GR" sz="1800" kern="1200" dirty="0"/>
            <a:t>Ε</a:t>
          </a:r>
          <a:r>
            <a:rPr lang="el-GR" sz="1800" kern="1200" dirty="0">
              <a:solidFill>
                <a:prstClr val="black">
                  <a:hueOff val="0"/>
                  <a:satOff val="0"/>
                  <a:lumOff val="0"/>
                  <a:alphaOff val="0"/>
                </a:prstClr>
              </a:solidFill>
              <a:latin typeface="Calibri"/>
              <a:ea typeface="+mn-ea"/>
              <a:cs typeface="+mn-cs"/>
            </a:rPr>
            <a:t>ργαστηριακό</a:t>
          </a:r>
          <a:r>
            <a:rPr lang="el-GR" sz="1800" kern="1200" dirty="0"/>
            <a:t> εξοπλισμό</a:t>
          </a:r>
        </a:p>
      </dgm:t>
    </dgm:pt>
    <dgm:pt modelId="{884047A1-5AAD-4704-8C30-38395F300A22}" type="parTrans" cxnId="{AFEA2284-068C-443E-9E2C-5B876DE61BEC}">
      <dgm:prSet/>
      <dgm:spPr/>
      <dgm:t>
        <a:bodyPr/>
        <a:lstStyle/>
        <a:p>
          <a:endParaRPr lang="el-GR"/>
        </a:p>
      </dgm:t>
    </dgm:pt>
    <dgm:pt modelId="{94ADB3F8-DDAB-4DE4-8095-C982D8A18F98}" type="sibTrans" cxnId="{AFEA2284-068C-443E-9E2C-5B876DE61BEC}">
      <dgm:prSet/>
      <dgm:spPr/>
      <dgm:t>
        <a:bodyPr/>
        <a:lstStyle/>
        <a:p>
          <a:endParaRPr lang="el-GR"/>
        </a:p>
      </dgm:t>
    </dgm:pt>
    <dgm:pt modelId="{9FA2117A-0D09-4F44-93F0-02CD1A23A63E}">
      <dgm:prSet custT="1"/>
      <dgm:spPr/>
      <dgm:t>
        <a:bodyPr/>
        <a:lstStyle/>
        <a:p>
          <a:pPr>
            <a:buFont typeface="Arial" panose="020B0604020202020204" pitchFamily="34" charset="0"/>
            <a:buChar char="•"/>
          </a:pPr>
          <a:r>
            <a:rPr lang="el-GR" sz="1800" kern="1200" dirty="0"/>
            <a:t>Προμήθεια λογισμικού καθώς και λογισμικού αναβάθμισης</a:t>
          </a:r>
        </a:p>
      </dgm:t>
    </dgm:pt>
    <dgm:pt modelId="{E3C4CB3F-89EC-4914-948C-AF510E90E8C9}" type="parTrans" cxnId="{F82DEB60-6BD3-4EBE-9995-766C4A202213}">
      <dgm:prSet/>
      <dgm:spPr/>
      <dgm:t>
        <a:bodyPr/>
        <a:lstStyle/>
        <a:p>
          <a:endParaRPr lang="el-GR"/>
        </a:p>
      </dgm:t>
    </dgm:pt>
    <dgm:pt modelId="{9214BCAE-0045-4DB5-93A2-73B72C379C3E}" type="sibTrans" cxnId="{F82DEB60-6BD3-4EBE-9995-766C4A202213}">
      <dgm:prSet/>
      <dgm:spPr/>
      <dgm:t>
        <a:bodyPr/>
        <a:lstStyle/>
        <a:p>
          <a:endParaRPr lang="el-GR"/>
        </a:p>
      </dgm:t>
    </dgm:pt>
    <dgm:pt modelId="{8EB705CC-EC7F-4A26-B7E9-1B8BA68461B8}">
      <dgm:prSet custT="1"/>
      <dgm:spPr/>
      <dgm:t>
        <a:bodyPr/>
        <a:lstStyle/>
        <a:p>
          <a:r>
            <a:rPr lang="el-GR" sz="1800" kern="1200" dirty="0"/>
            <a:t>Δαπάνες για την παροχή περιβαλλοντικών υπηρεσιών σχετικών με την αλιεία. </a:t>
          </a:r>
        </a:p>
      </dgm:t>
    </dgm:pt>
    <dgm:pt modelId="{30B6EBA1-DFAC-4A17-8389-B27AC939AE4E}" type="parTrans" cxnId="{89D044C6-C567-449E-ABCF-A787EA9AE042}">
      <dgm:prSet/>
      <dgm:spPr/>
      <dgm:t>
        <a:bodyPr/>
        <a:lstStyle/>
        <a:p>
          <a:endParaRPr lang="el-GR"/>
        </a:p>
      </dgm:t>
    </dgm:pt>
    <dgm:pt modelId="{D81C90DF-6519-4987-9383-B8C4AF468902}" type="sibTrans" cxnId="{89D044C6-C567-449E-ABCF-A787EA9AE042}">
      <dgm:prSet/>
      <dgm:spPr/>
      <dgm:t>
        <a:bodyPr/>
        <a:lstStyle/>
        <a:p>
          <a:endParaRPr lang="el-GR"/>
        </a:p>
      </dgm:t>
    </dgm:pt>
    <dgm:pt modelId="{FC5440DE-657B-4573-9747-3BEB84FC4624}">
      <dgm:prSet custT="1"/>
      <dgm:spPr/>
      <dgm:t>
        <a:bodyPr/>
        <a:lstStyle/>
        <a:p>
          <a:r>
            <a:rPr lang="el-GR" sz="1800" dirty="0"/>
            <a:t>Δαπάνες για την παροχή εκπαιδευτικών δραστηριοτήτων σχετικών με την αλιεία. </a:t>
          </a:r>
        </a:p>
      </dgm:t>
    </dgm:pt>
    <dgm:pt modelId="{55E1729A-BBF6-4650-B77D-C4CB0B4F8113}" type="parTrans" cxnId="{5E943917-2B91-4F03-ADF7-E4B6B8D0666A}">
      <dgm:prSet/>
      <dgm:spPr/>
      <dgm:t>
        <a:bodyPr/>
        <a:lstStyle/>
        <a:p>
          <a:endParaRPr lang="el-GR"/>
        </a:p>
      </dgm:t>
    </dgm:pt>
    <dgm:pt modelId="{1B18C255-912A-4A81-BC95-7BA5D7968449}" type="sibTrans" cxnId="{5E943917-2B91-4F03-ADF7-E4B6B8D0666A}">
      <dgm:prSet/>
      <dgm:spPr/>
      <dgm:t>
        <a:bodyPr/>
        <a:lstStyle/>
        <a:p>
          <a:endParaRPr lang="el-GR"/>
        </a:p>
      </dgm:t>
    </dgm:pt>
    <dgm:pt modelId="{D709B0B6-85DD-4780-8D42-F60680E12899}">
      <dgm:prSet custT="1"/>
      <dgm:spPr/>
      <dgm:t>
        <a:bodyPr/>
        <a:lstStyle/>
        <a:p>
          <a:r>
            <a:rPr lang="el-GR" sz="1800" dirty="0"/>
            <a:t>Ανάπτυξη χώρων άμεσης εμπορίας για την πώληση και ενημέρωση του καταναλωτή καθώς και για την ενθάρρυνση της κατανάλωσης συναφών προϊόντων</a:t>
          </a:r>
        </a:p>
      </dgm:t>
    </dgm:pt>
    <dgm:pt modelId="{95C8BDA1-3910-48DE-878C-285E2D772F47}" type="parTrans" cxnId="{0EF64D44-F45C-4E87-8992-83B6ACB218B7}">
      <dgm:prSet/>
      <dgm:spPr/>
      <dgm:t>
        <a:bodyPr/>
        <a:lstStyle/>
        <a:p>
          <a:endParaRPr lang="el-GR"/>
        </a:p>
      </dgm:t>
    </dgm:pt>
    <dgm:pt modelId="{1632C644-E58C-440D-B21D-A1CD898D6482}" type="sibTrans" cxnId="{0EF64D44-F45C-4E87-8992-83B6ACB218B7}">
      <dgm:prSet/>
      <dgm:spPr/>
      <dgm:t>
        <a:bodyPr/>
        <a:lstStyle/>
        <a:p>
          <a:endParaRPr lang="el-GR"/>
        </a:p>
      </dgm:t>
    </dgm:pt>
    <dgm:pt modelId="{A5C5CEE8-07F1-4C57-828C-90FB105D52B6}">
      <dgm:prSet custT="1"/>
      <dgm:spPr/>
      <dgm:t>
        <a:bodyPr/>
        <a:lstStyle/>
        <a:p>
          <a:pPr>
            <a:buFont typeface="Arial" panose="020B0604020202020204" pitchFamily="34" charset="0"/>
            <a:buChar char="•"/>
          </a:pPr>
          <a:endParaRPr lang="el-GR" sz="1800" kern="1200" dirty="0"/>
        </a:p>
      </dgm:t>
    </dgm:pt>
    <dgm:pt modelId="{FD437738-FFD3-412B-8C10-1093C4EF42E2}" type="parTrans" cxnId="{8BF07BC2-F39E-494E-BF80-0C3E423416FB}">
      <dgm:prSet/>
      <dgm:spPr/>
    </dgm:pt>
    <dgm:pt modelId="{EEB3B96E-2EA1-4E2B-AFC0-140E08513750}" type="sibTrans" cxnId="{8BF07BC2-F39E-494E-BF80-0C3E423416FB}">
      <dgm:prSet/>
      <dgm:spPr/>
    </dgm:pt>
    <dgm:pt modelId="{D0415DD5-8C92-46DA-86AB-F8A584BE5130}" type="pres">
      <dgm:prSet presAssocID="{A4B5355D-3930-4105-9192-DD3255C60942}" presName="Name0" presStyleCnt="0">
        <dgm:presLayoutVars>
          <dgm:dir/>
          <dgm:animLvl val="lvl"/>
          <dgm:resizeHandles val="exact"/>
        </dgm:presLayoutVars>
      </dgm:prSet>
      <dgm:spPr/>
    </dgm:pt>
    <dgm:pt modelId="{B0C6B035-B8E2-4A1B-B248-41B9443F2EF7}" type="pres">
      <dgm:prSet presAssocID="{141433D3-6438-4574-8F32-114AD67B0855}" presName="linNode" presStyleCnt="0"/>
      <dgm:spPr/>
    </dgm:pt>
    <dgm:pt modelId="{3ADDCA79-6A93-497A-A941-E3DAFB2756D2}" type="pres">
      <dgm:prSet presAssocID="{141433D3-6438-4574-8F32-114AD67B0855}" presName="parentText" presStyleLbl="node1" presStyleIdx="0" presStyleCnt="1" custScaleX="72123" custLinFactNeighborX="-3250" custLinFactNeighborY="913">
        <dgm:presLayoutVars>
          <dgm:chMax val="1"/>
          <dgm:bulletEnabled val="1"/>
        </dgm:presLayoutVars>
      </dgm:prSet>
      <dgm:spPr/>
    </dgm:pt>
    <dgm:pt modelId="{CEE7188E-8AB9-4D47-965F-A78C3473E79E}" type="pres">
      <dgm:prSet presAssocID="{141433D3-6438-4574-8F32-114AD67B0855}" presName="descendantText" presStyleLbl="alignAccFollowNode1" presStyleIdx="0" presStyleCnt="1" custScaleX="123671" custScaleY="125122" custLinFactNeighborX="593" custLinFactNeighborY="15608">
        <dgm:presLayoutVars>
          <dgm:bulletEnabled val="1"/>
        </dgm:presLayoutVars>
      </dgm:prSet>
      <dgm:spPr/>
    </dgm:pt>
  </dgm:ptLst>
  <dgm:cxnLst>
    <dgm:cxn modelId="{29BC7405-3836-49C6-BE9D-CE49CC67A086}" type="presOf" srcId="{D037C4FA-3C07-495B-867F-0AFD7555B64C}" destId="{CEE7188E-8AB9-4D47-965F-A78C3473E79E}" srcOrd="0" destOrd="3" presId="urn:microsoft.com/office/officeart/2005/8/layout/vList5"/>
    <dgm:cxn modelId="{5E943917-2B91-4F03-ADF7-E4B6B8D0666A}" srcId="{141433D3-6438-4574-8F32-114AD67B0855}" destId="{FC5440DE-657B-4573-9747-3BEB84FC4624}" srcOrd="8" destOrd="0" parTransId="{55E1729A-BBF6-4650-B77D-C4CB0B4F8113}" sibTransId="{1B18C255-912A-4A81-BC95-7BA5D7968449}"/>
    <dgm:cxn modelId="{99444B1C-E0E0-4411-B81A-C66C95B81A12}" type="presOf" srcId="{87B355B4-B887-47F1-9C73-B9B96147B6D7}" destId="{CEE7188E-8AB9-4D47-965F-A78C3473E79E}" srcOrd="0" destOrd="5" presId="urn:microsoft.com/office/officeart/2005/8/layout/vList5"/>
    <dgm:cxn modelId="{50C3F91F-AB38-4A4B-919D-64A9B55CD278}" type="presOf" srcId="{73965002-D076-486B-BAB5-BA9796DCBE65}" destId="{CEE7188E-8AB9-4D47-965F-A78C3473E79E}" srcOrd="0" destOrd="2" presId="urn:microsoft.com/office/officeart/2005/8/layout/vList5"/>
    <dgm:cxn modelId="{D0E09F26-BF95-4770-A285-F23BE3B7D9BF}" srcId="{141433D3-6438-4574-8F32-114AD67B0855}" destId="{87B355B4-B887-47F1-9C73-B9B96147B6D7}" srcOrd="5" destOrd="0" parTransId="{B2B09256-D757-45A3-842D-7876D40CDEFC}" sibTransId="{B65EEA29-F904-4B02-B857-C448A8AB8ED3}"/>
    <dgm:cxn modelId="{F16E1B28-91BC-41AD-A965-67430E6EA48E}" type="presOf" srcId="{9FA2117A-0D09-4F44-93F0-02CD1A23A63E}" destId="{CEE7188E-8AB9-4D47-965F-A78C3473E79E}" srcOrd="0" destOrd="6" presId="urn:microsoft.com/office/officeart/2005/8/layout/vList5"/>
    <dgm:cxn modelId="{B412305B-8062-43E4-BF3F-DBAA488AB9A3}" srcId="{141433D3-6438-4574-8F32-114AD67B0855}" destId="{6C76D81F-A40B-4B24-B36E-5F65DF404515}" srcOrd="10" destOrd="0" parTransId="{E889523E-6C04-4AC6-9EC1-10C6098F149B}" sibTransId="{7AB8E472-57DB-497B-A5BA-E0F212DE1D89}"/>
    <dgm:cxn modelId="{F82DEB60-6BD3-4EBE-9995-766C4A202213}" srcId="{141433D3-6438-4574-8F32-114AD67B0855}" destId="{9FA2117A-0D09-4F44-93F0-02CD1A23A63E}" srcOrd="6" destOrd="0" parTransId="{E3C4CB3F-89EC-4914-948C-AF510E90E8C9}" sibTransId="{9214BCAE-0045-4DB5-93A2-73B72C379C3E}"/>
    <dgm:cxn modelId="{0EF64D44-F45C-4E87-8992-83B6ACB218B7}" srcId="{141433D3-6438-4574-8F32-114AD67B0855}" destId="{D709B0B6-85DD-4780-8D42-F60680E12899}" srcOrd="9" destOrd="0" parTransId="{95C8BDA1-3910-48DE-878C-285E2D772F47}" sibTransId="{1632C644-E58C-440D-B21D-A1CD898D6482}"/>
    <dgm:cxn modelId="{49E74868-95FC-4CCD-AD98-B05EA0D0B3A7}" type="presOf" srcId="{A4B5355D-3930-4105-9192-DD3255C60942}" destId="{D0415DD5-8C92-46DA-86AB-F8A584BE5130}" srcOrd="0" destOrd="0" presId="urn:microsoft.com/office/officeart/2005/8/layout/vList5"/>
    <dgm:cxn modelId="{EFD5B74C-8203-4B2A-BEDC-540E7BCA31E0}" srcId="{141433D3-6438-4574-8F32-114AD67B0855}" destId="{8DE4BFE2-8090-47BC-9ADC-26E90A9D99DE}" srcOrd="0" destOrd="0" parTransId="{2DE6101B-90C3-48E2-BA83-9F8F6F0990ED}" sibTransId="{DFFFEB79-1A68-4D2B-967D-4A5C8DCD0D19}"/>
    <dgm:cxn modelId="{BFA2846E-C455-4C9C-84DF-378C9E007F60}" type="presOf" srcId="{8DE4BFE2-8090-47BC-9ADC-26E90A9D99DE}" destId="{CEE7188E-8AB9-4D47-965F-A78C3473E79E}" srcOrd="0" destOrd="0" presId="urn:microsoft.com/office/officeart/2005/8/layout/vList5"/>
    <dgm:cxn modelId="{A988AA50-E15E-485C-A3AF-236E254CE298}" type="presOf" srcId="{049A47A9-A068-4268-B238-C37355896CF7}" destId="{CEE7188E-8AB9-4D47-965F-A78C3473E79E}" srcOrd="0" destOrd="12" presId="urn:microsoft.com/office/officeart/2005/8/layout/vList5"/>
    <dgm:cxn modelId="{9D783E55-61E1-4F75-9518-AA9A61512CF0}" type="presOf" srcId="{8EB705CC-EC7F-4A26-B7E9-1B8BA68461B8}" destId="{CEE7188E-8AB9-4D47-965F-A78C3473E79E}" srcOrd="0" destOrd="7" presId="urn:microsoft.com/office/officeart/2005/8/layout/vList5"/>
    <dgm:cxn modelId="{95E9477A-D636-484B-877B-8A6E71C55720}" type="presOf" srcId="{D709B0B6-85DD-4780-8D42-F60680E12899}" destId="{CEE7188E-8AB9-4D47-965F-A78C3473E79E}" srcOrd="0" destOrd="9" presId="urn:microsoft.com/office/officeart/2005/8/layout/vList5"/>
    <dgm:cxn modelId="{AFEA2284-068C-443E-9E2C-5B876DE61BEC}" srcId="{141433D3-6438-4574-8F32-114AD67B0855}" destId="{85707CC7-C480-4EEB-897E-C89F54ED7663}" srcOrd="4" destOrd="0" parTransId="{884047A1-5AAD-4704-8C30-38395F300A22}" sibTransId="{94ADB3F8-DDAB-4DE4-8095-C982D8A18F98}"/>
    <dgm:cxn modelId="{941BDF8C-859F-4599-AB20-E00D5802F43D}" type="presOf" srcId="{A5C5CEE8-07F1-4C57-828C-90FB105D52B6}" destId="{CEE7188E-8AB9-4D47-965F-A78C3473E79E}" srcOrd="0" destOrd="1" presId="urn:microsoft.com/office/officeart/2005/8/layout/vList5"/>
    <dgm:cxn modelId="{7A805495-1DFA-4FA3-83A6-0FEDCF155C5B}" type="presOf" srcId="{141433D3-6438-4574-8F32-114AD67B0855}" destId="{3ADDCA79-6A93-497A-A941-E3DAFB2756D2}" srcOrd="0" destOrd="0" presId="urn:microsoft.com/office/officeart/2005/8/layout/vList5"/>
    <dgm:cxn modelId="{30D11D97-3E27-4501-BEBB-4B2565743E36}" type="presOf" srcId="{6C76D81F-A40B-4B24-B36E-5F65DF404515}" destId="{CEE7188E-8AB9-4D47-965F-A78C3473E79E}" srcOrd="0" destOrd="10" presId="urn:microsoft.com/office/officeart/2005/8/layout/vList5"/>
    <dgm:cxn modelId="{7B0CBBA0-EBEB-49BD-888F-30297CD49ED8}" type="presOf" srcId="{85707CC7-C480-4EEB-897E-C89F54ED7663}" destId="{CEE7188E-8AB9-4D47-965F-A78C3473E79E}" srcOrd="0" destOrd="4" presId="urn:microsoft.com/office/officeart/2005/8/layout/vList5"/>
    <dgm:cxn modelId="{8BF07BC2-F39E-494E-BF80-0C3E423416FB}" srcId="{141433D3-6438-4574-8F32-114AD67B0855}" destId="{A5C5CEE8-07F1-4C57-828C-90FB105D52B6}" srcOrd="1" destOrd="0" parTransId="{FD437738-FFD3-412B-8C10-1093C4EF42E2}" sibTransId="{EEB3B96E-2EA1-4E2B-AFC0-140E08513750}"/>
    <dgm:cxn modelId="{89D044C6-C567-449E-ABCF-A787EA9AE042}" srcId="{141433D3-6438-4574-8F32-114AD67B0855}" destId="{8EB705CC-EC7F-4A26-B7E9-1B8BA68461B8}" srcOrd="7" destOrd="0" parTransId="{30B6EBA1-DFAC-4A17-8389-B27AC939AE4E}" sibTransId="{D81C90DF-6519-4987-9383-B8C4AF468902}"/>
    <dgm:cxn modelId="{8F7B00CC-369E-4326-B6E8-948FA66D503F}" srcId="{141433D3-6438-4574-8F32-114AD67B0855}" destId="{D037C4FA-3C07-495B-867F-0AFD7555B64C}" srcOrd="3" destOrd="0" parTransId="{26823921-DD8A-4AC5-ACB0-4E872582443C}" sibTransId="{D921B4D1-45C5-4ACB-B906-CB623BFEADE2}"/>
    <dgm:cxn modelId="{42B906CF-285F-453A-8F6B-AD951DFAEB76}" srcId="{A4B5355D-3930-4105-9192-DD3255C60942}" destId="{141433D3-6438-4574-8F32-114AD67B0855}" srcOrd="0" destOrd="0" parTransId="{7E6FFBF0-15B5-44E1-BCD9-A2E9D694E021}" sibTransId="{9EABBA1A-9837-4533-A044-4803E81A17D5}"/>
    <dgm:cxn modelId="{1ED9B8D1-5D57-4B19-B3D4-C40D12D828FD}" srcId="{141433D3-6438-4574-8F32-114AD67B0855}" destId="{049A47A9-A068-4268-B238-C37355896CF7}" srcOrd="12" destOrd="0" parTransId="{ABC2D0D0-9134-47A9-A31A-DF0F4CBB0992}" sibTransId="{60910E69-EF83-422F-B742-F2573239F35F}"/>
    <dgm:cxn modelId="{D90024E0-44D4-4982-800E-63288D6DC305}" srcId="{141433D3-6438-4574-8F32-114AD67B0855}" destId="{8B04124A-0885-4DDB-AF50-AF7C359A9922}" srcOrd="11" destOrd="0" parTransId="{E688DF70-35F0-4B44-AC34-4A6A7AD81FC6}" sibTransId="{4D97E711-9E86-4FDB-AD0E-7E07D2B323BF}"/>
    <dgm:cxn modelId="{06E31FE2-CB45-46CA-A6AC-C08F26A478E2}" srcId="{141433D3-6438-4574-8F32-114AD67B0855}" destId="{73965002-D076-486B-BAB5-BA9796DCBE65}" srcOrd="2" destOrd="0" parTransId="{32C0A784-49ED-4E3C-8D10-DD1783A9390E}" sibTransId="{6C6AEDE3-6E3B-4388-9694-9DFE7A6DCE46}"/>
    <dgm:cxn modelId="{A33A51F1-51C9-4D6A-A571-0A35F450FF8A}" type="presOf" srcId="{FC5440DE-657B-4573-9747-3BEB84FC4624}" destId="{CEE7188E-8AB9-4D47-965F-A78C3473E79E}" srcOrd="0" destOrd="8" presId="urn:microsoft.com/office/officeart/2005/8/layout/vList5"/>
    <dgm:cxn modelId="{849B38FD-7863-44BA-B9DF-6AE04C0E09DF}" type="presOf" srcId="{8B04124A-0885-4DDB-AF50-AF7C359A9922}" destId="{CEE7188E-8AB9-4D47-965F-A78C3473E79E}" srcOrd="0" destOrd="11" presId="urn:microsoft.com/office/officeart/2005/8/layout/vList5"/>
    <dgm:cxn modelId="{B30F5450-8F1A-4849-A551-76715D00DFAA}" type="presParOf" srcId="{D0415DD5-8C92-46DA-86AB-F8A584BE5130}" destId="{B0C6B035-B8E2-4A1B-B248-41B9443F2EF7}" srcOrd="0" destOrd="0" presId="urn:microsoft.com/office/officeart/2005/8/layout/vList5"/>
    <dgm:cxn modelId="{367513A7-FFC3-47D4-9BE6-469D50578EB8}" type="presParOf" srcId="{B0C6B035-B8E2-4A1B-B248-41B9443F2EF7}" destId="{3ADDCA79-6A93-497A-A941-E3DAFB2756D2}" srcOrd="0" destOrd="0" presId="urn:microsoft.com/office/officeart/2005/8/layout/vList5"/>
    <dgm:cxn modelId="{007B77EB-5A84-4F4B-BC30-5037BA8054B0}" type="presParOf" srcId="{B0C6B035-B8E2-4A1B-B248-41B9443F2EF7}" destId="{CEE7188E-8AB9-4D47-965F-A78C3473E79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gn="just">
            <a:lnSpc>
              <a:spcPct val="100000"/>
            </a:lnSpc>
            <a:spcAft>
              <a:spcPts val="0"/>
            </a:spcAft>
          </a:pPr>
          <a:r>
            <a:rPr lang="el-GR" sz="2000" dirty="0"/>
            <a:t>1. Επενδύσεις που συμβάλλουν στη διαφοροποίηση του εισοδήματος των αλιέων μέσω της ανάπτυξης συμπληρωματικών δραστηριοτήτων (άρθρο 30, Καν. (ΕΕ) 508/2014). </a:t>
          </a:r>
          <a:r>
            <a:rPr lang="el-GR" sz="2000" u="sng" dirty="0">
              <a:solidFill>
                <a:srgbClr val="00CC00"/>
              </a:solidFill>
            </a:rPr>
            <a:t>(</a:t>
          </a:r>
          <a:r>
            <a:rPr lang="el-GR" sz="2000" b="1" u="sng" dirty="0">
              <a:solidFill>
                <a:srgbClr val="00CC00"/>
              </a:solidFill>
            </a:rPr>
            <a:t>μόνο για δράσεις αλιευτικού τουρισμού)</a:t>
          </a:r>
          <a:r>
            <a:rPr lang="el-GR" sz="2000" b="1" dirty="0">
              <a:solidFill>
                <a:srgbClr val="00CC00"/>
              </a:solidFill>
            </a:rPr>
            <a:t>.</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100294"/>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EF8E81-700D-4C03-BD50-2B27C0469D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3931108D-8827-4DD2-8231-83E14B8ED5EB}">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cs typeface="+mn-cs"/>
            </a:rPr>
            <a:t>Κατώτατο</a:t>
          </a:r>
          <a:r>
            <a:rPr lang="el-GR" sz="1400" b="1" kern="1200" dirty="0"/>
            <a:t> </a:t>
          </a:r>
          <a:r>
            <a:rPr lang="el-GR" sz="2000" b="1" kern="1200" dirty="0">
              <a:solidFill>
                <a:srgbClr val="FFC000"/>
              </a:solidFill>
              <a:effectLst/>
              <a:latin typeface="Calibri" panose="020F0502020204030204" pitchFamily="34" charset="0"/>
              <a:ea typeface="Calibri" panose="020F0502020204030204" pitchFamily="34" charset="0"/>
              <a:cs typeface="+mn-cs"/>
            </a:rPr>
            <a:t>όριο αιτούμενου προϋπολογισμού  2.000,00€. </a:t>
          </a:r>
        </a:p>
        <a:p>
          <a:pPr marL="0" lvl="0" defTabSz="622300">
            <a:lnSpc>
              <a:spcPct val="90000"/>
            </a:lnSpc>
            <a:spcBef>
              <a:spcPct val="0"/>
            </a:spcBef>
            <a:spcAft>
              <a:spcPct val="35000"/>
            </a:spcAft>
            <a:buNone/>
          </a:pPr>
          <a:endParaRPr lang="el-GR" sz="1400" kern="1200" dirty="0"/>
        </a:p>
      </dgm:t>
    </dgm:pt>
    <dgm:pt modelId="{D2B23C61-C183-4591-B999-E42FDCB61D00}" type="parTrans" cxnId="{BCA64FCC-7615-4BDC-9FBD-8278DAE21A3C}">
      <dgm:prSet/>
      <dgm:spPr/>
      <dgm:t>
        <a:bodyPr/>
        <a:lstStyle/>
        <a:p>
          <a:endParaRPr lang="el-GR"/>
        </a:p>
      </dgm:t>
    </dgm:pt>
    <dgm:pt modelId="{945233D0-2552-4BAC-BA5C-6A055E0FE947}" type="sibTrans" cxnId="{BCA64FCC-7615-4BDC-9FBD-8278DAE21A3C}">
      <dgm:prSet/>
      <dgm:spPr/>
      <dgm:t>
        <a:bodyPr/>
        <a:lstStyle/>
        <a:p>
          <a:endParaRPr lang="el-GR"/>
        </a:p>
      </dgm:t>
    </dgm:pt>
    <dgm:pt modelId="{83D1E853-F93A-4E9A-8EDD-C0F166B77F65}">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dirty="0">
            <a:solidFill>
              <a:srgbClr val="FFC000"/>
            </a:solidFill>
          </a:endParaRPr>
        </a:p>
        <a:p>
          <a:pPr marL="0" lvl="0" defTabSz="800100">
            <a:lnSpc>
              <a:spcPct val="90000"/>
            </a:lnSpc>
            <a:spcBef>
              <a:spcPct val="0"/>
            </a:spcBef>
            <a:spcAft>
              <a:spcPct val="35000"/>
            </a:spcAft>
            <a:buNone/>
          </a:pPr>
          <a:endParaRPr lang="el-GR" sz="1400" dirty="0"/>
        </a:p>
      </dgm:t>
    </dgm:pt>
    <dgm:pt modelId="{8A813568-1740-434F-97C8-EBE990959854}" type="sibTrans" cxnId="{36FC92A2-A73D-437B-AD4A-384212BC65BF}">
      <dgm:prSet/>
      <dgm:spPr/>
      <dgm:t>
        <a:bodyPr/>
        <a:lstStyle/>
        <a:p>
          <a:endParaRPr lang="el-GR"/>
        </a:p>
      </dgm:t>
    </dgm:pt>
    <dgm:pt modelId="{05684FA1-013C-4027-BDF3-1DC4A1A54BA7}" type="parTrans" cxnId="{36FC92A2-A73D-437B-AD4A-384212BC65BF}">
      <dgm:prSet/>
      <dgm:spPr/>
      <dgm:t>
        <a:bodyPr/>
        <a:lstStyle/>
        <a:p>
          <a:endParaRPr lang="el-GR"/>
        </a:p>
      </dgm:t>
    </dgm:pt>
    <dgm:pt modelId="{B2921C08-DD62-4419-8066-C02348B02F4D}">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l-GR" sz="2000" b="1" kern="1200" dirty="0">
            <a:solidFill>
              <a:srgbClr val="FFC000"/>
            </a:solidFill>
            <a:effectLst/>
            <a:latin typeface="Calibri" panose="020F0502020204030204" pitchFamily="34" charset="0"/>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cs typeface="+mn-cs"/>
            </a:rPr>
            <a:t>Συνολικό ποσό ενίσχυσης ανά δικαιούχο μέχρι 75.000 €</a:t>
          </a:r>
        </a:p>
        <a:p>
          <a:pPr marL="0" lvl="0" defTabSz="444500">
            <a:lnSpc>
              <a:spcPct val="90000"/>
            </a:lnSpc>
            <a:spcBef>
              <a:spcPct val="0"/>
            </a:spcBef>
            <a:spcAft>
              <a:spcPct val="35000"/>
            </a:spcAft>
            <a:buNone/>
          </a:pPr>
          <a:endParaRPr lang="el-GR" sz="2000" b="1" kern="1200" dirty="0">
            <a:solidFill>
              <a:srgbClr val="FFC000"/>
            </a:solidFill>
            <a:effectLst/>
            <a:latin typeface="Calibri" panose="020F0502020204030204" pitchFamily="34" charset="0"/>
            <a:ea typeface="Calibri" panose="020F0502020204030204" pitchFamily="34" charset="0"/>
            <a:cs typeface="+mn-cs"/>
          </a:endParaRPr>
        </a:p>
      </dgm:t>
    </dgm:pt>
    <dgm:pt modelId="{B1303646-A4B0-4F3E-A31C-A2B6547E78FD}" type="parTrans" cxnId="{72C18DFE-92A0-4752-87A5-99C339FFDCC6}">
      <dgm:prSet/>
      <dgm:spPr/>
      <dgm:t>
        <a:bodyPr/>
        <a:lstStyle/>
        <a:p>
          <a:endParaRPr lang="el-GR"/>
        </a:p>
      </dgm:t>
    </dgm:pt>
    <dgm:pt modelId="{0232CE18-FDE7-4251-A002-486E8BD7992F}" type="sibTrans" cxnId="{72C18DFE-92A0-4752-87A5-99C339FFDCC6}">
      <dgm:prSet/>
      <dgm:spPr/>
      <dgm:t>
        <a:bodyPr/>
        <a:lstStyle/>
        <a:p>
          <a:endParaRPr lang="el-GR"/>
        </a:p>
      </dgm:t>
    </dgm:pt>
    <dgm:pt modelId="{1DC77D49-6968-4226-AA73-E6E2005C3832}" type="pres">
      <dgm:prSet presAssocID="{AAEF8E81-700D-4C03-BD50-2B27C0469D7D}" presName="linear" presStyleCnt="0">
        <dgm:presLayoutVars>
          <dgm:dir/>
          <dgm:animLvl val="lvl"/>
          <dgm:resizeHandles val="exact"/>
        </dgm:presLayoutVars>
      </dgm:prSet>
      <dgm:spPr/>
    </dgm:pt>
    <dgm:pt modelId="{B3DD3BCE-0164-4B46-A99B-69CC8A37719C}" type="pres">
      <dgm:prSet presAssocID="{83D1E853-F93A-4E9A-8EDD-C0F166B77F65}" presName="parentLin" presStyleCnt="0"/>
      <dgm:spPr/>
    </dgm:pt>
    <dgm:pt modelId="{F534CE48-710B-40EF-B613-1E3DE158C03C}" type="pres">
      <dgm:prSet presAssocID="{83D1E853-F93A-4E9A-8EDD-C0F166B77F65}" presName="parentLeftMargin" presStyleLbl="node1" presStyleIdx="0" presStyleCnt="3"/>
      <dgm:spPr/>
    </dgm:pt>
    <dgm:pt modelId="{7CAA2970-BB8C-4666-A6ED-553FCF159BE6}" type="pres">
      <dgm:prSet presAssocID="{83D1E853-F93A-4E9A-8EDD-C0F166B77F65}" presName="parentText" presStyleLbl="node1" presStyleIdx="0" presStyleCnt="3" custLinFactNeighborX="2144" custLinFactNeighborY="-1921">
        <dgm:presLayoutVars>
          <dgm:chMax val="0"/>
          <dgm:bulletEnabled val="1"/>
        </dgm:presLayoutVars>
      </dgm:prSet>
      <dgm:spPr/>
    </dgm:pt>
    <dgm:pt modelId="{19CD7F66-562E-408D-89CE-52F0C4EEB38D}" type="pres">
      <dgm:prSet presAssocID="{83D1E853-F93A-4E9A-8EDD-C0F166B77F65}" presName="negativeSpace" presStyleCnt="0"/>
      <dgm:spPr/>
    </dgm:pt>
    <dgm:pt modelId="{B95A3602-2437-4099-BCAF-96FBCFD95C28}" type="pres">
      <dgm:prSet presAssocID="{83D1E853-F93A-4E9A-8EDD-C0F166B77F65}" presName="childText" presStyleLbl="conFgAcc1" presStyleIdx="0" presStyleCnt="3">
        <dgm:presLayoutVars>
          <dgm:bulletEnabled val="1"/>
        </dgm:presLayoutVars>
      </dgm:prSet>
      <dgm:spPr/>
    </dgm:pt>
    <dgm:pt modelId="{4BA8774E-0235-41A2-AE51-AD755BCAE88D}" type="pres">
      <dgm:prSet presAssocID="{8A813568-1740-434F-97C8-EBE990959854}" presName="spaceBetweenRectangles" presStyleCnt="0"/>
      <dgm:spPr/>
    </dgm:pt>
    <dgm:pt modelId="{E33D1EFE-546F-4D25-B43B-7A859A61E946}" type="pres">
      <dgm:prSet presAssocID="{3931108D-8827-4DD2-8231-83E14B8ED5EB}" presName="parentLin" presStyleCnt="0"/>
      <dgm:spPr/>
    </dgm:pt>
    <dgm:pt modelId="{A39D4132-5126-4F84-80A1-D3286FFA6C4A}" type="pres">
      <dgm:prSet presAssocID="{3931108D-8827-4DD2-8231-83E14B8ED5EB}" presName="parentLeftMargin" presStyleLbl="node1" presStyleIdx="0" presStyleCnt="3"/>
      <dgm:spPr/>
    </dgm:pt>
    <dgm:pt modelId="{E45C3FB9-2AF8-433F-B9BD-DB0F33922692}" type="pres">
      <dgm:prSet presAssocID="{3931108D-8827-4DD2-8231-83E14B8ED5EB}" presName="parentText" presStyleLbl="node1" presStyleIdx="1" presStyleCnt="3" custScaleY="152819">
        <dgm:presLayoutVars>
          <dgm:chMax val="0"/>
          <dgm:bulletEnabled val="1"/>
        </dgm:presLayoutVars>
      </dgm:prSet>
      <dgm:spPr/>
    </dgm:pt>
    <dgm:pt modelId="{324943F3-4427-44C5-ACAF-C2FBB9ECEEF5}" type="pres">
      <dgm:prSet presAssocID="{3931108D-8827-4DD2-8231-83E14B8ED5EB}" presName="negativeSpace" presStyleCnt="0"/>
      <dgm:spPr/>
    </dgm:pt>
    <dgm:pt modelId="{55225745-4606-4862-A938-C49113BEA100}" type="pres">
      <dgm:prSet presAssocID="{3931108D-8827-4DD2-8231-83E14B8ED5EB}" presName="childText" presStyleLbl="conFgAcc1" presStyleIdx="1" presStyleCnt="3">
        <dgm:presLayoutVars>
          <dgm:bulletEnabled val="1"/>
        </dgm:presLayoutVars>
      </dgm:prSet>
      <dgm:spPr/>
    </dgm:pt>
    <dgm:pt modelId="{FBE10203-6EDB-47AB-95E9-96258ACE727D}" type="pres">
      <dgm:prSet presAssocID="{945233D0-2552-4BAC-BA5C-6A055E0FE947}" presName="spaceBetweenRectangles" presStyleCnt="0"/>
      <dgm:spPr/>
    </dgm:pt>
    <dgm:pt modelId="{17C11AAE-5528-4020-95EB-DAA521B40637}" type="pres">
      <dgm:prSet presAssocID="{B2921C08-DD62-4419-8066-C02348B02F4D}" presName="parentLin" presStyleCnt="0"/>
      <dgm:spPr/>
    </dgm:pt>
    <dgm:pt modelId="{F58AFBD1-944E-4067-B593-0246936AD534}" type="pres">
      <dgm:prSet presAssocID="{B2921C08-DD62-4419-8066-C02348B02F4D}" presName="parentLeftMargin" presStyleLbl="node1" presStyleIdx="1" presStyleCnt="3"/>
      <dgm:spPr/>
    </dgm:pt>
    <dgm:pt modelId="{8A987F18-B6C1-4F1F-A74E-1C6902D52022}" type="pres">
      <dgm:prSet presAssocID="{B2921C08-DD62-4419-8066-C02348B02F4D}" presName="parentText" presStyleLbl="node1" presStyleIdx="2" presStyleCnt="3" custScaleY="131091" custLinFactNeighborX="24809" custLinFactNeighborY="-597">
        <dgm:presLayoutVars>
          <dgm:chMax val="0"/>
          <dgm:bulletEnabled val="1"/>
        </dgm:presLayoutVars>
      </dgm:prSet>
      <dgm:spPr/>
    </dgm:pt>
    <dgm:pt modelId="{6DEF6D38-B1BF-44BC-A27C-7ABC403B3E74}" type="pres">
      <dgm:prSet presAssocID="{B2921C08-DD62-4419-8066-C02348B02F4D}" presName="negativeSpace" presStyleCnt="0"/>
      <dgm:spPr/>
    </dgm:pt>
    <dgm:pt modelId="{91145C2A-63B0-4651-860D-5922A492D2C9}" type="pres">
      <dgm:prSet presAssocID="{B2921C08-DD62-4419-8066-C02348B02F4D}" presName="childText" presStyleLbl="conFgAcc1" presStyleIdx="2" presStyleCnt="3">
        <dgm:presLayoutVars>
          <dgm:bulletEnabled val="1"/>
        </dgm:presLayoutVars>
      </dgm:prSet>
      <dgm:spPr/>
    </dgm:pt>
  </dgm:ptLst>
  <dgm:cxnLst>
    <dgm:cxn modelId="{186AEF0E-0545-4F4C-BBBC-F9C709A670AF}" type="presOf" srcId="{3931108D-8827-4DD2-8231-83E14B8ED5EB}" destId="{A39D4132-5126-4F84-80A1-D3286FFA6C4A}" srcOrd="0" destOrd="0" presId="urn:microsoft.com/office/officeart/2005/8/layout/list1"/>
    <dgm:cxn modelId="{2DFC3888-1479-4304-A9A1-635D7DCC1CA9}" type="presOf" srcId="{AAEF8E81-700D-4C03-BD50-2B27C0469D7D}" destId="{1DC77D49-6968-4226-AA73-E6E2005C3832}" srcOrd="0" destOrd="0" presId="urn:microsoft.com/office/officeart/2005/8/layout/list1"/>
    <dgm:cxn modelId="{36FC92A2-A73D-437B-AD4A-384212BC65BF}" srcId="{AAEF8E81-700D-4C03-BD50-2B27C0469D7D}" destId="{83D1E853-F93A-4E9A-8EDD-C0F166B77F65}" srcOrd="0" destOrd="0" parTransId="{05684FA1-013C-4027-BDF3-1DC4A1A54BA7}" sibTransId="{8A813568-1740-434F-97C8-EBE990959854}"/>
    <dgm:cxn modelId="{6314A8A4-5945-4BA2-A713-12CCF17F8C4F}" type="presOf" srcId="{83D1E853-F93A-4E9A-8EDD-C0F166B77F65}" destId="{7CAA2970-BB8C-4666-A6ED-553FCF159BE6}" srcOrd="1" destOrd="0" presId="urn:microsoft.com/office/officeart/2005/8/layout/list1"/>
    <dgm:cxn modelId="{8D3B4CAF-3BAE-424D-AEB2-54A128C757D7}" type="presOf" srcId="{83D1E853-F93A-4E9A-8EDD-C0F166B77F65}" destId="{F534CE48-710B-40EF-B613-1E3DE158C03C}" srcOrd="0" destOrd="0" presId="urn:microsoft.com/office/officeart/2005/8/layout/list1"/>
    <dgm:cxn modelId="{64D53BBB-72D1-4B25-9081-D688922F9744}" type="presOf" srcId="{3931108D-8827-4DD2-8231-83E14B8ED5EB}" destId="{E45C3FB9-2AF8-433F-B9BD-DB0F33922692}" srcOrd="1" destOrd="0" presId="urn:microsoft.com/office/officeart/2005/8/layout/list1"/>
    <dgm:cxn modelId="{BCA64FCC-7615-4BDC-9FBD-8278DAE21A3C}" srcId="{AAEF8E81-700D-4C03-BD50-2B27C0469D7D}" destId="{3931108D-8827-4DD2-8231-83E14B8ED5EB}" srcOrd="1" destOrd="0" parTransId="{D2B23C61-C183-4591-B999-E42FDCB61D00}" sibTransId="{945233D0-2552-4BAC-BA5C-6A055E0FE947}"/>
    <dgm:cxn modelId="{4993AFCD-DD77-4702-8B1A-EF32CAD8BE06}" type="presOf" srcId="{B2921C08-DD62-4419-8066-C02348B02F4D}" destId="{8A987F18-B6C1-4F1F-A74E-1C6902D52022}" srcOrd="1" destOrd="0" presId="urn:microsoft.com/office/officeart/2005/8/layout/list1"/>
    <dgm:cxn modelId="{462978FB-3225-4029-A5E9-98C6B1037ED3}" type="presOf" srcId="{B2921C08-DD62-4419-8066-C02348B02F4D}" destId="{F58AFBD1-944E-4067-B593-0246936AD534}" srcOrd="0" destOrd="0" presId="urn:microsoft.com/office/officeart/2005/8/layout/list1"/>
    <dgm:cxn modelId="{72C18DFE-92A0-4752-87A5-99C339FFDCC6}" srcId="{AAEF8E81-700D-4C03-BD50-2B27C0469D7D}" destId="{B2921C08-DD62-4419-8066-C02348B02F4D}" srcOrd="2" destOrd="0" parTransId="{B1303646-A4B0-4F3E-A31C-A2B6547E78FD}" sibTransId="{0232CE18-FDE7-4251-A002-486E8BD7992F}"/>
    <dgm:cxn modelId="{78DF4A51-9A14-40AF-9F62-D3DF2B5ECFB8}" type="presParOf" srcId="{1DC77D49-6968-4226-AA73-E6E2005C3832}" destId="{B3DD3BCE-0164-4B46-A99B-69CC8A37719C}" srcOrd="0" destOrd="0" presId="urn:microsoft.com/office/officeart/2005/8/layout/list1"/>
    <dgm:cxn modelId="{0EFBCBC0-EA80-43DF-B8B3-816B8EC261F0}" type="presParOf" srcId="{B3DD3BCE-0164-4B46-A99B-69CC8A37719C}" destId="{F534CE48-710B-40EF-B613-1E3DE158C03C}" srcOrd="0" destOrd="0" presId="urn:microsoft.com/office/officeart/2005/8/layout/list1"/>
    <dgm:cxn modelId="{19CD21A4-1CAF-4C54-926D-B1B7DD85F3CD}" type="presParOf" srcId="{B3DD3BCE-0164-4B46-A99B-69CC8A37719C}" destId="{7CAA2970-BB8C-4666-A6ED-553FCF159BE6}" srcOrd="1" destOrd="0" presId="urn:microsoft.com/office/officeart/2005/8/layout/list1"/>
    <dgm:cxn modelId="{3C97F098-82CC-48FE-9F3F-008F3AD3D1F5}" type="presParOf" srcId="{1DC77D49-6968-4226-AA73-E6E2005C3832}" destId="{19CD7F66-562E-408D-89CE-52F0C4EEB38D}" srcOrd="1" destOrd="0" presId="urn:microsoft.com/office/officeart/2005/8/layout/list1"/>
    <dgm:cxn modelId="{ED3BB6A3-D9A2-458B-B907-94F19AFF57B4}" type="presParOf" srcId="{1DC77D49-6968-4226-AA73-E6E2005C3832}" destId="{B95A3602-2437-4099-BCAF-96FBCFD95C28}" srcOrd="2" destOrd="0" presId="urn:microsoft.com/office/officeart/2005/8/layout/list1"/>
    <dgm:cxn modelId="{49CEB6A1-BB61-484D-8CBA-CDE09143EA88}" type="presParOf" srcId="{1DC77D49-6968-4226-AA73-E6E2005C3832}" destId="{4BA8774E-0235-41A2-AE51-AD755BCAE88D}" srcOrd="3" destOrd="0" presId="urn:microsoft.com/office/officeart/2005/8/layout/list1"/>
    <dgm:cxn modelId="{46605800-A1D0-47B8-AEDF-C4425133CB78}" type="presParOf" srcId="{1DC77D49-6968-4226-AA73-E6E2005C3832}" destId="{E33D1EFE-546F-4D25-B43B-7A859A61E946}" srcOrd="4" destOrd="0" presId="urn:microsoft.com/office/officeart/2005/8/layout/list1"/>
    <dgm:cxn modelId="{DD8FC6AA-E295-4EE8-97B3-CA315ADFF271}" type="presParOf" srcId="{E33D1EFE-546F-4D25-B43B-7A859A61E946}" destId="{A39D4132-5126-4F84-80A1-D3286FFA6C4A}" srcOrd="0" destOrd="0" presId="urn:microsoft.com/office/officeart/2005/8/layout/list1"/>
    <dgm:cxn modelId="{5393A0C9-E989-43B5-8934-63E7B53C529A}" type="presParOf" srcId="{E33D1EFE-546F-4D25-B43B-7A859A61E946}" destId="{E45C3FB9-2AF8-433F-B9BD-DB0F33922692}" srcOrd="1" destOrd="0" presId="urn:microsoft.com/office/officeart/2005/8/layout/list1"/>
    <dgm:cxn modelId="{76EC45EB-A42F-4E7A-AC2B-23EF3BABB362}" type="presParOf" srcId="{1DC77D49-6968-4226-AA73-E6E2005C3832}" destId="{324943F3-4427-44C5-ACAF-C2FBB9ECEEF5}" srcOrd="5" destOrd="0" presId="urn:microsoft.com/office/officeart/2005/8/layout/list1"/>
    <dgm:cxn modelId="{8C79D8E8-1BDE-4015-A5E3-0ADBCA987A61}" type="presParOf" srcId="{1DC77D49-6968-4226-AA73-E6E2005C3832}" destId="{55225745-4606-4862-A938-C49113BEA100}" srcOrd="6" destOrd="0" presId="urn:microsoft.com/office/officeart/2005/8/layout/list1"/>
    <dgm:cxn modelId="{37324874-8FD6-4B76-B587-A9C2D2F86C6F}" type="presParOf" srcId="{1DC77D49-6968-4226-AA73-E6E2005C3832}" destId="{FBE10203-6EDB-47AB-95E9-96258ACE727D}" srcOrd="7" destOrd="0" presId="urn:microsoft.com/office/officeart/2005/8/layout/list1"/>
    <dgm:cxn modelId="{71805742-3F74-4EAB-9D55-69F9B1FC3B12}" type="presParOf" srcId="{1DC77D49-6968-4226-AA73-E6E2005C3832}" destId="{17C11AAE-5528-4020-95EB-DAA521B40637}" srcOrd="8" destOrd="0" presId="urn:microsoft.com/office/officeart/2005/8/layout/list1"/>
    <dgm:cxn modelId="{BB68AF2A-911C-484E-BBB1-1DB7EA89016A}" type="presParOf" srcId="{17C11AAE-5528-4020-95EB-DAA521B40637}" destId="{F58AFBD1-944E-4067-B593-0246936AD534}" srcOrd="0" destOrd="0" presId="urn:microsoft.com/office/officeart/2005/8/layout/list1"/>
    <dgm:cxn modelId="{89022055-E59A-4A78-8CF4-A0C8455E1AC1}" type="presParOf" srcId="{17C11AAE-5528-4020-95EB-DAA521B40637}" destId="{8A987F18-B6C1-4F1F-A74E-1C6902D52022}" srcOrd="1" destOrd="0" presId="urn:microsoft.com/office/officeart/2005/8/layout/list1"/>
    <dgm:cxn modelId="{3DB5A7EE-BF1A-4D43-9A94-206200EDCFF9}" type="presParOf" srcId="{1DC77D49-6968-4226-AA73-E6E2005C3832}" destId="{6DEF6D38-B1BF-44BC-A27C-7ABC403B3E74}" srcOrd="9" destOrd="0" presId="urn:microsoft.com/office/officeart/2005/8/layout/list1"/>
    <dgm:cxn modelId="{355F4489-CDBF-4350-970C-58A0216410B2}" type="presParOf" srcId="{1DC77D49-6968-4226-AA73-E6E2005C3832}" destId="{91145C2A-63B0-4651-860D-5922A492D2C9}" srcOrd="10" destOrd="0" presId="urn:microsoft.com/office/officeart/2005/8/layout/list1"/>
  </dgm:cxnLst>
  <dgm:bg>
    <a:solidFill>
      <a:schemeClr val="accent6">
        <a:lumMod val="40000"/>
        <a:lumOff val="6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C9D36A-4467-4305-8352-9269B1C602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859BA7DD-2FB7-40CB-B981-A900A457FC5D}">
      <dgm:prSet phldrT="[Κείμενο]" custT="1"/>
      <dgm:spPr/>
      <dgm:t>
        <a:bodyPr/>
        <a:lstStyle/>
        <a:p>
          <a:pPr>
            <a:lnSpc>
              <a:spcPct val="100000"/>
            </a:lnSpc>
            <a:spcAft>
              <a:spcPts val="0"/>
            </a:spcAft>
          </a:pPr>
          <a:r>
            <a:rPr lang="el-GR" sz="2000" dirty="0">
              <a:effectLst/>
              <a:latin typeface="Tahoma" panose="020B0604030504040204" pitchFamily="34" charset="0"/>
              <a:ea typeface="Times New Roman" panose="02020603050405020304" pitchFamily="18" charset="0"/>
              <a:cs typeface="Times New Roman" panose="02020603050405020304" pitchFamily="18" charset="0"/>
            </a:rPr>
            <a:t>2.Μεταποίηση προϊόντων αλιείας και υδατοκαλλιέργειας (άρθρο 69, Καν. (ΕΕ) 508/2014).</a:t>
          </a:r>
          <a:endParaRPr lang="el-GR" sz="2000" dirty="0">
            <a:solidFill>
              <a:srgbClr val="00CC00"/>
            </a:solidFill>
            <a:latin typeface="+mn-lt"/>
          </a:endParaRPr>
        </a:p>
      </dgm:t>
    </dgm:pt>
    <dgm:pt modelId="{4CADE225-4212-46C3-83AD-C0E0918D4C75}" type="parTrans" cxnId="{1477E3EF-CE91-4E66-8931-EB61EBA76F30}">
      <dgm:prSet/>
      <dgm:spPr/>
      <dgm:t>
        <a:bodyPr/>
        <a:lstStyle/>
        <a:p>
          <a:endParaRPr lang="el-GR"/>
        </a:p>
      </dgm:t>
    </dgm:pt>
    <dgm:pt modelId="{1D69025A-AD62-4C3E-BC44-8EC888E6275C}" type="sibTrans" cxnId="{1477E3EF-CE91-4E66-8931-EB61EBA76F30}">
      <dgm:prSet/>
      <dgm:spPr/>
      <dgm:t>
        <a:bodyPr/>
        <a:lstStyle/>
        <a:p>
          <a:endParaRPr lang="el-GR"/>
        </a:p>
      </dgm:t>
    </dgm:pt>
    <dgm:pt modelId="{2EAB4319-EF15-4FE1-B27C-14BF51C0586C}" type="pres">
      <dgm:prSet presAssocID="{65C9D36A-4467-4305-8352-9269B1C6024C}" presName="linear" presStyleCnt="0">
        <dgm:presLayoutVars>
          <dgm:dir/>
          <dgm:resizeHandles val="exact"/>
        </dgm:presLayoutVars>
      </dgm:prSet>
      <dgm:spPr/>
    </dgm:pt>
    <dgm:pt modelId="{2A5F560B-144A-4CBA-91AD-4C79859ED014}" type="pres">
      <dgm:prSet presAssocID="{859BA7DD-2FB7-40CB-B981-A900A457FC5D}" presName="comp" presStyleCnt="0"/>
      <dgm:spPr/>
    </dgm:pt>
    <dgm:pt modelId="{7DBD2ECD-E215-4BBE-AC95-0DAB764408DA}" type="pres">
      <dgm:prSet presAssocID="{859BA7DD-2FB7-40CB-B981-A900A457FC5D}" presName="box" presStyleLbl="node1" presStyleIdx="0" presStyleCnt="1" custScaleY="81179"/>
      <dgm:spPr/>
    </dgm:pt>
    <dgm:pt modelId="{8C1BE0D9-DD0A-4108-A675-398EE4840F04}" type="pres">
      <dgm:prSet presAssocID="{859BA7DD-2FB7-40CB-B981-A900A457FC5D}" presName="img" presStyleLbl="fgImgPlace1" presStyleIdx="0" presStyleCnt="1" custScaleX="104918" custScaleY="125245" custLinFactNeighborX="-7698" custLinFactNeighborY="-665"/>
      <dgm:spPr>
        <a:blipFill rotWithShape="1">
          <a:blip xmlns:r="http://schemas.openxmlformats.org/officeDocument/2006/relationships" r:embed="rId1"/>
          <a:srcRect/>
          <a:stretch>
            <a:fillRect t="-63000" b="-63000"/>
          </a:stretch>
        </a:blipFill>
      </dgm:spPr>
    </dgm:pt>
    <dgm:pt modelId="{6475AFE2-1756-454E-A3BA-E02F4DBE0B5C}" type="pres">
      <dgm:prSet presAssocID="{859BA7DD-2FB7-40CB-B981-A900A457FC5D}" presName="text" presStyleLbl="node1" presStyleIdx="0" presStyleCnt="1">
        <dgm:presLayoutVars>
          <dgm:bulletEnabled val="1"/>
        </dgm:presLayoutVars>
      </dgm:prSet>
      <dgm:spPr/>
    </dgm:pt>
  </dgm:ptLst>
  <dgm:cxnLst>
    <dgm:cxn modelId="{E97FA903-7530-402A-B3B3-D07793351BA3}" type="presOf" srcId="{859BA7DD-2FB7-40CB-B981-A900A457FC5D}" destId="{6475AFE2-1756-454E-A3BA-E02F4DBE0B5C}" srcOrd="1" destOrd="0" presId="urn:microsoft.com/office/officeart/2005/8/layout/vList4"/>
    <dgm:cxn modelId="{29EF5A59-2E67-4447-9B45-D2829BFCBC97}" type="presOf" srcId="{65C9D36A-4467-4305-8352-9269B1C6024C}" destId="{2EAB4319-EF15-4FE1-B27C-14BF51C0586C}" srcOrd="0" destOrd="0" presId="urn:microsoft.com/office/officeart/2005/8/layout/vList4"/>
    <dgm:cxn modelId="{2A7B4E82-DA08-4474-A3FE-7B6F39E6E744}" type="presOf" srcId="{859BA7DD-2FB7-40CB-B981-A900A457FC5D}" destId="{7DBD2ECD-E215-4BBE-AC95-0DAB764408DA}" srcOrd="0" destOrd="0" presId="urn:microsoft.com/office/officeart/2005/8/layout/vList4"/>
    <dgm:cxn modelId="{1477E3EF-CE91-4E66-8931-EB61EBA76F30}" srcId="{65C9D36A-4467-4305-8352-9269B1C6024C}" destId="{859BA7DD-2FB7-40CB-B981-A900A457FC5D}" srcOrd="0" destOrd="0" parTransId="{4CADE225-4212-46C3-83AD-C0E0918D4C75}" sibTransId="{1D69025A-AD62-4C3E-BC44-8EC888E6275C}"/>
    <dgm:cxn modelId="{845E7856-CB77-4584-9705-1BF6CE20CB37}" type="presParOf" srcId="{2EAB4319-EF15-4FE1-B27C-14BF51C0586C}" destId="{2A5F560B-144A-4CBA-91AD-4C79859ED014}" srcOrd="0" destOrd="0" presId="urn:microsoft.com/office/officeart/2005/8/layout/vList4"/>
    <dgm:cxn modelId="{D4351202-B4D1-4AD5-AF15-CDB4AAE66FDF}" type="presParOf" srcId="{2A5F560B-144A-4CBA-91AD-4C79859ED014}" destId="{7DBD2ECD-E215-4BBE-AC95-0DAB764408DA}" srcOrd="0" destOrd="0" presId="urn:microsoft.com/office/officeart/2005/8/layout/vList4"/>
    <dgm:cxn modelId="{E04F0D88-B9E9-4A2E-B4C7-A6E2B6E38FD5}" type="presParOf" srcId="{2A5F560B-144A-4CBA-91AD-4C79859ED014}" destId="{8C1BE0D9-DD0A-4108-A675-398EE4840F04}" srcOrd="1" destOrd="0" presId="urn:microsoft.com/office/officeart/2005/8/layout/vList4"/>
    <dgm:cxn modelId="{2B4A67BD-B53E-49A3-AD89-032FF03BDEEB}" type="presParOf" srcId="{2A5F560B-144A-4CBA-91AD-4C79859ED014}" destId="{6475AFE2-1756-454E-A3BA-E02F4DBE0B5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03B16-F2C1-4101-BAFE-92A3E690E31E}">
      <dsp:nvSpPr>
        <dsp:cNvPr id="0" name=""/>
        <dsp:cNvSpPr/>
      </dsp:nvSpPr>
      <dsp:spPr>
        <a:xfrm>
          <a:off x="4933" y="1454140"/>
          <a:ext cx="3805207" cy="22831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Α. </a:t>
          </a:r>
          <a:r>
            <a:rPr lang="el-GR" sz="2100" b="1" kern="1200" dirty="0"/>
            <a:t>Ιδιωτικές επενδύσεις για την αειφόρο ανάπτυξη των αλιευτικών περιοχών – Μη Κρατικές ενισχύσεις / Επιχειρηματικότητα. (Καν.508/2014)</a:t>
          </a:r>
          <a:endParaRPr lang="el-GR" sz="2100" kern="1200" dirty="0"/>
        </a:p>
      </dsp:txBody>
      <dsp:txXfrm>
        <a:off x="4933" y="1454140"/>
        <a:ext cx="3805207" cy="2283124"/>
      </dsp:txXfrm>
    </dsp:sp>
    <dsp:sp modelId="{18F24FD4-262C-4873-8858-D1FBEA4C7CD0}">
      <dsp:nvSpPr>
        <dsp:cNvPr id="0" name=""/>
        <dsp:cNvSpPr/>
      </dsp:nvSpPr>
      <dsp:spPr>
        <a:xfrm>
          <a:off x="3960446" y="161572"/>
          <a:ext cx="3805207" cy="22831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dirty="0"/>
            <a:t>Β. Ιδιωτικές επενδύσεις για την αειφόρο ανάπτυξη των αλιευτικών περιοχών – Κρατικές ενισχύσεις / Επιχειρηματικότητα δυνάμει του Καν. (ΕΕ) 1407/2013 (</a:t>
          </a:r>
          <a:r>
            <a:rPr lang="en-US" sz="2100" b="1" kern="1200" dirty="0"/>
            <a:t>de minimis</a:t>
          </a:r>
          <a:r>
            <a:rPr lang="el-GR" sz="2100" b="1" kern="1200" dirty="0"/>
            <a:t>)</a:t>
          </a:r>
          <a:endParaRPr lang="el-GR" sz="2100" kern="1200" dirty="0"/>
        </a:p>
      </dsp:txBody>
      <dsp:txXfrm>
        <a:off x="3960446" y="161572"/>
        <a:ext cx="3805207" cy="22831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90834" y="-1407148"/>
          <a:ext cx="3523931"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l-GR" sz="1400" b="1" i="1" kern="1200" dirty="0">
            <a:solidFill>
              <a:schemeClr val="tx1"/>
            </a:solidFill>
          </a:endParaRPr>
        </a:p>
        <a:p>
          <a:pPr marL="114300" lvl="1" indent="-114300" algn="l" defTabSz="666750">
            <a:lnSpc>
              <a:spcPct val="90000"/>
            </a:lnSpc>
            <a:spcBef>
              <a:spcPct val="0"/>
            </a:spcBef>
            <a:spcAft>
              <a:spcPct val="15000"/>
            </a:spcAft>
            <a:buChar char="•"/>
          </a:pPr>
          <a:endParaRPr lang="el-GR" sz="1500" kern="1200" dirty="0"/>
        </a:p>
        <a:p>
          <a:pPr marL="114300" lvl="1" indent="-114300" algn="l" defTabSz="666750">
            <a:lnSpc>
              <a:spcPct val="90000"/>
            </a:lnSpc>
            <a:spcBef>
              <a:spcPct val="0"/>
            </a:spcBef>
            <a:spcAft>
              <a:spcPct val="15000"/>
            </a:spcAft>
            <a:buChar char="•"/>
          </a:pPr>
          <a:r>
            <a:rPr lang="el-GR" sz="1500" kern="1200" dirty="0"/>
            <a:t>Εξοικονόμηση ενέργειας ή μείωση των περιβαλλοντικών επιπτώσεων, συμπεριλαμβανομένης και της επεξεργασίας των αποβλήτων</a:t>
          </a: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Βελτίωση της ασφάλειας, της υγιεινής, της υγεία και των συνθηκών εργασίας</a:t>
          </a: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Μεταποίηση των αλιευμάτων ιχθύων που αποτελούν αντικείμενο εμπορίας και δεν μπορούν να προορίζονται για ανθρώπινη κατανάλωση</a:t>
          </a: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Μεταποίηση υποπροϊόντων που προκύπτουν από τις βασικές δραστηριότητες μεταποίησης</a:t>
          </a: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Μεταποίηση προϊόντων βιολογικής υδατοκαλλιέργειας</a:t>
          </a: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Δημιουργία νέων ή βελτιωμένων προϊόντων, νέων ή βελτιωμένων διαδικασιών, ή νέων ή βελτιωμένων συστημάτων διαχείρισης και οργάνωσης.</a:t>
          </a:r>
        </a:p>
        <a:p>
          <a:pPr marL="114300" lvl="1" indent="-114300" algn="l" defTabSz="666750">
            <a:lnSpc>
              <a:spcPct val="90000"/>
            </a:lnSpc>
            <a:spcBef>
              <a:spcPct val="0"/>
            </a:spcBef>
            <a:spcAft>
              <a:spcPct val="15000"/>
            </a:spcAft>
            <a:buFont typeface="Arial" panose="020B0604020202020204" pitchFamily="34" charset="0"/>
            <a:buChar char="•"/>
          </a:pPr>
          <a:r>
            <a:rPr lang="el-GR" sz="1500" b="1" kern="1200" dirty="0">
              <a:solidFill>
                <a:prstClr val="black">
                  <a:hueOff val="0"/>
                  <a:satOff val="0"/>
                  <a:lumOff val="0"/>
                  <a:alphaOff val="0"/>
                </a:prstClr>
              </a:solidFill>
              <a:latin typeface="Calibri"/>
              <a:ea typeface="+mn-ea"/>
              <a:cs typeface="+mn-cs"/>
            </a:rPr>
            <a:t>Λιανικό εμπόριο </a:t>
          </a:r>
          <a:r>
            <a:rPr lang="el-GR" sz="1500" b="1" kern="1200" dirty="0" err="1">
              <a:solidFill>
                <a:prstClr val="black">
                  <a:hueOff val="0"/>
                  <a:satOff val="0"/>
                  <a:lumOff val="0"/>
                  <a:alphaOff val="0"/>
                </a:prstClr>
              </a:solidFill>
              <a:latin typeface="Calibri"/>
              <a:ea typeface="+mn-ea"/>
              <a:cs typeface="+mn-cs"/>
            </a:rPr>
            <a:t>ιχθυηρών</a:t>
          </a:r>
          <a:endParaRPr lang="el-GR" sz="1500" b="1"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dsp:txBody>
      <dsp:txXfrm rot="-5400000">
        <a:off x="2081455" y="174255"/>
        <a:ext cx="6170665" cy="3179883"/>
      </dsp:txXfrm>
    </dsp:sp>
    <dsp:sp modelId="{3ADDCA79-6A93-497A-A941-E3DAFB2756D2}">
      <dsp:nvSpPr>
        <dsp:cNvPr id="0" name=""/>
        <dsp:cNvSpPr/>
      </dsp:nvSpPr>
      <dsp:spPr>
        <a:xfrm>
          <a:off x="0" y="3445"/>
          <a:ext cx="2080663" cy="352494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πράξεις προς χρηματοδότηση</a:t>
          </a:r>
          <a:endParaRPr lang="el-GR" sz="2000" u="none" kern="1200" dirty="0"/>
        </a:p>
      </dsp:txBody>
      <dsp:txXfrm>
        <a:off x="101570" y="105015"/>
        <a:ext cx="1877523" cy="33218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2.Μεταποίηση προϊόντων αλιείας και υδατοκαλλιέργειας (άρθρο 69, Καν. (ΕΕ) 508/2014).</a:t>
          </a:r>
          <a:endParaRPr lang="el-GR" sz="20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90834" y="-1407148"/>
          <a:ext cx="3523931"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l-GR" sz="1400" b="1" i="1" kern="1200" dirty="0">
            <a:solidFill>
              <a:schemeClr val="tx1"/>
            </a:solidFill>
          </a:endParaRPr>
        </a:p>
        <a:p>
          <a:pPr marL="114300" lvl="1" indent="-114300" algn="l" defTabSz="666750">
            <a:lnSpc>
              <a:spcPct val="90000"/>
            </a:lnSpc>
            <a:spcBef>
              <a:spcPct val="0"/>
            </a:spcBef>
            <a:spcAft>
              <a:spcPct val="15000"/>
            </a:spcAft>
            <a:buChar char="•"/>
          </a:pPr>
          <a:endParaRPr lang="el-GR" sz="1500" kern="1200" dirty="0"/>
        </a:p>
        <a:p>
          <a:pPr marL="114300" lvl="1" indent="-114300" algn="l" defTabSz="666750">
            <a:lnSpc>
              <a:spcPct val="90000"/>
            </a:lnSpc>
            <a:spcBef>
              <a:spcPct val="0"/>
            </a:spcBef>
            <a:spcAft>
              <a:spcPct val="15000"/>
            </a:spcAft>
            <a:buChar char="•"/>
          </a:pPr>
          <a:r>
            <a:rPr lang="el-GR" sz="1500" kern="1200" dirty="0"/>
            <a:t>Εργασίες διαμόρφωσης του περιβάλλοντος χώρου έως και 10% </a:t>
          </a: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t>Κτιριακές εγκαταστάσεις (κατασκευή, επέκταση ή εκσυγχρονισμό κύριων ή βοηθητικών)</a:t>
          </a:r>
          <a:endParaRPr lang="el-GR" sz="1500" kern="1200" dirty="0">
            <a:solidFill>
              <a:prstClr val="black">
                <a:hueOff val="0"/>
                <a:satOff val="0"/>
                <a:lumOff val="0"/>
                <a:alphaOff val="0"/>
              </a:prstClr>
            </a:solidFill>
            <a:latin typeface="Calibri"/>
            <a:ea typeface="+mn-ea"/>
            <a:cs typeface="+mn-cs"/>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solidFill>
                <a:prstClr val="black">
                  <a:hueOff val="0"/>
                  <a:satOff val="0"/>
                  <a:lumOff val="0"/>
                  <a:alphaOff val="0"/>
                </a:prstClr>
              </a:solidFill>
              <a:latin typeface="Calibri"/>
              <a:ea typeface="+mn-ea"/>
              <a:cs typeface="+mn-cs"/>
            </a:rPr>
            <a:t>Προμήθεια μηχανολογικού και λοιπού εξοπλισμού (</a:t>
          </a:r>
          <a:r>
            <a:rPr lang="el-GR" sz="1500" kern="1200" dirty="0" err="1">
              <a:solidFill>
                <a:prstClr val="black">
                  <a:hueOff val="0"/>
                  <a:satOff val="0"/>
                  <a:lumOff val="0"/>
                  <a:alphaOff val="0"/>
                </a:prstClr>
              </a:solidFill>
              <a:latin typeface="Calibri"/>
              <a:ea typeface="+mn-ea"/>
              <a:cs typeface="+mn-cs"/>
            </a:rPr>
            <a:t>π.χ</a:t>
          </a:r>
          <a:r>
            <a:rPr lang="el-GR" sz="1500" kern="1200" dirty="0">
              <a:solidFill>
                <a:prstClr val="black">
                  <a:hueOff val="0"/>
                  <a:satOff val="0"/>
                  <a:lumOff val="0"/>
                  <a:alphaOff val="0"/>
                </a:prstClr>
              </a:solidFill>
              <a:latin typeface="Calibri"/>
              <a:ea typeface="+mn-ea"/>
              <a:cs typeface="+mn-cs"/>
            </a:rPr>
            <a:t> εξοπλισμό εργαστηριακό, </a:t>
          </a:r>
          <a:r>
            <a:rPr lang="el-GR" sz="1500" kern="1200" dirty="0"/>
            <a:t>παραγωγής κιβωτίων από πολυστερίνη,  μηχανοργάνωσης </a:t>
          </a:r>
          <a:r>
            <a:rPr lang="el-GR" sz="1500" kern="1200" dirty="0" err="1"/>
            <a:t>κλπ</a:t>
          </a:r>
          <a:r>
            <a:rPr lang="el-GR" sz="1500" kern="1200" dirty="0"/>
            <a:t>)</a:t>
          </a:r>
          <a:endParaRPr lang="el-GR" sz="1500" kern="1200" dirty="0">
            <a:solidFill>
              <a:prstClr val="black">
                <a:hueOff val="0"/>
                <a:satOff val="0"/>
                <a:lumOff val="0"/>
                <a:alphaOff val="0"/>
              </a:prstClr>
            </a:solidFill>
            <a:latin typeface="Calibri"/>
            <a:ea typeface="+mn-ea"/>
            <a:cs typeface="+mn-cs"/>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t>Κατασκευή, επέκταση και εκσυγχρονισμό ψυκτικών χώρων αποθήκευσης αλιευτικών προϊόντων,</a:t>
          </a:r>
          <a:endParaRPr lang="el-GR" sz="1500" kern="1200" dirty="0">
            <a:solidFill>
              <a:prstClr val="black">
                <a:hueOff val="0"/>
                <a:satOff val="0"/>
                <a:lumOff val="0"/>
                <a:alphaOff val="0"/>
              </a:prstClr>
            </a:solidFill>
            <a:latin typeface="Calibri"/>
            <a:ea typeface="+mn-ea"/>
            <a:cs typeface="+mn-cs"/>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t>Συστήματα ασφάλειας,  παραγωγής ενέργειας από ανανεώσιμες πηγές </a:t>
          </a:r>
          <a:endParaRPr lang="el-GR" sz="1500" kern="1200" dirty="0">
            <a:solidFill>
              <a:prstClr val="black">
                <a:hueOff val="0"/>
                <a:satOff val="0"/>
                <a:lumOff val="0"/>
                <a:alphaOff val="0"/>
              </a:prstClr>
            </a:solidFill>
            <a:latin typeface="Calibri"/>
            <a:ea typeface="+mn-ea"/>
            <a:cs typeface="+mn-cs"/>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endParaRPr lang="el-GR" sz="1500" kern="1200" dirty="0">
            <a:solidFill>
              <a:prstClr val="black">
                <a:hueOff val="0"/>
                <a:satOff val="0"/>
                <a:lumOff val="0"/>
                <a:alphaOff val="0"/>
              </a:prstClr>
            </a:solidFill>
            <a:latin typeface="Calibri"/>
            <a:ea typeface="+mn-ea"/>
            <a:cs typeface="+mn-cs"/>
          </a:endParaRPr>
        </a:p>
        <a:p>
          <a:pPr marL="114300" lvl="1" indent="-114300" algn="l" defTabSz="666750">
            <a:lnSpc>
              <a:spcPct val="90000"/>
            </a:lnSpc>
            <a:spcBef>
              <a:spcPct val="0"/>
            </a:spcBef>
            <a:spcAft>
              <a:spcPct val="15000"/>
            </a:spcAft>
            <a:buFont typeface="Arial" panose="020B0604020202020204" pitchFamily="34" charset="0"/>
            <a:buChar char="•"/>
          </a:pPr>
          <a:r>
            <a:rPr lang="el-GR" sz="1500" kern="1200" dirty="0"/>
            <a:t>Τεχνικά έξοδα έως το 10% </a:t>
          </a:r>
          <a:endParaRPr lang="el-GR" sz="15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dsp:txBody>
      <dsp:txXfrm rot="-5400000">
        <a:off x="2081455" y="174255"/>
        <a:ext cx="6170665" cy="3179883"/>
      </dsp:txXfrm>
    </dsp:sp>
    <dsp:sp modelId="{3ADDCA79-6A93-497A-A941-E3DAFB2756D2}">
      <dsp:nvSpPr>
        <dsp:cNvPr id="0" name=""/>
        <dsp:cNvSpPr/>
      </dsp:nvSpPr>
      <dsp:spPr>
        <a:xfrm>
          <a:off x="0" y="3445"/>
          <a:ext cx="2080663" cy="352494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επιλέξιμες δαπάνες</a:t>
          </a:r>
          <a:endParaRPr lang="el-GR" sz="2000" u="none" kern="1200" dirty="0"/>
        </a:p>
      </dsp:txBody>
      <dsp:txXfrm>
        <a:off x="101570" y="105015"/>
        <a:ext cx="1877523" cy="33218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2.Μεταποίηση προϊόντων αλιείας και υδατοκαλλιέργειας (άρθρο 69, Καν. (ΕΕ) 508/2014).</a:t>
          </a:r>
          <a:endParaRPr lang="el-GR" sz="20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602-2437-4099-BCAF-96FBCFD95C28}">
      <dsp:nvSpPr>
        <dsp:cNvPr id="0" name=""/>
        <dsp:cNvSpPr/>
      </dsp:nvSpPr>
      <dsp:spPr>
        <a:xfrm>
          <a:off x="0" y="675457"/>
          <a:ext cx="6576392" cy="110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A2970-BB8C-4666-A6ED-553FCF159BE6}">
      <dsp:nvSpPr>
        <dsp:cNvPr id="0" name=""/>
        <dsp:cNvSpPr/>
      </dsp:nvSpPr>
      <dsp:spPr>
        <a:xfrm>
          <a:off x="335869" y="1066"/>
          <a:ext cx="4603474" cy="129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kern="1200" dirty="0">
            <a:solidFill>
              <a:srgbClr val="FFC000"/>
            </a:solidFill>
          </a:endParaRPr>
        </a:p>
        <a:p>
          <a:pPr marL="0" lvl="0" algn="l" defTabSz="800100">
            <a:lnSpc>
              <a:spcPct val="90000"/>
            </a:lnSpc>
            <a:spcBef>
              <a:spcPct val="0"/>
            </a:spcBef>
            <a:spcAft>
              <a:spcPct val="35000"/>
            </a:spcAft>
            <a:buNone/>
          </a:pPr>
          <a:endParaRPr lang="el-GR" sz="1400" kern="1200" dirty="0"/>
        </a:p>
      </dsp:txBody>
      <dsp:txXfrm>
        <a:off x="399275" y="64472"/>
        <a:ext cx="4476662" cy="1172068"/>
      </dsp:txXfrm>
    </dsp:sp>
    <dsp:sp modelId="{DCC25C38-2010-4956-AE07-BF5FFCBF2679}">
      <dsp:nvSpPr>
        <dsp:cNvPr id="0" name=""/>
        <dsp:cNvSpPr/>
      </dsp:nvSpPr>
      <dsp:spPr>
        <a:xfrm>
          <a:off x="0" y="2671297"/>
          <a:ext cx="6576392" cy="110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D6332-6F65-4B69-919F-E1D808EB83F9}">
      <dsp:nvSpPr>
        <dsp:cNvPr id="0" name=""/>
        <dsp:cNvSpPr/>
      </dsp:nvSpPr>
      <dsp:spPr>
        <a:xfrm>
          <a:off x="328819" y="2021857"/>
          <a:ext cx="4603474" cy="129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rgbClr val="FFC000"/>
              </a:solidFill>
              <a:effectLst/>
              <a:latin typeface="Calibri" panose="020F0502020204030204" pitchFamily="34" charset="0"/>
              <a:ea typeface="Calibri" panose="020F0502020204030204" pitchFamily="34" charset="0"/>
              <a:cs typeface="+mn-cs"/>
            </a:rPr>
            <a:t>Δεν είναι επιλέξιμες προς χρηματοδότηση οι πράξεις που αφορούν την μεταποίηση γενετικά τροποποιημένων προϊόντων υδατοκαλλιέργειας</a:t>
          </a:r>
        </a:p>
      </dsp:txBody>
      <dsp:txXfrm>
        <a:off x="392225" y="2085263"/>
        <a:ext cx="4476662" cy="11720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3.</a:t>
          </a:r>
          <a:r>
            <a:rPr lang="el-GR" sz="2000" kern="1200" dirty="0"/>
            <a:t> </a:t>
          </a:r>
          <a:r>
            <a:rPr lang="el-GR" sz="2400" kern="1200" dirty="0"/>
            <a:t>Παραγωγικές επενδύσεις στην υδατοκαλλιέργεια </a:t>
          </a:r>
          <a:r>
            <a:rPr lang="el-GR" sz="2400" b="1" i="1" kern="1200" dirty="0"/>
            <a:t>(ΆΡΘΡΟ 48 ΚΑΝ. Ε.Ε. 508/2014)</a:t>
          </a:r>
          <a:endParaRPr lang="el-GR" sz="24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88670" y="-1409379"/>
          <a:ext cx="3523931"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l-GR" sz="1200" b="1" i="1" kern="1200" dirty="0">
            <a:solidFill>
              <a:schemeClr val="tx1"/>
            </a:solidFill>
          </a:endParaRPr>
        </a:p>
        <a:p>
          <a:pPr marL="114300" lvl="1" indent="-114300" algn="l" defTabSz="533400">
            <a:lnSpc>
              <a:spcPct val="90000"/>
            </a:lnSpc>
            <a:spcBef>
              <a:spcPct val="0"/>
            </a:spcBef>
            <a:spcAft>
              <a:spcPct val="15000"/>
            </a:spcAft>
            <a:buChar char="•"/>
          </a:pPr>
          <a:endParaRPr lang="el-GR" sz="1200" kern="1200" dirty="0"/>
        </a:p>
        <a:p>
          <a:pPr marL="114300" lvl="1" indent="-114300" algn="l" defTabSz="622300">
            <a:lnSpc>
              <a:spcPct val="90000"/>
            </a:lnSpc>
            <a:spcBef>
              <a:spcPct val="0"/>
            </a:spcBef>
            <a:spcAft>
              <a:spcPct val="15000"/>
            </a:spcAft>
            <a:buChar char="•"/>
          </a:pPr>
          <a:r>
            <a:rPr lang="el-GR" sz="1400" kern="1200" dirty="0"/>
            <a:t>Παραγωγικές επενδύσεις,  στην υδατοκαλλιέργεια.</a:t>
          </a:r>
        </a:p>
        <a:p>
          <a:pPr marL="114300" lvl="1" indent="-114300" algn="l" defTabSz="622300">
            <a:lnSpc>
              <a:spcPct val="90000"/>
            </a:lnSpc>
            <a:spcBef>
              <a:spcPct val="0"/>
            </a:spcBef>
            <a:spcAft>
              <a:spcPct val="15000"/>
            </a:spcAft>
            <a:buFont typeface="Arial" panose="020B0604020202020204" pitchFamily="34" charset="0"/>
            <a:buChar char="•"/>
          </a:pPr>
          <a:r>
            <a:rPr lang="el-GR" sz="1400" kern="1200" dirty="0"/>
            <a:t>Διαφοροποίηση των προϊόντων υδατοκαλλιέργειας και των εκτρεφόμενων ειδών.</a:t>
          </a:r>
        </a:p>
        <a:p>
          <a:pPr marL="114300" lvl="1" indent="-114300" algn="l" defTabSz="622300">
            <a:lnSpc>
              <a:spcPct val="90000"/>
            </a:lnSpc>
            <a:spcBef>
              <a:spcPct val="0"/>
            </a:spcBef>
            <a:spcAft>
              <a:spcPct val="15000"/>
            </a:spcAft>
            <a:buFont typeface="Arial" panose="020B0604020202020204" pitchFamily="34" charset="0"/>
            <a:buChar char="•"/>
          </a:pPr>
          <a:r>
            <a:rPr lang="el-GR" sz="1400" kern="1200" dirty="0"/>
            <a:t>Εκσυγχρονισμός των μονάδων υδατοκαλλιέργειας, συμπεριλαμβανομένης της βελτίωσης των συνθηκών εργασίας και ασφάλειας των εργαζομένων στον τομέα της υδατοκαλλιέργειας.</a:t>
          </a:r>
        </a:p>
        <a:p>
          <a:pPr marL="114300" lvl="1" indent="-114300" algn="l" defTabSz="622300">
            <a:lnSpc>
              <a:spcPct val="90000"/>
            </a:lnSpc>
            <a:spcBef>
              <a:spcPct val="0"/>
            </a:spcBef>
            <a:spcAft>
              <a:spcPct val="15000"/>
            </a:spcAft>
            <a:buFont typeface="Arial" panose="020B0604020202020204" pitchFamily="34" charset="0"/>
            <a:buChar char="•"/>
          </a:pPr>
          <a:r>
            <a:rPr lang="el-GR" sz="1400" kern="1200" dirty="0"/>
            <a:t>Βελτίωση και στον εκσυγχρονισμό σχετικά με την υγεία και καλή διαβίωση των ζώων, συμπεριλαμβανομένης της αγοράς εξοπλισμού για την προστασία των εκτροφείων από τους θηρευτές.</a:t>
          </a:r>
        </a:p>
        <a:p>
          <a:pPr marL="114300" lvl="1" indent="-114300" algn="l" defTabSz="622300">
            <a:lnSpc>
              <a:spcPct val="90000"/>
            </a:lnSpc>
            <a:spcBef>
              <a:spcPct val="0"/>
            </a:spcBef>
            <a:spcAft>
              <a:spcPct val="15000"/>
            </a:spcAft>
            <a:buFont typeface="Arial" panose="020B0604020202020204" pitchFamily="34" charset="0"/>
            <a:buChar char="•"/>
          </a:pPr>
          <a:r>
            <a:rPr lang="el-GR" sz="1400" kern="1200" dirty="0"/>
            <a:t>Επενδύσεις για τη βελτίωση της ποιότητας ή την πρόσθεση αξίας στα προϊόντα υδατοκαλλιέργειας.</a:t>
          </a:r>
        </a:p>
        <a:p>
          <a:pPr marL="114300" lvl="1" indent="-114300" algn="l" defTabSz="622300">
            <a:lnSpc>
              <a:spcPct val="90000"/>
            </a:lnSpc>
            <a:spcBef>
              <a:spcPct val="0"/>
            </a:spcBef>
            <a:spcAft>
              <a:spcPct val="15000"/>
            </a:spcAft>
            <a:buFont typeface="Arial" panose="020B0604020202020204" pitchFamily="34" charset="0"/>
            <a:buChar char="•"/>
          </a:pPr>
          <a:r>
            <a:rPr lang="el-GR" sz="1400" kern="1200" dirty="0"/>
            <a:t>Διαφοροποίηση του εισοδήματος των επιχειρήσεων υδατοκαλλιέργειας μέσω της ανάπτυξης συμπληρωματικών δραστηριοτήτων</a:t>
          </a:r>
        </a:p>
        <a:p>
          <a:pPr marL="114300" lvl="1" indent="-114300" algn="l" defTabSz="622300">
            <a:lnSpc>
              <a:spcPct val="90000"/>
            </a:lnSpc>
            <a:spcBef>
              <a:spcPct val="0"/>
            </a:spcBef>
            <a:spcAft>
              <a:spcPct val="15000"/>
            </a:spcAft>
            <a:buFont typeface="Arial" panose="020B0604020202020204" pitchFamily="34" charset="0"/>
            <a:buChar char="•"/>
          </a:pPr>
          <a:r>
            <a:rPr lang="el-GR" sz="1400" kern="1200" dirty="0"/>
            <a:t>Επενδύσεις για την αύξηση της ενεργειακής απόδοσης .</a:t>
          </a: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endParaRPr lang="el-GR" sz="1200" kern="1200" dirty="0"/>
        </a:p>
      </dsp:txBody>
      <dsp:txXfrm rot="-5400000">
        <a:off x="2079291" y="172024"/>
        <a:ext cx="6170665" cy="3179883"/>
      </dsp:txXfrm>
    </dsp:sp>
    <dsp:sp modelId="{3ADDCA79-6A93-497A-A941-E3DAFB2756D2}">
      <dsp:nvSpPr>
        <dsp:cNvPr id="0" name=""/>
        <dsp:cNvSpPr/>
      </dsp:nvSpPr>
      <dsp:spPr>
        <a:xfrm>
          <a:off x="0" y="3445"/>
          <a:ext cx="2080663" cy="352494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πράξεις προς χρηματοδότηση</a:t>
          </a:r>
          <a:endParaRPr lang="el-GR" sz="2000" u="none" kern="1200" dirty="0"/>
        </a:p>
      </dsp:txBody>
      <dsp:txXfrm>
        <a:off x="101570" y="105015"/>
        <a:ext cx="1877523" cy="33218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3.</a:t>
          </a:r>
          <a:r>
            <a:rPr lang="el-GR" sz="2000" kern="1200" dirty="0"/>
            <a:t> </a:t>
          </a:r>
          <a:r>
            <a:rPr lang="el-GR" sz="2400" kern="1200" dirty="0"/>
            <a:t>Παραγωγικές επενδύσεις στην υδατοκαλλιέργεια </a:t>
          </a:r>
          <a:r>
            <a:rPr lang="el-GR" sz="2400" b="1" i="1" kern="1200" dirty="0"/>
            <a:t>(ΆΡΘΡΟ 48 ΚΑΝ. Ε.Ε. 508/2014)</a:t>
          </a:r>
          <a:endParaRPr lang="el-GR" sz="24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261104" y="-1293213"/>
          <a:ext cx="4227778" cy="6814205"/>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l-GR" sz="1400" b="1" i="1" kern="1200" dirty="0">
            <a:solidFill>
              <a:schemeClr val="tx1"/>
            </a:solidFill>
          </a:endParaRP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r>
            <a:rPr lang="el-GR" sz="1400" kern="1200" dirty="0"/>
            <a:t>Εργασίες διαμόρφωσης του περιβάλλοντος χώρου έως και 10% </a:t>
          </a:r>
        </a:p>
        <a:p>
          <a:pPr marL="114300" lvl="1" indent="-114300" algn="l" defTabSz="622300">
            <a:lnSpc>
              <a:spcPct val="90000"/>
            </a:lnSpc>
            <a:spcBef>
              <a:spcPct val="0"/>
            </a:spcBef>
            <a:spcAft>
              <a:spcPct val="15000"/>
            </a:spcAft>
            <a:buChar char="•"/>
          </a:pPr>
          <a:r>
            <a:rPr lang="el-GR" sz="1400" kern="1200"/>
            <a:t>Κτιριακές εγκαταστάσεις (κατασκευή, επέκταση ή εκσυγχρονισμό κύριων ή βοηθητικών)</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solidFill>
                <a:prstClr val="black">
                  <a:hueOff val="0"/>
                  <a:satOff val="0"/>
                  <a:lumOff val="0"/>
                  <a:alphaOff val="0"/>
                </a:prstClr>
              </a:solidFill>
              <a:latin typeface="Calibri"/>
              <a:ea typeface="+mn-ea"/>
              <a:cs typeface="+mn-cs"/>
            </a:rPr>
            <a:t>Προμήθεια μηχανολογικού και λοιπού εξοπλισμού (</a:t>
          </a:r>
          <a:r>
            <a:rPr lang="el-GR" sz="1400" kern="1200" dirty="0" err="1">
              <a:solidFill>
                <a:prstClr val="black">
                  <a:hueOff val="0"/>
                  <a:satOff val="0"/>
                  <a:lumOff val="0"/>
                  <a:alphaOff val="0"/>
                </a:prstClr>
              </a:solidFill>
              <a:latin typeface="Calibri"/>
              <a:ea typeface="+mn-ea"/>
              <a:cs typeface="+mn-cs"/>
            </a:rPr>
            <a:t>π.χ</a:t>
          </a:r>
          <a:r>
            <a:rPr lang="el-GR" sz="1400" kern="1200" dirty="0">
              <a:solidFill>
                <a:prstClr val="black">
                  <a:hueOff val="0"/>
                  <a:satOff val="0"/>
                  <a:lumOff val="0"/>
                  <a:alphaOff val="0"/>
                </a:prstClr>
              </a:solidFill>
              <a:latin typeface="Calibri"/>
              <a:ea typeface="+mn-ea"/>
              <a:cs typeface="+mn-cs"/>
            </a:rPr>
            <a:t> εξοπλισμό εργαστηριακό, </a:t>
          </a:r>
          <a:r>
            <a:rPr lang="el-GR" sz="1400" kern="1200" dirty="0"/>
            <a:t>μηχανοργάνωσης </a:t>
          </a:r>
          <a:r>
            <a:rPr lang="el-GR" sz="1400" kern="1200" dirty="0" err="1"/>
            <a:t>κλπ</a:t>
          </a:r>
          <a:r>
            <a:rPr lang="el-GR" sz="1400" kern="1200" dirty="0"/>
            <a:t>)</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t>Λιμενικά έργα για την ασφαλή επιβίβαση και αποβίβαση του προσωπικού στα πλωτά μέσα μεταφοράς καθώς και την μεταφορά και διακίνηση των προϊόντων</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t>Αγορά, μεταφορά και τοποθέτηση πλωτών εγκαταστάσεων και εξοπλισμού </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t>Εγκαταστάσεις και παραγωγικός εξοπλισμός χερσαίων μονάδων, και Ιχθυογεννητικών Σταθμών και παραγωγής γόνου</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t>Βελτίωση – προστασία και διαχείριση φυσικών ιχθυοτροφείων </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Εργασίες και προμήθεια εξοπλισμού με σκοπό την προστασία των εγκαταστάσεων Υδατοκαλλιέργειας από άγριους θηρευτές. </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t>Συστήματα ασφάλειας,  παραγωγής ενέργειας από ανανεώσιμες πηγές </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Char char="•"/>
          </a:pPr>
          <a:r>
            <a:rPr lang="el-GR" sz="1400" kern="1200" dirty="0"/>
            <a:t>Τεχνικά έξοδα έως το 10% </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Font typeface="Arial" panose="020B0604020202020204" pitchFamily="34" charset="0"/>
            <a:buNone/>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dsp:txBody>
      <dsp:txXfrm rot="-5400000">
        <a:off x="1967891" y="206383"/>
        <a:ext cx="6607822" cy="3815012"/>
      </dsp:txXfrm>
    </dsp:sp>
    <dsp:sp modelId="{3ADDCA79-6A93-497A-A941-E3DAFB2756D2}">
      <dsp:nvSpPr>
        <dsp:cNvPr id="0" name=""/>
        <dsp:cNvSpPr/>
      </dsp:nvSpPr>
      <dsp:spPr>
        <a:xfrm>
          <a:off x="0" y="4128"/>
          <a:ext cx="1969106" cy="422365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επιλέξιμες δαπάνες</a:t>
          </a:r>
          <a:endParaRPr lang="el-GR" sz="2000" u="none" kern="1200" dirty="0"/>
        </a:p>
      </dsp:txBody>
      <dsp:txXfrm>
        <a:off x="96124" y="100252"/>
        <a:ext cx="1776858" cy="40314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100000"/>
            </a:lnSpc>
            <a:spcBef>
              <a:spcPct val="0"/>
            </a:spcBef>
            <a:spcAft>
              <a:spcPts val="0"/>
            </a:spcAft>
            <a:buNone/>
          </a:pPr>
          <a:r>
            <a:rPr lang="el-GR" sz="2400" kern="1200" dirty="0">
              <a:effectLst/>
              <a:latin typeface="Tahoma" panose="020B0604030504040204" pitchFamily="34" charset="0"/>
              <a:ea typeface="Times New Roman" panose="02020603050405020304" pitchFamily="18" charset="0"/>
              <a:cs typeface="Times New Roman" panose="02020603050405020304" pitchFamily="18" charset="0"/>
            </a:rPr>
            <a:t>3.</a:t>
          </a:r>
          <a:r>
            <a:rPr lang="el-GR" sz="2400" kern="1200" dirty="0"/>
            <a:t> Παραγωγικές επενδύσεις στην υδατοκαλλιέργεια </a:t>
          </a:r>
          <a:r>
            <a:rPr lang="el-GR" sz="2400" b="1" i="1" kern="1200" dirty="0"/>
            <a:t>(ΆΡΘΡΟ 48 ΚΑΝ. Ε.Ε. 508/2014)</a:t>
          </a:r>
          <a:endParaRPr lang="el-GR" sz="24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76BDA-156E-478F-A85E-176C352ACE78}">
      <dsp:nvSpPr>
        <dsp:cNvPr id="0" name=""/>
        <dsp:cNvSpPr/>
      </dsp:nvSpPr>
      <dsp:spPr>
        <a:xfrm>
          <a:off x="280589" y="119353"/>
          <a:ext cx="7776853" cy="1500930"/>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l-GR" sz="1800" b="1" u="sng" kern="1200" dirty="0"/>
            <a:t>Βασική θεματική</a:t>
          </a:r>
          <a:r>
            <a:rPr lang="el-GR" sz="1800" u="sng" kern="1200" dirty="0"/>
            <a:t> </a:t>
          </a:r>
          <a:r>
            <a:rPr lang="el-GR" sz="1800" b="1" u="sng" kern="1200" dirty="0"/>
            <a:t>κατεύθυνση</a:t>
          </a:r>
          <a:r>
            <a:rPr lang="el-GR" sz="1800" u="sng" kern="1200" dirty="0"/>
            <a:t>  </a:t>
          </a:r>
          <a:r>
            <a:rPr lang="el-GR" sz="1800" kern="1200" dirty="0"/>
            <a:t>της στρατηγικής τοπικής ανάπτυξης: </a:t>
          </a:r>
        </a:p>
        <a:p>
          <a:pPr marL="0" lvl="0" indent="0" algn="ctr" defTabSz="800100" rtl="0">
            <a:lnSpc>
              <a:spcPct val="90000"/>
            </a:lnSpc>
            <a:spcBef>
              <a:spcPct val="0"/>
            </a:spcBef>
            <a:spcAft>
              <a:spcPct val="35000"/>
            </a:spcAft>
            <a:buNone/>
          </a:pPr>
          <a:r>
            <a:rPr lang="el-GR" sz="2000" b="1" kern="1200" dirty="0">
              <a:solidFill>
                <a:srgbClr val="FF0000"/>
              </a:solidFill>
            </a:rPr>
            <a:t>Βελτίωση της ανταγωνιστικότητας της αλυσίδας αξίας  των επιχειρήσεων του </a:t>
          </a:r>
          <a:r>
            <a:rPr lang="el-GR" sz="2000" b="1" kern="1200" dirty="0" err="1">
              <a:solidFill>
                <a:srgbClr val="FF0000"/>
              </a:solidFill>
            </a:rPr>
            <a:t>αγροδιατροφικού</a:t>
          </a:r>
          <a:r>
            <a:rPr lang="el-GR" sz="2000" b="1" kern="1200" dirty="0">
              <a:solidFill>
                <a:srgbClr val="FF0000"/>
              </a:solidFill>
            </a:rPr>
            <a:t> τομέα</a:t>
          </a:r>
          <a:r>
            <a:rPr lang="en-US" sz="2000" b="1" kern="1200" dirty="0">
              <a:solidFill>
                <a:srgbClr val="FF0000"/>
              </a:solidFill>
            </a:rPr>
            <a:t> </a:t>
          </a:r>
        </a:p>
        <a:p>
          <a:pPr marL="0" lvl="0" indent="0" algn="ctr" defTabSz="800100" rtl="0">
            <a:lnSpc>
              <a:spcPct val="90000"/>
            </a:lnSpc>
            <a:spcBef>
              <a:spcPct val="0"/>
            </a:spcBef>
            <a:spcAft>
              <a:spcPct val="35000"/>
            </a:spcAft>
            <a:buNone/>
          </a:pPr>
          <a:r>
            <a:rPr lang="el-GR" sz="1800" b="1" kern="1200" baseline="0" dirty="0">
              <a:solidFill>
                <a:schemeClr val="bg1"/>
              </a:solidFill>
            </a:rPr>
            <a:t>και δευτερεύουσες:</a:t>
          </a:r>
          <a:endParaRPr lang="el-GR" sz="1800" kern="1200" baseline="0" dirty="0">
            <a:solidFill>
              <a:schemeClr val="bg1"/>
            </a:solidFill>
          </a:endParaRPr>
        </a:p>
      </dsp:txBody>
      <dsp:txXfrm>
        <a:off x="353858" y="192622"/>
        <a:ext cx="7630315" cy="1354392"/>
      </dsp:txXfrm>
    </dsp:sp>
    <dsp:sp modelId="{0DA94C9C-2DEA-4786-8C3F-53F3C6850513}">
      <dsp:nvSpPr>
        <dsp:cNvPr id="0" name=""/>
        <dsp:cNvSpPr/>
      </dsp:nvSpPr>
      <dsp:spPr>
        <a:xfrm>
          <a:off x="4439773" y="1673192"/>
          <a:ext cx="3742515" cy="1219369"/>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l-GR" sz="1600" kern="1200" dirty="0"/>
            <a:t>Βελτίωση των συνθηκών διαβίωσης και της ποιότητας ζωής του τοπικού πληθυσμού</a:t>
          </a:r>
        </a:p>
      </dsp:txBody>
      <dsp:txXfrm>
        <a:off x="4499298" y="1732717"/>
        <a:ext cx="3623465" cy="1100319"/>
      </dsp:txXfrm>
    </dsp:sp>
    <dsp:sp modelId="{3F70D552-4106-47C7-B072-E0C6AF0F8917}">
      <dsp:nvSpPr>
        <dsp:cNvPr id="0" name=""/>
        <dsp:cNvSpPr/>
      </dsp:nvSpPr>
      <dsp:spPr>
        <a:xfrm>
          <a:off x="196302" y="1615902"/>
          <a:ext cx="3674285" cy="1304797"/>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0">
            <a:lnSpc>
              <a:spcPct val="90000"/>
            </a:lnSpc>
            <a:spcBef>
              <a:spcPct val="0"/>
            </a:spcBef>
            <a:spcAft>
              <a:spcPct val="35000"/>
            </a:spcAft>
            <a:buNone/>
          </a:pPr>
          <a:endParaRPr lang="el-GR" sz="6500" kern="1200" dirty="0"/>
        </a:p>
      </dsp:txBody>
      <dsp:txXfrm>
        <a:off x="259997" y="1679597"/>
        <a:ext cx="3546895" cy="11774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602-2437-4099-BCAF-96FBCFD95C28}">
      <dsp:nvSpPr>
        <dsp:cNvPr id="0" name=""/>
        <dsp:cNvSpPr/>
      </dsp:nvSpPr>
      <dsp:spPr>
        <a:xfrm>
          <a:off x="0" y="675457"/>
          <a:ext cx="6576392" cy="110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A2970-BB8C-4666-A6ED-553FCF159BE6}">
      <dsp:nvSpPr>
        <dsp:cNvPr id="0" name=""/>
        <dsp:cNvSpPr/>
      </dsp:nvSpPr>
      <dsp:spPr>
        <a:xfrm>
          <a:off x="335869" y="1066"/>
          <a:ext cx="4603474" cy="129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kern="1200" dirty="0">
            <a:solidFill>
              <a:srgbClr val="FFC000"/>
            </a:solidFill>
          </a:endParaRPr>
        </a:p>
        <a:p>
          <a:pPr marL="0" lvl="0" algn="l" defTabSz="800100">
            <a:lnSpc>
              <a:spcPct val="90000"/>
            </a:lnSpc>
            <a:spcBef>
              <a:spcPct val="0"/>
            </a:spcBef>
            <a:spcAft>
              <a:spcPct val="35000"/>
            </a:spcAft>
            <a:buNone/>
          </a:pPr>
          <a:endParaRPr lang="el-GR" sz="1400" kern="1200" dirty="0"/>
        </a:p>
      </dsp:txBody>
      <dsp:txXfrm>
        <a:off x="399275" y="64472"/>
        <a:ext cx="4476662" cy="1172068"/>
      </dsp:txXfrm>
    </dsp:sp>
    <dsp:sp modelId="{DCC25C38-2010-4956-AE07-BF5FFCBF2679}">
      <dsp:nvSpPr>
        <dsp:cNvPr id="0" name=""/>
        <dsp:cNvSpPr/>
      </dsp:nvSpPr>
      <dsp:spPr>
        <a:xfrm>
          <a:off x="0" y="2671297"/>
          <a:ext cx="6576392" cy="110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D6332-6F65-4B69-919F-E1D808EB83F9}">
      <dsp:nvSpPr>
        <dsp:cNvPr id="0" name=""/>
        <dsp:cNvSpPr/>
      </dsp:nvSpPr>
      <dsp:spPr>
        <a:xfrm>
          <a:off x="328819" y="2021857"/>
          <a:ext cx="4603474" cy="129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rgbClr val="FFC000"/>
              </a:solidFill>
              <a:effectLst/>
              <a:latin typeface="Calibri" panose="020F0502020204030204" pitchFamily="34" charset="0"/>
              <a:ea typeface="Calibri" panose="020F0502020204030204" pitchFamily="34" charset="0"/>
              <a:cs typeface="+mn-cs"/>
            </a:rPr>
            <a:t>Δεν είναι επιλέξιμες προς χρηματοδότηση οι πράξεις που αφορούν την μεταποίηση γενετικά τροποποιημένων προϊόντων υδατοκαλλιέργειας</a:t>
          </a:r>
        </a:p>
      </dsp:txBody>
      <dsp:txXfrm>
        <a:off x="392225" y="2085263"/>
        <a:ext cx="4476662" cy="11720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4.</a:t>
          </a:r>
          <a:r>
            <a:rPr lang="el-GR" sz="2000" kern="1200" dirty="0"/>
            <a:t> Επενδύσεις που ενισχύουν την αξία και την ποιότητα των αλιευτικών προϊόντων και τη χρήση των ανεπιθύμητων αλιευμάτων(άρθρο 42, Καν. (ΕΕ) 508/2014). Ισχύει και για αλιεία εσωτερικών υδάτων</a:t>
          </a:r>
          <a:r>
            <a:rPr lang="el-GR" sz="2400" kern="1200" dirty="0"/>
            <a:t>.</a:t>
          </a:r>
          <a:endParaRPr lang="el-GR" sz="24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86948" y="-1407656"/>
          <a:ext cx="3527375"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t>Επενδύσεις επί του σκάφους που προσθέτουν αξία στα προϊόντα</a:t>
          </a:r>
          <a:endParaRPr lang="el-GR" sz="1200" b="1" i="1" kern="1200" dirty="0">
            <a:solidFill>
              <a:schemeClr val="tx1"/>
            </a:solidFill>
          </a:endParaRPr>
        </a:p>
        <a:p>
          <a:pPr marL="228600" lvl="1" indent="-228600" algn="l" defTabSz="1066800">
            <a:lnSpc>
              <a:spcPct val="90000"/>
            </a:lnSpc>
            <a:spcBef>
              <a:spcPct val="0"/>
            </a:spcBef>
            <a:spcAft>
              <a:spcPct val="15000"/>
            </a:spcAft>
            <a:buFont typeface="Symbol" panose="05050102010706020507" pitchFamily="18" charset="2"/>
            <a:buChar char=""/>
          </a:pPr>
          <a:r>
            <a:rPr lang="el-GR" sz="2400" kern="1200" dirty="0"/>
            <a:t>Επενδύσεις επί του σκάφους για την βελτίωση της ποιότητας των αλιευτικών προϊόντων</a:t>
          </a: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endParaRPr lang="el-GR" sz="1200" kern="1200" dirty="0"/>
        </a:p>
      </dsp:txBody>
      <dsp:txXfrm rot="-5400000">
        <a:off x="2079291" y="172193"/>
        <a:ext cx="6170497" cy="3182991"/>
      </dsp:txXfrm>
    </dsp:sp>
    <dsp:sp modelId="{3ADDCA79-6A93-497A-A941-E3DAFB2756D2}">
      <dsp:nvSpPr>
        <dsp:cNvPr id="0" name=""/>
        <dsp:cNvSpPr/>
      </dsp:nvSpPr>
      <dsp:spPr>
        <a:xfrm>
          <a:off x="0" y="0"/>
          <a:ext cx="2080663" cy="352839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πράξεις προς χρηματοδότηση</a:t>
          </a:r>
          <a:endParaRPr lang="el-GR" sz="2000" u="none" kern="1200" dirty="0"/>
        </a:p>
      </dsp:txBody>
      <dsp:txXfrm>
        <a:off x="101570" y="101570"/>
        <a:ext cx="1877523" cy="332525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4.</a:t>
          </a:r>
          <a:r>
            <a:rPr lang="el-GR" sz="2000" kern="1200" dirty="0"/>
            <a:t> Επενδύσεις που ενισχύουν την αξία και την ποιότητα των αλιευτικών προϊόντων και τη χρήση των ανεπιθύμητων αλιευμάτων(άρθρο 42, Καν. (ΕΕ) 508/2014). Ισχύει και για αλιεία εσωτερικών υδάτων</a:t>
          </a:r>
          <a:r>
            <a:rPr lang="el-GR" sz="2400" kern="1200" dirty="0"/>
            <a:t>.</a:t>
          </a:r>
          <a:endParaRPr lang="el-GR" sz="24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279963" y="-1402094"/>
          <a:ext cx="4075443" cy="6879631"/>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a:t>Κατασκευή, επέκταση και εκσυγχρονισμό ψυκτικών χώρων αποθήκευσης αλιευτικών προϊόντων</a:t>
          </a:r>
          <a:endParaRPr lang="el-GR" sz="1400" b="1" i="1" kern="1200" dirty="0">
            <a:solidFill>
              <a:schemeClr val="tx1"/>
            </a:solidFill>
          </a:endParaRP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Προμήθεια μηχανολογικού και λοιπού εξοπλισμού (</a:t>
          </a:r>
          <a:r>
            <a:rPr lang="el-GR" sz="1400" kern="1200" dirty="0" err="1">
              <a:solidFill>
                <a:prstClr val="black">
                  <a:hueOff val="0"/>
                  <a:satOff val="0"/>
                  <a:lumOff val="0"/>
                  <a:alphaOff val="0"/>
                </a:prstClr>
              </a:solidFill>
              <a:latin typeface="Calibri"/>
              <a:ea typeface="+mn-ea"/>
              <a:cs typeface="+mn-cs"/>
            </a:rPr>
            <a:t>π.χ</a:t>
          </a:r>
          <a:r>
            <a:rPr lang="el-GR" sz="1400" kern="1200" dirty="0">
              <a:solidFill>
                <a:prstClr val="black">
                  <a:hueOff val="0"/>
                  <a:satOff val="0"/>
                  <a:lumOff val="0"/>
                  <a:alphaOff val="0"/>
                </a:prstClr>
              </a:solidFill>
              <a:latin typeface="Calibri"/>
              <a:ea typeface="+mn-ea"/>
              <a:cs typeface="+mn-cs"/>
            </a:rPr>
            <a:t> εξοπλισμό εργαστηριακό, </a:t>
          </a:r>
          <a:r>
            <a:rPr lang="el-GR" sz="1400" kern="1200" dirty="0"/>
            <a:t>μηχανοργάνωσης </a:t>
          </a:r>
          <a:r>
            <a:rPr lang="el-GR" sz="1400" kern="1200" dirty="0" err="1"/>
            <a:t>κλπ</a:t>
          </a:r>
          <a:r>
            <a:rPr lang="el-GR" sz="1400" kern="1200" dirty="0"/>
            <a:t>)</a:t>
          </a:r>
        </a:p>
        <a:p>
          <a:pPr marL="114300" lvl="1" indent="-114300" algn="l" defTabSz="622300">
            <a:lnSpc>
              <a:spcPct val="90000"/>
            </a:lnSpc>
            <a:spcBef>
              <a:spcPct val="0"/>
            </a:spcBef>
            <a:spcAft>
              <a:spcPct val="15000"/>
            </a:spcAft>
            <a:buChar char="•"/>
          </a:pPr>
          <a:r>
            <a:rPr lang="el-GR" sz="1400" kern="1200" dirty="0"/>
            <a:t>Αγορά μικρού φορτηγού αυτοκινήτου κλειστού τύπου (βαν), για μεταφορά των αλιευτικών προϊόντων, με κλειστό ψυχόμενο χώρο και μόνιμη ψυκτική εγκατάσταση, με μέγιστο ωφέλιμο φορτίο 1,5 τόνους.</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Κατασκευές και εξοπλισμός για την επεξεργασία, μεταποίηση και εμπορία των υπολειμμάτων των προϊόντων και των </a:t>
          </a:r>
          <a:r>
            <a:rPr lang="el-GR" sz="1400" kern="1200" dirty="0" err="1"/>
            <a:t>απορριπτόμενων</a:t>
          </a:r>
          <a:r>
            <a:rPr lang="el-GR" sz="1400" kern="1200" dirty="0"/>
            <a:t> ειδών αλιείας</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Εφαρμογή καινοτόμων διαδικασιών, ανάπτυξη νέων προϊόντων και τρόπων συσκευασίας και αξιοποίηση παραδοσιακών συνταγών</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Υλικές επενδύσεις για </a:t>
          </a:r>
          <a:r>
            <a:rPr lang="el-GR" sz="1400" kern="1200" dirty="0">
              <a:solidFill>
                <a:prstClr val="black">
                  <a:hueOff val="0"/>
                  <a:satOff val="0"/>
                  <a:lumOff val="0"/>
                  <a:alphaOff val="0"/>
                </a:prstClr>
              </a:solidFill>
              <a:latin typeface="Calibri"/>
              <a:ea typeface="+mn-ea"/>
              <a:cs typeface="+mn-cs"/>
            </a:rPr>
            <a:t>την εφαρμογή συστήματος αυτοελέγχου</a:t>
          </a:r>
        </a:p>
        <a:p>
          <a:pPr marL="114300" lvl="1" indent="-114300" algn="l" defTabSz="622300">
            <a:lnSpc>
              <a:spcPct val="90000"/>
            </a:lnSpc>
            <a:spcBef>
              <a:spcPct val="0"/>
            </a:spcBef>
            <a:spcAft>
              <a:spcPct val="15000"/>
            </a:spcAft>
            <a:buChar char="•"/>
          </a:pPr>
          <a:r>
            <a:rPr lang="el-GR" sz="1400" kern="12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Τεχνικά έξοδα έως το 10% </a:t>
          </a:r>
        </a:p>
        <a:p>
          <a:pPr marL="114300" lvl="1" indent="-114300" algn="l" defTabSz="533400">
            <a:lnSpc>
              <a:spcPct val="90000"/>
            </a:lnSpc>
            <a:spcBef>
              <a:spcPct val="0"/>
            </a:spcBef>
            <a:spcAft>
              <a:spcPct val="15000"/>
            </a:spcAft>
            <a:buChar char="•"/>
          </a:pPr>
          <a:endParaRPr lang="el-GR" sz="1200" kern="1200" dirty="0"/>
        </a:p>
      </dsp:txBody>
      <dsp:txXfrm rot="-5400000">
        <a:off x="1877870" y="198946"/>
        <a:ext cx="6680684" cy="3677549"/>
      </dsp:txXfrm>
    </dsp:sp>
    <dsp:sp modelId="{3ADDCA79-6A93-497A-A941-E3DAFB2756D2}">
      <dsp:nvSpPr>
        <dsp:cNvPr id="0" name=""/>
        <dsp:cNvSpPr/>
      </dsp:nvSpPr>
      <dsp:spPr>
        <a:xfrm>
          <a:off x="0" y="3979"/>
          <a:ext cx="1904398" cy="4071470"/>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επιλέξιμες δαπάνες</a:t>
          </a:r>
          <a:endParaRPr lang="el-GR" sz="2000" u="none" kern="1200" dirty="0"/>
        </a:p>
      </dsp:txBody>
      <dsp:txXfrm>
        <a:off x="92965" y="96944"/>
        <a:ext cx="1718468" cy="38855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100000"/>
            </a:lnSpc>
            <a:spcBef>
              <a:spcPct val="0"/>
            </a:spcBef>
            <a:spcAft>
              <a:spcPts val="0"/>
            </a:spcAft>
            <a:buNone/>
          </a:pPr>
          <a:r>
            <a:rPr lang="el-GR" sz="2400" kern="1200" dirty="0">
              <a:effectLst/>
              <a:latin typeface="Tahoma" panose="020B0604030504040204" pitchFamily="34" charset="0"/>
              <a:ea typeface="Times New Roman" panose="02020603050405020304" pitchFamily="18" charset="0"/>
              <a:cs typeface="Times New Roman" panose="02020603050405020304" pitchFamily="18" charset="0"/>
            </a:rPr>
            <a:t>4.</a:t>
          </a:r>
          <a:r>
            <a:rPr lang="el-GR" sz="2400" kern="1200" dirty="0"/>
            <a:t> Επενδύσεις που ενισχύουν την αξία και την ποιότητα των αλιευτικών προϊόντων και τη χρήση των ανεπιθύμητων αλιευμάτων(άρθρο 42, Καν. (ΕΕ) 508/2014). Ισχύει και για αλιεία εσωτερικών υδάτων.</a:t>
          </a:r>
          <a:endParaRPr lang="el-GR" sz="24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602-2437-4099-BCAF-96FBCFD95C28}">
      <dsp:nvSpPr>
        <dsp:cNvPr id="0" name=""/>
        <dsp:cNvSpPr/>
      </dsp:nvSpPr>
      <dsp:spPr>
        <a:xfrm>
          <a:off x="0" y="652317"/>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A2970-BB8C-4666-A6ED-553FCF159BE6}">
      <dsp:nvSpPr>
        <dsp:cNvPr id="0" name=""/>
        <dsp:cNvSpPr/>
      </dsp:nvSpPr>
      <dsp:spPr>
        <a:xfrm>
          <a:off x="305240" y="0"/>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kern="1200" dirty="0">
            <a:solidFill>
              <a:srgbClr val="FFC000"/>
            </a:solidFill>
          </a:endParaRPr>
        </a:p>
        <a:p>
          <a:pPr marL="0" lvl="0" algn="l" defTabSz="800100">
            <a:lnSpc>
              <a:spcPct val="90000"/>
            </a:lnSpc>
            <a:spcBef>
              <a:spcPct val="0"/>
            </a:spcBef>
            <a:spcAft>
              <a:spcPct val="35000"/>
            </a:spcAft>
            <a:buNone/>
          </a:pPr>
          <a:endParaRPr lang="el-GR" sz="1400" kern="1200" dirty="0"/>
        </a:p>
      </dsp:txBody>
      <dsp:txXfrm>
        <a:off x="365764" y="60524"/>
        <a:ext cx="4062616" cy="1118792"/>
      </dsp:txXfrm>
    </dsp:sp>
    <dsp:sp modelId="{DCC25C38-2010-4956-AE07-BF5FFCBF2679}">
      <dsp:nvSpPr>
        <dsp:cNvPr id="0" name=""/>
        <dsp:cNvSpPr/>
      </dsp:nvSpPr>
      <dsp:spPr>
        <a:xfrm>
          <a:off x="0" y="2557438"/>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D6332-6F65-4B69-919F-E1D808EB83F9}">
      <dsp:nvSpPr>
        <dsp:cNvPr id="0" name=""/>
        <dsp:cNvSpPr/>
      </dsp:nvSpPr>
      <dsp:spPr>
        <a:xfrm>
          <a:off x="372970" y="1761386"/>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just" defTabSz="889000">
            <a:lnSpc>
              <a:spcPct val="90000"/>
            </a:lnSpc>
            <a:spcBef>
              <a:spcPct val="0"/>
            </a:spcBef>
            <a:spcAft>
              <a:spcPct val="35000"/>
            </a:spcAft>
            <a:buNone/>
          </a:pPr>
          <a:r>
            <a:rPr lang="el-GR" sz="2000" b="1" kern="1200" dirty="0">
              <a:solidFill>
                <a:srgbClr val="FFC000"/>
              </a:solidFill>
              <a:effectLst/>
              <a:latin typeface="Calibri" panose="020F0502020204030204" pitchFamily="34" charset="0"/>
              <a:ea typeface="Calibri" panose="020F0502020204030204" pitchFamily="34" charset="0"/>
              <a:cs typeface="+mn-cs"/>
            </a:rPr>
            <a:t>Αν αφορά πράξεις σχετικές με παράκτια αλιεία το ποσοστό ενίσχυσης είναι έως 80% </a:t>
          </a:r>
        </a:p>
      </dsp:txBody>
      <dsp:txXfrm>
        <a:off x="433494" y="1821910"/>
        <a:ext cx="4062616" cy="11187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5.</a:t>
          </a:r>
          <a:r>
            <a:rPr lang="el-GR" sz="2000" kern="1200" dirty="0"/>
            <a:t> Επενδύσεις για τη βελτίωση της υγείας, της υγιεινής, της ασφάλειας και των εργασιακών συνθηκών για τους αλιείς. (άρθρο 32 Καν. (ΕΕ) 508/2014). </a:t>
          </a:r>
          <a:endParaRPr lang="el-GR" sz="24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86948" y="-1407656"/>
          <a:ext cx="3527375"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l-GR" sz="2400" kern="1200" dirty="0"/>
            <a:t>Επενδύσεις επί του σκάφους</a:t>
          </a:r>
          <a:endParaRPr lang="el-GR" sz="1200" b="1" i="1" kern="1200" dirty="0">
            <a:solidFill>
              <a:schemeClr val="tx1"/>
            </a:solidFill>
          </a:endParaRPr>
        </a:p>
        <a:p>
          <a:pPr marL="114300" lvl="1" indent="-114300" algn="l" defTabSz="533400">
            <a:lnSpc>
              <a:spcPct val="90000"/>
            </a:lnSpc>
            <a:spcBef>
              <a:spcPct val="0"/>
            </a:spcBef>
            <a:spcAft>
              <a:spcPct val="15000"/>
            </a:spcAft>
            <a:buFont typeface="Arial" panose="020B0604020202020204" pitchFamily="34" charset="0"/>
            <a:buChar char="•"/>
          </a:pPr>
          <a:endParaRPr lang="el-GR" sz="1200" b="1" i="1" kern="1200" dirty="0">
            <a:solidFill>
              <a:schemeClr val="tx1"/>
            </a:solidFill>
          </a:endParaRPr>
        </a:p>
        <a:p>
          <a:pPr marL="228600" lvl="1" indent="-228600" algn="l" defTabSz="1066800">
            <a:lnSpc>
              <a:spcPct val="90000"/>
            </a:lnSpc>
            <a:spcBef>
              <a:spcPct val="0"/>
            </a:spcBef>
            <a:spcAft>
              <a:spcPct val="15000"/>
            </a:spcAft>
            <a:buSzPts val="1100"/>
            <a:buFont typeface="Arial" panose="020B0604020202020204" pitchFamily="34" charset="0"/>
            <a:buChar char="•"/>
          </a:pPr>
          <a:r>
            <a:rPr lang="el-GR" sz="2400" kern="1200" dirty="0">
              <a:solidFill>
                <a:prstClr val="black">
                  <a:hueOff val="0"/>
                  <a:satOff val="0"/>
                  <a:lumOff val="0"/>
                  <a:alphaOff val="0"/>
                </a:prstClr>
              </a:solidFill>
              <a:latin typeface="Calibri"/>
              <a:ea typeface="+mn-ea"/>
              <a:cs typeface="+mn-cs"/>
            </a:rPr>
            <a:t>Ατομικός εξοπλισμός</a:t>
          </a: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endParaRPr lang="el-GR" sz="1200" kern="1200" dirty="0"/>
        </a:p>
      </dsp:txBody>
      <dsp:txXfrm rot="-5400000">
        <a:off x="2079291" y="172193"/>
        <a:ext cx="6170497" cy="3182991"/>
      </dsp:txXfrm>
    </dsp:sp>
    <dsp:sp modelId="{3ADDCA79-6A93-497A-A941-E3DAFB2756D2}">
      <dsp:nvSpPr>
        <dsp:cNvPr id="0" name=""/>
        <dsp:cNvSpPr/>
      </dsp:nvSpPr>
      <dsp:spPr>
        <a:xfrm>
          <a:off x="0" y="0"/>
          <a:ext cx="2080663" cy="352839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πράξεις προς χρηματοδότηση</a:t>
          </a:r>
          <a:endParaRPr lang="el-GR" sz="2000" u="none" kern="1200" dirty="0"/>
        </a:p>
      </dsp:txBody>
      <dsp:txXfrm>
        <a:off x="101570" y="101570"/>
        <a:ext cx="1877523" cy="332525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5.</a:t>
          </a:r>
          <a:r>
            <a:rPr lang="el-GR" sz="2000" kern="1200" dirty="0"/>
            <a:t> Επενδύσεις για τη βελτίωση της υγείας, της υγιεινής, της ασφάλειας και των εργασιακών συνθηκών για τους αλιείς. (άρθρο 32 Καν. (ΕΕ) 508/2014). </a:t>
          </a:r>
          <a:endParaRPr lang="el-GR" sz="24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t>1. Επενδύσεις που συμβάλλουν στη διαφοροποίηση του εισοδήματος των αλιέων μέσω της ανάπτυξης συμπληρωματικών δραστηριοτήτων (άρθρο 30, Καν. (ΕΕ) 508/2014). </a:t>
          </a:r>
          <a:r>
            <a:rPr lang="el-GR" sz="2000" u="sng" kern="1200" dirty="0">
              <a:solidFill>
                <a:srgbClr val="00CC00"/>
              </a:solidFill>
            </a:rPr>
            <a:t>(</a:t>
          </a:r>
          <a:r>
            <a:rPr lang="el-GR" sz="2000" b="1" u="sng" kern="1200" dirty="0">
              <a:solidFill>
                <a:srgbClr val="00CC00"/>
              </a:solidFill>
            </a:rPr>
            <a:t>μόνο για δράσεις αλιευτικού τουρισμού)</a:t>
          </a:r>
          <a:r>
            <a:rPr lang="el-GR" sz="2000" b="1" kern="1200" dirty="0">
              <a:solidFill>
                <a:srgbClr val="00CC00"/>
              </a:solidFill>
            </a:rPr>
            <a:t>.</a:t>
          </a:r>
          <a:endParaRPr lang="el-GR" sz="20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2955888" y="-1293077"/>
          <a:ext cx="4173802" cy="6759956"/>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0" algn="l" defTabSz="889000">
            <a:lnSpc>
              <a:spcPct val="90000"/>
            </a:lnSpc>
            <a:spcBef>
              <a:spcPct val="0"/>
            </a:spcBef>
            <a:spcAft>
              <a:spcPct val="15000"/>
            </a:spcAft>
            <a:buFont typeface="Arial" panose="020B0604020202020204" pitchFamily="34" charset="0"/>
            <a:buNone/>
          </a:pPr>
          <a:r>
            <a:rPr lang="el-GR" sz="2000" b="1" i="1" kern="1200" dirty="0">
              <a:solidFill>
                <a:schemeClr val="tx1"/>
              </a:solidFill>
            </a:rPr>
            <a:t>Αφορά δαπάνες για:</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l-GR" sz="2000" kern="1200" dirty="0">
              <a:solidFill>
                <a:prstClr val="black">
                  <a:hueOff val="0"/>
                  <a:satOff val="0"/>
                  <a:lumOff val="0"/>
                  <a:alphaOff val="0"/>
                </a:prstClr>
              </a:solidFill>
              <a:latin typeface="Calibri"/>
              <a:ea typeface="+mn-ea"/>
              <a:cs typeface="+mn-cs"/>
            </a:rPr>
            <a:t>   Βελτίωση της ασφάλειας των αλιέων επί των</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l-GR" sz="2000" kern="1200" dirty="0">
              <a:solidFill>
                <a:prstClr val="black">
                  <a:hueOff val="0"/>
                  <a:satOff val="0"/>
                  <a:lumOff val="0"/>
                  <a:alphaOff val="0"/>
                </a:prstClr>
              </a:solidFill>
              <a:latin typeface="Calibri"/>
              <a:ea typeface="+mn-ea"/>
              <a:cs typeface="+mn-cs"/>
            </a:rPr>
            <a:t>     αλιευτικών σκαφών. </a:t>
          </a:r>
          <a:r>
            <a:rPr lang="el-GR" sz="1800" kern="1200" dirty="0">
              <a:solidFill>
                <a:prstClr val="black">
                  <a:hueOff val="0"/>
                  <a:satOff val="0"/>
                  <a:lumOff val="0"/>
                  <a:alphaOff val="0"/>
                </a:prstClr>
              </a:solidFill>
              <a:latin typeface="Calibri"/>
              <a:ea typeface="+mn-ea"/>
              <a:cs typeface="+mn-cs"/>
            </a:rPr>
            <a:t>(</a:t>
          </a:r>
          <a:r>
            <a:rPr lang="el-GR" sz="1800" kern="1200" dirty="0" err="1">
              <a:solidFill>
                <a:schemeClr val="accent5">
                  <a:lumMod val="75000"/>
                </a:schemeClr>
              </a:solidFill>
              <a:latin typeface="Calibri"/>
              <a:ea typeface="+mn-ea"/>
              <a:cs typeface="+mn-cs"/>
            </a:rPr>
            <a:t>π.χ</a:t>
          </a:r>
          <a:r>
            <a:rPr lang="el-GR" sz="1800" kern="1200" dirty="0">
              <a:solidFill>
                <a:schemeClr val="accent5">
                  <a:lumMod val="75000"/>
                </a:schemeClr>
              </a:solidFill>
              <a:latin typeface="Calibri"/>
              <a:ea typeface="+mn-ea"/>
              <a:cs typeface="+mn-cs"/>
            </a:rPr>
            <a:t>  σωσίβιες λέμβοι, εξοπλισμός</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l-GR" sz="1800" kern="1200" dirty="0">
              <a:solidFill>
                <a:schemeClr val="accent5">
                  <a:lumMod val="75000"/>
                </a:schemeClr>
              </a:solidFill>
              <a:latin typeface="Calibri"/>
              <a:ea typeface="+mn-ea"/>
              <a:cs typeface="+mn-cs"/>
            </a:rPr>
            <a:t>      πυρασφάλειας, φωτοβολίδες </a:t>
          </a:r>
          <a:r>
            <a:rPr lang="el-GR" sz="1800" kern="1200" dirty="0" err="1">
              <a:solidFill>
                <a:schemeClr val="accent5">
                  <a:lumMod val="75000"/>
                </a:schemeClr>
              </a:solidFill>
              <a:latin typeface="Calibri"/>
              <a:ea typeface="+mn-ea"/>
              <a:cs typeface="+mn-cs"/>
            </a:rPr>
            <a:t>κλπ</a:t>
          </a:r>
          <a:r>
            <a:rPr lang="el-GR" sz="1800" kern="1200" dirty="0">
              <a:solidFill>
                <a:schemeClr val="accent5">
                  <a:lumMod val="75000"/>
                </a:schemeClr>
              </a:solidFill>
              <a:latin typeface="Calibri"/>
              <a:ea typeface="+mn-ea"/>
              <a:cs typeface="+mn-cs"/>
            </a:rPr>
            <a:t>)</a:t>
          </a:r>
        </a:p>
        <a:p>
          <a:pPr marL="228600" lvl="1" indent="0" algn="l" defTabSz="889000">
            <a:lnSpc>
              <a:spcPct val="90000"/>
            </a:lnSpc>
            <a:spcBef>
              <a:spcPct val="0"/>
            </a:spcBef>
            <a:spcAft>
              <a:spcPct val="15000"/>
            </a:spcAft>
            <a:buFont typeface="Arial" panose="020B0604020202020204" pitchFamily="34" charset="0"/>
            <a:buChar char="•"/>
          </a:pPr>
          <a:r>
            <a:rPr lang="el-GR" sz="2000" kern="1200" dirty="0"/>
            <a:t>Βελτίωση των συνθηκών υγείας των αλιέων επί των αλιευτικών σκαφών. </a:t>
          </a:r>
          <a:r>
            <a:rPr lang="el-GR" sz="2000" kern="1200" dirty="0">
              <a:solidFill>
                <a:schemeClr val="accent5">
                  <a:lumMod val="75000"/>
                </a:schemeClr>
              </a:solidFill>
            </a:rPr>
            <a:t>(</a:t>
          </a:r>
          <a:r>
            <a:rPr lang="el-GR" sz="1800" kern="1200" dirty="0" err="1">
              <a:solidFill>
                <a:schemeClr val="accent5">
                  <a:lumMod val="75000"/>
                </a:schemeClr>
              </a:solidFill>
            </a:rPr>
            <a:t>π.χ</a:t>
          </a:r>
          <a:r>
            <a:rPr lang="el-GR" sz="1800" kern="1200" dirty="0">
              <a:solidFill>
                <a:schemeClr val="accent5">
                  <a:lumMod val="75000"/>
                </a:schemeClr>
              </a:solidFill>
            </a:rPr>
            <a:t> κιβώτια πρώτων βοηθειών, συσκευές έκτακτης ανάγκης </a:t>
          </a:r>
          <a:r>
            <a:rPr lang="el-GR" sz="1800" kern="1200" dirty="0" err="1">
              <a:solidFill>
                <a:schemeClr val="accent5">
                  <a:lumMod val="75000"/>
                </a:schemeClr>
              </a:solidFill>
            </a:rPr>
            <a:t>κλπ</a:t>
          </a:r>
          <a:r>
            <a:rPr lang="el-GR" sz="1800" kern="1200" dirty="0">
              <a:solidFill>
                <a:schemeClr val="accent5">
                  <a:lumMod val="75000"/>
                </a:schemeClr>
              </a:solidFill>
            </a:rPr>
            <a:t>)</a:t>
          </a:r>
        </a:p>
        <a:p>
          <a:pPr marL="228600" lvl="1" indent="0" algn="l" defTabSz="889000">
            <a:lnSpc>
              <a:spcPct val="90000"/>
            </a:lnSpc>
            <a:spcBef>
              <a:spcPct val="0"/>
            </a:spcBef>
            <a:spcAft>
              <a:spcPct val="15000"/>
            </a:spcAft>
            <a:buFont typeface="Arial" panose="020B0604020202020204" pitchFamily="34" charset="0"/>
            <a:buChar char="•"/>
          </a:pPr>
          <a:r>
            <a:rPr lang="el-GR" sz="2000" kern="1200" dirty="0"/>
            <a:t>Βελτίωση της υγιεινής των αλιέων επί των αλιευτικών σκαφών </a:t>
          </a:r>
          <a:r>
            <a:rPr lang="el-GR" sz="1800" kern="1200" dirty="0">
              <a:solidFill>
                <a:srgbClr val="4BACC6">
                  <a:lumMod val="75000"/>
                </a:srgbClr>
              </a:solidFill>
              <a:latin typeface="Calibri"/>
              <a:ea typeface="+mn-ea"/>
              <a:cs typeface="+mn-cs"/>
            </a:rPr>
            <a:t>(</a:t>
          </a:r>
          <a:r>
            <a:rPr lang="el-GR" sz="1800" kern="1200" dirty="0" err="1">
              <a:solidFill>
                <a:srgbClr val="4BACC6">
                  <a:lumMod val="75000"/>
                </a:srgbClr>
              </a:solidFill>
              <a:latin typeface="Calibri"/>
              <a:ea typeface="+mn-ea"/>
              <a:cs typeface="+mn-cs"/>
            </a:rPr>
            <a:t>π.χ</a:t>
          </a:r>
          <a:r>
            <a:rPr lang="el-GR" sz="1800" kern="1200" dirty="0">
              <a:solidFill>
                <a:srgbClr val="4BACC6">
                  <a:lumMod val="75000"/>
                </a:srgbClr>
              </a:solidFill>
              <a:latin typeface="Calibri"/>
              <a:ea typeface="+mn-ea"/>
              <a:cs typeface="+mn-cs"/>
            </a:rPr>
            <a:t> Μαγειρεία, τουαλέτες, συσκευές πόσιμου νερού </a:t>
          </a:r>
          <a:r>
            <a:rPr lang="el-GR" sz="1800" kern="1200" dirty="0" err="1">
              <a:solidFill>
                <a:srgbClr val="4BACC6">
                  <a:lumMod val="75000"/>
                </a:srgbClr>
              </a:solidFill>
              <a:latin typeface="Calibri"/>
              <a:ea typeface="+mn-ea"/>
              <a:cs typeface="+mn-cs"/>
            </a:rPr>
            <a:t>κλπ</a:t>
          </a:r>
          <a:r>
            <a:rPr lang="el-GR" sz="1800" kern="1200" dirty="0">
              <a:solidFill>
                <a:srgbClr val="4BACC6">
                  <a:lumMod val="75000"/>
                </a:srgbClr>
              </a:solidFill>
              <a:latin typeface="Calibri"/>
              <a:ea typeface="+mn-ea"/>
              <a:cs typeface="+mn-cs"/>
            </a:rPr>
            <a:t>)</a:t>
          </a:r>
        </a:p>
        <a:p>
          <a:pPr marL="228600" marR="0" lvl="1" indent="0" algn="l" defTabSz="8890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l-GR" sz="2000" kern="1200" dirty="0"/>
            <a:t>Βελτίωση των εργασιακών συνθηκών επί των αλιευτικών σκαφών</a:t>
          </a:r>
          <a:r>
            <a:rPr lang="el-GR" sz="1800" kern="1200" dirty="0">
              <a:solidFill>
                <a:srgbClr val="4BACC6">
                  <a:lumMod val="75000"/>
                </a:srgbClr>
              </a:solidFill>
              <a:latin typeface="Calibri"/>
              <a:ea typeface="+mn-ea"/>
              <a:cs typeface="+mn-cs"/>
            </a:rPr>
            <a:t>.(</a:t>
          </a:r>
          <a:r>
            <a:rPr lang="el-GR" sz="1800" kern="1200" dirty="0" err="1">
              <a:solidFill>
                <a:srgbClr val="4BACC6">
                  <a:lumMod val="75000"/>
                </a:srgbClr>
              </a:solidFill>
              <a:latin typeface="Calibri"/>
              <a:ea typeface="+mn-ea"/>
              <a:cs typeface="+mn-cs"/>
            </a:rPr>
            <a:t>π.χ</a:t>
          </a:r>
          <a:r>
            <a:rPr lang="el-GR" sz="1800" kern="1200" dirty="0">
              <a:solidFill>
                <a:srgbClr val="4BACC6">
                  <a:lumMod val="75000"/>
                </a:srgbClr>
              </a:solidFill>
              <a:latin typeface="Calibri"/>
              <a:ea typeface="+mn-ea"/>
              <a:cs typeface="+mn-cs"/>
            </a:rPr>
            <a:t> κιγκλιδώματα, υπόστεγα, ενδύματα εργασίας και προστατευτικός εξοπλισμός </a:t>
          </a:r>
          <a:r>
            <a:rPr lang="el-GR" sz="1800" kern="1200" dirty="0" err="1">
              <a:solidFill>
                <a:srgbClr val="4BACC6">
                  <a:lumMod val="75000"/>
                </a:srgbClr>
              </a:solidFill>
              <a:latin typeface="Calibri"/>
              <a:ea typeface="+mn-ea"/>
              <a:cs typeface="+mn-cs"/>
            </a:rPr>
            <a:t>κλπ</a:t>
          </a:r>
          <a:r>
            <a:rPr lang="el-GR" sz="1800" kern="1200" dirty="0">
              <a:solidFill>
                <a:srgbClr val="4BACC6">
                  <a:lumMod val="75000"/>
                </a:srgbClr>
              </a:solidFill>
              <a:latin typeface="Calibri"/>
              <a:ea typeface="+mn-ea"/>
              <a:cs typeface="+mn-cs"/>
            </a:rPr>
            <a:t>)</a:t>
          </a:r>
        </a:p>
        <a:p>
          <a:pPr marL="114300" lvl="1" indent="0" algn="l" defTabSz="533400">
            <a:lnSpc>
              <a:spcPct val="90000"/>
            </a:lnSpc>
            <a:spcBef>
              <a:spcPct val="0"/>
            </a:spcBef>
            <a:spcAft>
              <a:spcPct val="15000"/>
            </a:spcAft>
            <a:buFont typeface="Symbol" panose="05050102010706020507" pitchFamily="18" charset="2"/>
            <a:buChar char=""/>
          </a:pPr>
          <a:endParaRPr lang="el-GR" sz="1200" kern="1200" dirty="0"/>
        </a:p>
      </dsp:txBody>
      <dsp:txXfrm rot="-5400000">
        <a:off x="1662811" y="203748"/>
        <a:ext cx="6556208" cy="3766306"/>
      </dsp:txXfrm>
    </dsp:sp>
    <dsp:sp modelId="{3ADDCA79-6A93-497A-A941-E3DAFB2756D2}">
      <dsp:nvSpPr>
        <dsp:cNvPr id="0" name=""/>
        <dsp:cNvSpPr/>
      </dsp:nvSpPr>
      <dsp:spPr>
        <a:xfrm>
          <a:off x="0" y="4081"/>
          <a:ext cx="1664103" cy="4175004"/>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επιλέξιμες δαπάνες</a:t>
          </a:r>
          <a:endParaRPr lang="el-GR" sz="2000" u="none" kern="1200" dirty="0"/>
        </a:p>
      </dsp:txBody>
      <dsp:txXfrm>
        <a:off x="81235" y="85316"/>
        <a:ext cx="1501633" cy="401253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100000"/>
            </a:lnSpc>
            <a:spcBef>
              <a:spcPct val="0"/>
            </a:spcBef>
            <a:spcAft>
              <a:spcPts val="0"/>
            </a:spcAft>
            <a:buNone/>
          </a:pPr>
          <a:r>
            <a:rPr lang="el-GR" sz="2400" kern="1200" dirty="0">
              <a:effectLst/>
              <a:latin typeface="Tahoma" panose="020B0604030504040204" pitchFamily="34" charset="0"/>
              <a:ea typeface="Times New Roman" panose="02020603050405020304" pitchFamily="18" charset="0"/>
              <a:cs typeface="Times New Roman" panose="02020603050405020304" pitchFamily="18" charset="0"/>
            </a:rPr>
            <a:t>5.</a:t>
          </a:r>
          <a:r>
            <a:rPr lang="el-GR" sz="2400" kern="1200" dirty="0"/>
            <a:t> Επενδύσεις για τη βελτίωση της υγείας, της υγιεινής, της ασφάλειας και των εργασιακών συνθηκών για τους αλιείς. (άρθρο 32 Καν. (ΕΕ) 508/2014). </a:t>
          </a:r>
          <a:endParaRPr lang="el-GR" sz="24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602-2437-4099-BCAF-96FBCFD95C28}">
      <dsp:nvSpPr>
        <dsp:cNvPr id="0" name=""/>
        <dsp:cNvSpPr/>
      </dsp:nvSpPr>
      <dsp:spPr>
        <a:xfrm>
          <a:off x="0" y="652317"/>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A2970-BB8C-4666-A6ED-553FCF159BE6}">
      <dsp:nvSpPr>
        <dsp:cNvPr id="0" name=""/>
        <dsp:cNvSpPr/>
      </dsp:nvSpPr>
      <dsp:spPr>
        <a:xfrm>
          <a:off x="305240" y="0"/>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kern="1200" dirty="0">
            <a:solidFill>
              <a:srgbClr val="FFC000"/>
            </a:solidFill>
          </a:endParaRPr>
        </a:p>
        <a:p>
          <a:pPr marL="0" lvl="0" algn="l" defTabSz="800100">
            <a:lnSpc>
              <a:spcPct val="90000"/>
            </a:lnSpc>
            <a:spcBef>
              <a:spcPct val="0"/>
            </a:spcBef>
            <a:spcAft>
              <a:spcPct val="35000"/>
            </a:spcAft>
            <a:buNone/>
          </a:pPr>
          <a:endParaRPr lang="el-GR" sz="1400" kern="1200" dirty="0"/>
        </a:p>
      </dsp:txBody>
      <dsp:txXfrm>
        <a:off x="365764" y="60524"/>
        <a:ext cx="4062616" cy="1118792"/>
      </dsp:txXfrm>
    </dsp:sp>
    <dsp:sp modelId="{DCC25C38-2010-4956-AE07-BF5FFCBF2679}">
      <dsp:nvSpPr>
        <dsp:cNvPr id="0" name=""/>
        <dsp:cNvSpPr/>
      </dsp:nvSpPr>
      <dsp:spPr>
        <a:xfrm>
          <a:off x="0" y="2557438"/>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D6332-6F65-4B69-919F-E1D808EB83F9}">
      <dsp:nvSpPr>
        <dsp:cNvPr id="0" name=""/>
        <dsp:cNvSpPr/>
      </dsp:nvSpPr>
      <dsp:spPr>
        <a:xfrm>
          <a:off x="372970" y="1761386"/>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just" defTabSz="889000">
            <a:lnSpc>
              <a:spcPct val="90000"/>
            </a:lnSpc>
            <a:spcBef>
              <a:spcPct val="0"/>
            </a:spcBef>
            <a:spcAft>
              <a:spcPct val="35000"/>
            </a:spcAft>
            <a:buNone/>
          </a:pPr>
          <a:r>
            <a:rPr lang="el-GR" sz="2000" b="1" kern="1200" dirty="0">
              <a:solidFill>
                <a:srgbClr val="FFC000"/>
              </a:solidFill>
              <a:effectLst/>
              <a:latin typeface="Calibri" panose="020F0502020204030204" pitchFamily="34" charset="0"/>
              <a:ea typeface="Calibri" panose="020F0502020204030204" pitchFamily="34" charset="0"/>
              <a:cs typeface="+mn-cs"/>
            </a:rPr>
            <a:t>Αν αφορά πράξεις σχετικές με παράκτια αλιεία το ποσοστό ενίσχυσης είναι έως 80% </a:t>
          </a:r>
        </a:p>
      </dsp:txBody>
      <dsp:txXfrm>
        <a:off x="433494" y="1821910"/>
        <a:ext cx="4062616" cy="111879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100000"/>
            </a:lnSpc>
            <a:spcBef>
              <a:spcPct val="0"/>
            </a:spcBef>
            <a:spcAft>
              <a:spcPts val="0"/>
            </a:spcAft>
            <a:buNone/>
          </a:pPr>
          <a:r>
            <a:rPr lang="el-GR" sz="1800" kern="1200" dirty="0">
              <a:effectLst/>
              <a:latin typeface="Tahoma" panose="020B0604030504040204" pitchFamily="34" charset="0"/>
              <a:ea typeface="Times New Roman" panose="02020603050405020304" pitchFamily="18" charset="0"/>
              <a:cs typeface="Times New Roman" panose="02020603050405020304" pitchFamily="18" charset="0"/>
            </a:rPr>
            <a:t>6.</a:t>
          </a:r>
          <a:r>
            <a:rPr lang="el-GR" sz="1800" kern="1200" dirty="0"/>
            <a:t> Επενδύσεις σε εξοπλισμό ή επί του σκάφους που στοχεύουν στη μείωση της εκπομπής ρύπων ή αερίων του θερμοκηπίου και στην αύξηση της ενεργειακής απόδοσης των αλιευτικών σκαφών (άρθρο 41.1, Καν. (ΕΕ) 508/2014). Ισχύει και για σκάφη εσωτερικών υδάτων.</a:t>
          </a:r>
          <a:endParaRPr lang="el-GR" sz="18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88670" y="-1409379"/>
          <a:ext cx="3523931"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l-GR" sz="2800" kern="1200" dirty="0"/>
            <a:t>Εξοπλισμός επί του σκάφους. </a:t>
          </a:r>
          <a:endParaRPr lang="el-GR" sz="2800" b="1" i="1" kern="1200" dirty="0">
            <a:solidFill>
              <a:schemeClr val="tx1"/>
            </a:solidFill>
          </a:endParaRPr>
        </a:p>
        <a:p>
          <a:pPr marL="285750" lvl="1" indent="-285750" algn="l" defTabSz="1244600">
            <a:lnSpc>
              <a:spcPct val="90000"/>
            </a:lnSpc>
            <a:spcBef>
              <a:spcPct val="0"/>
            </a:spcBef>
            <a:spcAft>
              <a:spcPct val="15000"/>
            </a:spcAft>
            <a:buFont typeface="Symbol" panose="05050102010706020507" pitchFamily="18" charset="2"/>
            <a:buChar char=""/>
          </a:pPr>
          <a:r>
            <a:rPr lang="el-GR" sz="2800" kern="1200" dirty="0"/>
            <a:t>Αλιευτικά εργαλεία.</a:t>
          </a:r>
        </a:p>
        <a:p>
          <a:pPr marL="285750" lvl="1" indent="-285750" algn="l" defTabSz="1244600">
            <a:lnSpc>
              <a:spcPct val="90000"/>
            </a:lnSpc>
            <a:spcBef>
              <a:spcPct val="0"/>
            </a:spcBef>
            <a:spcAft>
              <a:spcPct val="15000"/>
            </a:spcAft>
            <a:buFont typeface="Symbol" panose="05050102010706020507" pitchFamily="18" charset="2"/>
            <a:buChar char=""/>
          </a:pPr>
          <a:r>
            <a:rPr lang="el-GR" sz="2800" kern="1200" dirty="0"/>
            <a:t>Έλεγχοι και συστήματα ενεργειακής απόδοσης. </a:t>
          </a:r>
        </a:p>
        <a:p>
          <a:pPr marL="285750" lvl="1" indent="-285750" algn="l" defTabSz="1244600">
            <a:lnSpc>
              <a:spcPct val="90000"/>
            </a:lnSpc>
            <a:spcBef>
              <a:spcPct val="0"/>
            </a:spcBef>
            <a:spcAft>
              <a:spcPct val="15000"/>
            </a:spcAft>
            <a:buFont typeface="Symbol" panose="05050102010706020507" pitchFamily="18" charset="2"/>
            <a:buChar char=""/>
          </a:pPr>
          <a:r>
            <a:rPr lang="el-GR" sz="2800" kern="1200" dirty="0"/>
            <a:t>Μελέτες.</a:t>
          </a:r>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endParaRPr lang="el-GR" sz="1200" kern="1200" dirty="0"/>
        </a:p>
      </dsp:txBody>
      <dsp:txXfrm rot="-5400000">
        <a:off x="2079291" y="172024"/>
        <a:ext cx="6170665" cy="3179883"/>
      </dsp:txXfrm>
    </dsp:sp>
    <dsp:sp modelId="{3ADDCA79-6A93-497A-A941-E3DAFB2756D2}">
      <dsp:nvSpPr>
        <dsp:cNvPr id="0" name=""/>
        <dsp:cNvSpPr/>
      </dsp:nvSpPr>
      <dsp:spPr>
        <a:xfrm>
          <a:off x="0" y="3445"/>
          <a:ext cx="2080663" cy="352494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πράξεις προς χρηματοδότηση</a:t>
          </a:r>
          <a:endParaRPr lang="el-GR" sz="2000" u="none" kern="1200" dirty="0"/>
        </a:p>
      </dsp:txBody>
      <dsp:txXfrm>
        <a:off x="101570" y="105015"/>
        <a:ext cx="1877523" cy="332180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100000"/>
            </a:lnSpc>
            <a:spcBef>
              <a:spcPct val="0"/>
            </a:spcBef>
            <a:spcAft>
              <a:spcPts val="0"/>
            </a:spcAft>
            <a:buNone/>
          </a:pPr>
          <a:r>
            <a:rPr lang="el-GR" sz="1800" kern="1200" dirty="0">
              <a:effectLst/>
              <a:latin typeface="Tahoma" panose="020B0604030504040204" pitchFamily="34" charset="0"/>
              <a:ea typeface="Times New Roman" panose="02020603050405020304" pitchFamily="18" charset="0"/>
              <a:cs typeface="Times New Roman" panose="02020603050405020304" pitchFamily="18" charset="0"/>
            </a:rPr>
            <a:t>6.</a:t>
          </a:r>
          <a:r>
            <a:rPr lang="el-GR" sz="1800" kern="1200" dirty="0"/>
            <a:t> Επενδύσεις σε εξοπλισμό ή επί του σκάφους που στοχεύουν στη μείωση της εκπομπής ρύπων ή αερίων του θερμοκηπίου και στην αύξηση της ενεργειακής απόδοσης των αλιευτικών σκαφών (άρθρο 41.1, Καν. (ΕΕ) 508/2014). Ισχύει και για σκάφη εσωτερικών υδάτων.</a:t>
          </a:r>
          <a:endParaRPr lang="el-GR" sz="18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256058" y="-1143776"/>
          <a:ext cx="4155770" cy="6443324"/>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l-GR" sz="1800" b="1" i="1" kern="1200" dirty="0">
              <a:solidFill>
                <a:schemeClr val="tx1"/>
              </a:solidFill>
            </a:rPr>
            <a:t>Αφορά δαπάνες για:</a:t>
          </a:r>
        </a:p>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Βελτίωση της υδροδυναμικής του κύτους του σκάφους. </a:t>
          </a:r>
          <a:r>
            <a:rPr lang="el-GR" sz="1800" kern="1200" dirty="0">
              <a:solidFill>
                <a:srgbClr val="9900FF"/>
              </a:solidFill>
            </a:rPr>
            <a:t>(όχι βασική συντήρηση σκάφους)</a:t>
          </a:r>
          <a:endParaRPr lang="el-GR" sz="1800" b="1" i="1" kern="1200" dirty="0">
            <a:solidFill>
              <a:srgbClr val="9900FF"/>
            </a:solidFill>
          </a:endParaRP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Βελτίωση του συστήματος πρόωσης του σκάφους. </a:t>
          </a: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Αλιευτικά εργαλεία και αλιευτικός εξοπλισμός. (</a:t>
          </a:r>
          <a:r>
            <a:rPr lang="el-GR" sz="1800" kern="1200" dirty="0">
              <a:solidFill>
                <a:srgbClr val="9900FF"/>
              </a:solidFill>
              <a:latin typeface="Calibri"/>
              <a:ea typeface="+mn-ea"/>
              <a:cs typeface="+mn-cs"/>
            </a:rPr>
            <a:t>όχι συρόμενα  εργαλεία)</a:t>
          </a: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Μείωση της κατανάλωσης ηλεκτρικής ενέργειας ή θερμικής ενέργειας. </a:t>
          </a:r>
          <a:r>
            <a:rPr lang="el-GR" sz="1800" kern="1200" dirty="0">
              <a:solidFill>
                <a:srgbClr val="9900FF"/>
              </a:solidFill>
              <a:latin typeface="Calibri"/>
              <a:ea typeface="+mn-ea"/>
              <a:cs typeface="+mn-cs"/>
            </a:rPr>
            <a:t>(μόνο για σκάφη κάτω των 18μ)</a:t>
          </a: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Έλεγχοι και συστήματα ενεργειακής απόδοσης. </a:t>
          </a: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Μελέτες για τη διερεύνηση της συμβολής των εναλλακτικών συστημάτων πρόωσης και του σχεδιασμού του κύτους στην ενεργειακή απόδοση των αλιευτικών σκαφών. </a:t>
          </a:r>
          <a:r>
            <a:rPr lang="el-GR" sz="1800" kern="1200" dirty="0">
              <a:solidFill>
                <a:srgbClr val="9900FF"/>
              </a:solidFill>
              <a:latin typeface="Calibri"/>
              <a:ea typeface="+mn-ea"/>
              <a:cs typeface="+mn-cs"/>
            </a:rPr>
            <a:t>( έως 10%)</a:t>
          </a:r>
        </a:p>
      </dsp:txBody>
      <dsp:txXfrm rot="-5400000">
        <a:off x="2112281" y="202869"/>
        <a:ext cx="6240456" cy="3750034"/>
      </dsp:txXfrm>
    </dsp:sp>
    <dsp:sp modelId="{3ADDCA79-6A93-497A-A941-E3DAFB2756D2}">
      <dsp:nvSpPr>
        <dsp:cNvPr id="0" name=""/>
        <dsp:cNvSpPr/>
      </dsp:nvSpPr>
      <dsp:spPr>
        <a:xfrm>
          <a:off x="0" y="4058"/>
          <a:ext cx="2113676" cy="4151718"/>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επιλέξιμες δαπάνες</a:t>
          </a:r>
          <a:endParaRPr lang="el-GR" sz="2000" u="none" kern="1200" dirty="0"/>
        </a:p>
      </dsp:txBody>
      <dsp:txXfrm>
        <a:off x="103181" y="107239"/>
        <a:ext cx="1907314" cy="394535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6.</a:t>
          </a:r>
          <a:r>
            <a:rPr lang="el-GR" sz="2000" kern="1200" dirty="0"/>
            <a:t> Επενδύσεις σε εξοπλισμό ή επί του σκάφους που στοχεύουν στη μείωση της εκπομπής ρύπων ή αερίων του θερμοκηπίου και στην αύξηση της ενεργειακής απόδοσης των αλιευτικών σκαφών (άρθρο 41.1, Καν. (ΕΕ) 508/2014). Ισχύει και για σκάφη εσωτερικών υδάτων.</a:t>
          </a:r>
          <a:endParaRPr lang="el-GR" sz="20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602-2437-4099-BCAF-96FBCFD95C28}">
      <dsp:nvSpPr>
        <dsp:cNvPr id="0" name=""/>
        <dsp:cNvSpPr/>
      </dsp:nvSpPr>
      <dsp:spPr>
        <a:xfrm>
          <a:off x="0" y="652317"/>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A2970-BB8C-4666-A6ED-553FCF159BE6}">
      <dsp:nvSpPr>
        <dsp:cNvPr id="0" name=""/>
        <dsp:cNvSpPr/>
      </dsp:nvSpPr>
      <dsp:spPr>
        <a:xfrm>
          <a:off x="305240" y="0"/>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kern="1200" dirty="0">
            <a:solidFill>
              <a:srgbClr val="FFC000"/>
            </a:solidFill>
          </a:endParaRPr>
        </a:p>
        <a:p>
          <a:pPr marL="0" lvl="0" algn="l" defTabSz="800100">
            <a:lnSpc>
              <a:spcPct val="90000"/>
            </a:lnSpc>
            <a:spcBef>
              <a:spcPct val="0"/>
            </a:spcBef>
            <a:spcAft>
              <a:spcPct val="35000"/>
            </a:spcAft>
            <a:buNone/>
          </a:pPr>
          <a:endParaRPr lang="el-GR" sz="1400" kern="1200" dirty="0"/>
        </a:p>
      </dsp:txBody>
      <dsp:txXfrm>
        <a:off x="365764" y="60524"/>
        <a:ext cx="4062616" cy="1118792"/>
      </dsp:txXfrm>
    </dsp:sp>
    <dsp:sp modelId="{DCC25C38-2010-4956-AE07-BF5FFCBF2679}">
      <dsp:nvSpPr>
        <dsp:cNvPr id="0" name=""/>
        <dsp:cNvSpPr/>
      </dsp:nvSpPr>
      <dsp:spPr>
        <a:xfrm>
          <a:off x="0" y="2557438"/>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D6332-6F65-4B69-919F-E1D808EB83F9}">
      <dsp:nvSpPr>
        <dsp:cNvPr id="0" name=""/>
        <dsp:cNvSpPr/>
      </dsp:nvSpPr>
      <dsp:spPr>
        <a:xfrm>
          <a:off x="372970" y="1761386"/>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just" defTabSz="889000">
            <a:lnSpc>
              <a:spcPct val="90000"/>
            </a:lnSpc>
            <a:spcBef>
              <a:spcPct val="0"/>
            </a:spcBef>
            <a:spcAft>
              <a:spcPct val="35000"/>
            </a:spcAft>
            <a:buNone/>
          </a:pPr>
          <a:r>
            <a:rPr lang="el-GR" sz="2000" b="1" kern="1200" dirty="0">
              <a:solidFill>
                <a:srgbClr val="FFC000"/>
              </a:solidFill>
              <a:effectLst/>
              <a:latin typeface="Calibri" panose="020F0502020204030204" pitchFamily="34" charset="0"/>
              <a:ea typeface="Calibri" panose="020F0502020204030204" pitchFamily="34" charset="0"/>
              <a:cs typeface="+mn-cs"/>
            </a:rPr>
            <a:t>Αν αφορά πράξεις σχετικές με παράκτια αλιεία το ποσοστό ενίσχυσης είναι έως 80% </a:t>
          </a:r>
        </a:p>
      </dsp:txBody>
      <dsp:txXfrm>
        <a:off x="433494" y="1821910"/>
        <a:ext cx="4062616" cy="111879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t>1.Επενδύσεις που αφορούν σε μικρές και πολύ μικρές επιχειρήσεις (ίδρυση, εκσυγχρονισμός) (άρθρο 63, Καν. (ΕΕ) 508/2014) </a:t>
          </a:r>
          <a:endParaRPr lang="el-GR" sz="20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90834" y="-1407148"/>
          <a:ext cx="3523931"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l-GR" sz="1400" b="1" i="1" kern="1200" dirty="0">
            <a:solidFill>
              <a:schemeClr val="tx1"/>
            </a:solidFill>
          </a:endParaRPr>
        </a:p>
        <a:p>
          <a:pPr marL="285750" lvl="1" indent="-285750" algn="l" defTabSz="1422400">
            <a:lnSpc>
              <a:spcPct val="90000"/>
            </a:lnSpc>
            <a:spcBef>
              <a:spcPct val="0"/>
            </a:spcBef>
            <a:spcAft>
              <a:spcPct val="15000"/>
            </a:spcAft>
            <a:buChar char="•"/>
          </a:pPr>
          <a:r>
            <a:rPr lang="el-GR" sz="3200" kern="1200" dirty="0"/>
            <a:t>Επενδύσεις επί του σκάφους</a:t>
          </a:r>
        </a:p>
        <a:p>
          <a:pPr marL="285750" lvl="1" indent="-285750" algn="l" defTabSz="1422400">
            <a:lnSpc>
              <a:spcPct val="90000"/>
            </a:lnSpc>
            <a:spcBef>
              <a:spcPct val="0"/>
            </a:spcBef>
            <a:spcAft>
              <a:spcPct val="15000"/>
            </a:spcAft>
            <a:buChar char="•"/>
          </a:pPr>
          <a:r>
            <a:rPr lang="el-GR" sz="3200" kern="1200" dirty="0"/>
            <a:t>Αλιευτικός τουρισμός</a:t>
          </a:r>
        </a:p>
        <a:p>
          <a:pPr marL="285750" lvl="1" indent="-285750" algn="l" defTabSz="1422400">
            <a:lnSpc>
              <a:spcPct val="90000"/>
            </a:lnSpc>
            <a:spcBef>
              <a:spcPct val="0"/>
            </a:spcBef>
            <a:spcAft>
              <a:spcPct val="15000"/>
            </a:spcAft>
            <a:buChar char="•"/>
          </a:pPr>
          <a:r>
            <a:rPr lang="el-GR" sz="3200" kern="1200" dirty="0"/>
            <a:t>Περιβαλλοντικές Υπηρεσίες που σχετίζονται με την αλιεία</a:t>
          </a:r>
        </a:p>
        <a:p>
          <a:pPr marL="285750" lvl="1" indent="-285750" algn="l" defTabSz="1422400">
            <a:lnSpc>
              <a:spcPct val="90000"/>
            </a:lnSpc>
            <a:spcBef>
              <a:spcPct val="0"/>
            </a:spcBef>
            <a:spcAft>
              <a:spcPct val="15000"/>
            </a:spcAft>
            <a:buChar char="•"/>
          </a:pPr>
          <a:r>
            <a:rPr lang="el-GR" sz="3200" kern="1200" dirty="0"/>
            <a:t>Εκπαιδευτικές δραστηριότητες που σχετίζονται με την αλιεία</a:t>
          </a:r>
          <a:r>
            <a:rPr lang="el-GR" sz="3600" kern="1200" dirty="0"/>
            <a:t>. </a:t>
          </a:r>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a:p>
          <a:pPr marL="114300" lvl="1" indent="-114300" algn="l" defTabSz="622300">
            <a:lnSpc>
              <a:spcPct val="90000"/>
            </a:lnSpc>
            <a:spcBef>
              <a:spcPct val="0"/>
            </a:spcBef>
            <a:spcAft>
              <a:spcPct val="15000"/>
            </a:spcAft>
            <a:buChar char="•"/>
          </a:pPr>
          <a:endParaRPr lang="el-GR" sz="1400" kern="1200" dirty="0"/>
        </a:p>
      </dsp:txBody>
      <dsp:txXfrm rot="-5400000">
        <a:off x="2081455" y="174255"/>
        <a:ext cx="6170665" cy="3179883"/>
      </dsp:txXfrm>
    </dsp:sp>
    <dsp:sp modelId="{3ADDCA79-6A93-497A-A941-E3DAFB2756D2}">
      <dsp:nvSpPr>
        <dsp:cNvPr id="0" name=""/>
        <dsp:cNvSpPr/>
      </dsp:nvSpPr>
      <dsp:spPr>
        <a:xfrm>
          <a:off x="0" y="3445"/>
          <a:ext cx="2080663" cy="352494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πράξεις προς χρηματοδότηση</a:t>
          </a:r>
          <a:endParaRPr lang="el-GR" sz="2000" u="none" kern="1200" dirty="0"/>
        </a:p>
      </dsp:txBody>
      <dsp:txXfrm>
        <a:off x="101570" y="105015"/>
        <a:ext cx="1877523" cy="332180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488670" y="-1409379"/>
          <a:ext cx="3523931" cy="6342689"/>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Ίδρυση/επέκταση/εκσυγχρονισμός επιχειρήσεων υποδομών διανυκτέρευσης, εστίασης και αναψυχής </a:t>
          </a:r>
          <a:endParaRPr lang="el-GR" sz="1800" b="1" i="1" kern="1200" dirty="0">
            <a:solidFill>
              <a:schemeClr val="tx1"/>
            </a:solidFill>
          </a:endParaRP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Ίδρυση/επέκταση/εκσυγχρονισμός επιχειρήσεων παροχής υπηρεσιών για την εξυπηρέτηση εναλλακτικών μορφών τουρισμού </a:t>
          </a: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Επιχειρήσεις παροχής υπηρεσιών και λιανικού εμπορίου </a:t>
          </a: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Επιχειρήσεις παραγωγής ειδών διατροφής μετά την α΄ μεταποίηση αλιευτικών και λοιπών προϊόντων </a:t>
          </a:r>
        </a:p>
        <a:p>
          <a:pPr marL="171450" lvl="1" indent="-171450" algn="l" defTabSz="800100">
            <a:lnSpc>
              <a:spcPct val="90000"/>
            </a:lnSpc>
            <a:spcBef>
              <a:spcPct val="0"/>
            </a:spcBef>
            <a:spcAft>
              <a:spcPct val="15000"/>
            </a:spcAft>
            <a:buFont typeface="Symbol" panose="05050102010706020507" pitchFamily="18" charset="2"/>
            <a:buChar char=""/>
          </a:pPr>
          <a:r>
            <a:rPr lang="el-GR" sz="1800" kern="1200" dirty="0"/>
            <a:t>Ίδρυση/επέκταση/εκσυγχρονισμός μικρών βιοτεχνιών </a:t>
          </a:r>
        </a:p>
        <a:p>
          <a:pPr marL="228600" lvl="1" indent="-228600" algn="l" defTabSz="889000">
            <a:lnSpc>
              <a:spcPct val="90000"/>
            </a:lnSpc>
            <a:spcBef>
              <a:spcPct val="0"/>
            </a:spcBef>
            <a:spcAft>
              <a:spcPct val="15000"/>
            </a:spcAft>
            <a:buChar char="•"/>
          </a:pPr>
          <a:endParaRPr lang="el-GR" sz="2000" kern="1200" dirty="0"/>
        </a:p>
        <a:p>
          <a:pPr marL="114300" lvl="1" indent="-114300" algn="l" defTabSz="533400">
            <a:lnSpc>
              <a:spcPct val="90000"/>
            </a:lnSpc>
            <a:spcBef>
              <a:spcPct val="0"/>
            </a:spcBef>
            <a:spcAft>
              <a:spcPct val="15000"/>
            </a:spcAft>
            <a:buChar char="•"/>
          </a:pPr>
          <a:endParaRPr lang="el-GR" sz="1200" kern="1200" dirty="0"/>
        </a:p>
      </dsp:txBody>
      <dsp:txXfrm rot="-5400000">
        <a:off x="2079291" y="172024"/>
        <a:ext cx="6170665" cy="3179883"/>
      </dsp:txXfrm>
    </dsp:sp>
    <dsp:sp modelId="{3ADDCA79-6A93-497A-A941-E3DAFB2756D2}">
      <dsp:nvSpPr>
        <dsp:cNvPr id="0" name=""/>
        <dsp:cNvSpPr/>
      </dsp:nvSpPr>
      <dsp:spPr>
        <a:xfrm>
          <a:off x="0" y="3445"/>
          <a:ext cx="2080663" cy="3524946"/>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πράξεις προς χρηματοδότηση</a:t>
          </a:r>
          <a:endParaRPr lang="el-GR" sz="2000" u="none" kern="1200" dirty="0"/>
        </a:p>
      </dsp:txBody>
      <dsp:txXfrm>
        <a:off x="101570" y="105015"/>
        <a:ext cx="1877523" cy="332180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t>1.Επενδύσεις που αφορούν σε μικρές και πολύ μικρές επιχειρήσεις (ίδρυση, εκσυγχρονισμός) (άρθρο 63, Καν. (ΕΕ) 508/2014) </a:t>
          </a:r>
          <a:endParaRPr lang="el-GR" sz="20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148046" y="-1035764"/>
          <a:ext cx="4371794" cy="6443324"/>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l-GR" sz="1400" kern="1200" dirty="0"/>
            <a:t>Η κατασκευή ή η βελτίωση ακινήτου. Διαμόρφωση του περιβάλλοντος χώρου μέχρι το 10% </a:t>
          </a:r>
          <a:endParaRPr lang="el-GR" sz="1400" b="1" i="1" kern="1200" dirty="0">
            <a:solidFill>
              <a:schemeClr val="tx1"/>
            </a:solidFill>
          </a:endParaRP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Προμήθεια μηχανολογικού, λοιπού, ΑΠΕ </a:t>
          </a:r>
          <a:r>
            <a:rPr lang="el-GR" sz="1400" kern="1200" dirty="0" err="1"/>
            <a:t>κλπ</a:t>
          </a:r>
          <a:r>
            <a:rPr lang="el-GR" sz="1400" kern="1200" dirty="0"/>
            <a:t> </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Προμήθεια οχημάτων ειδικού τύπου(</a:t>
          </a:r>
          <a:r>
            <a:rPr lang="el-GR" sz="1400" kern="1200" dirty="0" err="1"/>
            <a:t>εως</a:t>
          </a:r>
          <a:r>
            <a:rPr lang="el-GR" sz="1400" kern="1200" dirty="0"/>
            <a:t> 10% ) και μέσων εσωτερικής μεταφοράς</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Μελέτη, εφαρμογή και πιστοποίηση συστημάτων διαχείρισης της ποιότητας, περιβαλλοντικής διαχείρισης, σήμανσης – πιστοποίησης των προϊόντων (έως 5000,00)</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Τεχνικά έξοδα έως το 10% </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Προμήθεια λογισμικού και έξοδα προβολής (έως 10%)</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Για επισκέψιμους χώρους: εργασίες πρασίνου και διαμόρφωση χώρου δοκιμών</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Δαπάνες ειδικού εξοπλισμού </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Κατασκευή οικίσκου – αποθήκης για τις ανάγκες φύλαξης – εξυπηρέτησης της επένδυσης, μέχρι 40 </a:t>
          </a:r>
          <a:r>
            <a:rPr lang="el-GR" sz="1400" kern="1200" dirty="0" err="1"/>
            <a:t>τ.μ</a:t>
          </a:r>
          <a:r>
            <a:rPr lang="el-GR" sz="1400" kern="1200" dirty="0"/>
            <a:t>, μόνο για επενδύσεις τουριστικών καταλυμάτων.</a:t>
          </a:r>
          <a:endParaRPr lang="el-GR" sz="1400" kern="1200" dirty="0">
            <a:solidFill>
              <a:prstClr val="black">
                <a:hueOff val="0"/>
                <a:satOff val="0"/>
                <a:lumOff val="0"/>
                <a:alphaOff val="0"/>
              </a:prstClr>
            </a:solidFill>
            <a:latin typeface="Calibri"/>
            <a:ea typeface="+mn-ea"/>
            <a:cs typeface="+mn-cs"/>
          </a:endParaRP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solidFill>
                <a:prstClr val="black">
                  <a:hueOff val="0"/>
                  <a:satOff val="0"/>
                  <a:lumOff val="0"/>
                  <a:alphaOff val="0"/>
                </a:prstClr>
              </a:solidFill>
              <a:latin typeface="Calibri"/>
              <a:ea typeface="+mn-ea"/>
              <a:cs typeface="+mn-cs"/>
            </a:rPr>
            <a:t>Έργα πρασίνου καθώς και έργα διακόσμησης (εφόσον αποτελούν λειτουργικό τμήμα της επιχείρησης).</a:t>
          </a:r>
        </a:p>
        <a:p>
          <a:pPr marL="114300" lvl="1" indent="-114300" algn="l" defTabSz="622300">
            <a:lnSpc>
              <a:spcPct val="90000"/>
            </a:lnSpc>
            <a:spcBef>
              <a:spcPct val="0"/>
            </a:spcBef>
            <a:spcAft>
              <a:spcPct val="15000"/>
            </a:spcAft>
            <a:buFont typeface="Symbol" panose="05050102010706020507" pitchFamily="18" charset="2"/>
            <a:buChar char=""/>
          </a:pPr>
          <a:r>
            <a:rPr lang="el-GR" sz="1400" kern="1200" dirty="0"/>
            <a:t>Εξοπλισμός αναψυχής πελατών (καταλύματα, χώροι εστίασης και αναψυχής).</a:t>
          </a:r>
          <a:endParaRPr lang="el-GR" sz="1400" kern="1200" dirty="0">
            <a:solidFill>
              <a:prstClr val="black">
                <a:hueOff val="0"/>
                <a:satOff val="0"/>
                <a:lumOff val="0"/>
                <a:alphaOff val="0"/>
              </a:prstClr>
            </a:solidFill>
            <a:latin typeface="Calibri"/>
            <a:ea typeface="+mn-ea"/>
            <a:cs typeface="+mn-cs"/>
          </a:endParaRPr>
        </a:p>
      </dsp:txBody>
      <dsp:txXfrm rot="-5400000">
        <a:off x="2112282" y="213413"/>
        <a:ext cx="6229911" cy="3944968"/>
      </dsp:txXfrm>
    </dsp:sp>
    <dsp:sp modelId="{3ADDCA79-6A93-497A-A941-E3DAFB2756D2}">
      <dsp:nvSpPr>
        <dsp:cNvPr id="0" name=""/>
        <dsp:cNvSpPr/>
      </dsp:nvSpPr>
      <dsp:spPr>
        <a:xfrm>
          <a:off x="0" y="4269"/>
          <a:ext cx="2113676" cy="4367531"/>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Ενδεικτικές επιλέξιμες δαπάνες</a:t>
          </a:r>
          <a:endParaRPr lang="el-GR" sz="2000" u="none" kern="1200" dirty="0"/>
        </a:p>
      </dsp:txBody>
      <dsp:txXfrm>
        <a:off x="103181" y="107450"/>
        <a:ext cx="1907314" cy="4161169"/>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t>1.Επενδύσεις που αφορούν σε μικρές και πολύ μικρές επιχειρήσεις (ίδρυση, εκσυγχρονισμός) (άρθρο 63, Καν. (ΕΕ) 508/2014) </a:t>
          </a:r>
          <a:endParaRPr lang="el-GR" sz="20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602-2437-4099-BCAF-96FBCFD95C28}">
      <dsp:nvSpPr>
        <dsp:cNvPr id="0" name=""/>
        <dsp:cNvSpPr/>
      </dsp:nvSpPr>
      <dsp:spPr>
        <a:xfrm>
          <a:off x="0" y="652317"/>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A2970-BB8C-4666-A6ED-553FCF159BE6}">
      <dsp:nvSpPr>
        <dsp:cNvPr id="0" name=""/>
        <dsp:cNvSpPr/>
      </dsp:nvSpPr>
      <dsp:spPr>
        <a:xfrm>
          <a:off x="305240" y="0"/>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kern="1200" dirty="0">
            <a:solidFill>
              <a:srgbClr val="FFC000"/>
            </a:solidFill>
          </a:endParaRPr>
        </a:p>
        <a:p>
          <a:pPr marL="0" lvl="0" algn="l" defTabSz="800100">
            <a:lnSpc>
              <a:spcPct val="90000"/>
            </a:lnSpc>
            <a:spcBef>
              <a:spcPct val="0"/>
            </a:spcBef>
            <a:spcAft>
              <a:spcPct val="35000"/>
            </a:spcAft>
            <a:buNone/>
          </a:pPr>
          <a:endParaRPr lang="el-GR" sz="1400" kern="1200" dirty="0"/>
        </a:p>
      </dsp:txBody>
      <dsp:txXfrm>
        <a:off x="365764" y="60524"/>
        <a:ext cx="4062616" cy="1118792"/>
      </dsp:txXfrm>
    </dsp:sp>
    <dsp:sp modelId="{DCC25C38-2010-4956-AE07-BF5FFCBF2679}">
      <dsp:nvSpPr>
        <dsp:cNvPr id="0" name=""/>
        <dsp:cNvSpPr/>
      </dsp:nvSpPr>
      <dsp:spPr>
        <a:xfrm>
          <a:off x="0" y="2557438"/>
          <a:ext cx="5976664" cy="105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D6332-6F65-4B69-919F-E1D808EB83F9}">
      <dsp:nvSpPr>
        <dsp:cNvPr id="0" name=""/>
        <dsp:cNvSpPr/>
      </dsp:nvSpPr>
      <dsp:spPr>
        <a:xfrm>
          <a:off x="372970" y="1761386"/>
          <a:ext cx="4183664" cy="123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133" tIns="0" rIns="158133" bIns="0" numCol="1" spcCol="1270" anchor="ctr" anchorCtr="0">
          <a:noAutofit/>
        </a:bodyPr>
        <a:lstStyle/>
        <a:p>
          <a:pPr marL="0" lvl="0" indent="0" algn="just" defTabSz="889000">
            <a:lnSpc>
              <a:spcPct val="90000"/>
            </a:lnSpc>
            <a:spcBef>
              <a:spcPct val="0"/>
            </a:spcBef>
            <a:spcAft>
              <a:spcPct val="35000"/>
            </a:spcAft>
            <a:buNone/>
          </a:pPr>
          <a:r>
            <a:rPr lang="el-GR" sz="2000" b="1" kern="1200" dirty="0">
              <a:solidFill>
                <a:srgbClr val="FFC000"/>
              </a:solidFill>
              <a:effectLst/>
              <a:latin typeface="Calibri" panose="020F0502020204030204" pitchFamily="34" charset="0"/>
              <a:ea typeface="Calibri" panose="020F0502020204030204" pitchFamily="34" charset="0"/>
              <a:cs typeface="+mn-cs"/>
            </a:rPr>
            <a:t>Η ενίσχυση, δεν μπορεί να υπερβαίνει τα 200.000 ευρώ Δημόσια Δαπάνη.</a:t>
          </a:r>
        </a:p>
      </dsp:txBody>
      <dsp:txXfrm>
        <a:off x="433494" y="1821910"/>
        <a:ext cx="4062616" cy="111879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79BF-35C6-4AEC-8409-E977F8AFCFC6}">
      <dsp:nvSpPr>
        <dsp:cNvPr id="0" name=""/>
        <dsp:cNvSpPr/>
      </dsp:nvSpPr>
      <dsp:spPr>
        <a:xfrm>
          <a:off x="1989871" y="-211826"/>
          <a:ext cx="2782873" cy="188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Ο δυνητικός δικαιούχος υποχρεούται να συμπληρώσει το σύνολο των υποχρεωτικών πεδίων της ηλεκτρονικής Αίτησης (πεδίο ΥΠΟΒΟΛΗ του ΠΣΚΕ), όπως αυτά εμφανίζονται στο Έντυπο Ι_1</a:t>
          </a:r>
        </a:p>
      </dsp:txBody>
      <dsp:txXfrm>
        <a:off x="2045195" y="-156502"/>
        <a:ext cx="2672225" cy="1778256"/>
      </dsp:txXfrm>
    </dsp:sp>
    <dsp:sp modelId="{F4D8982D-747C-4202-A8CE-45E209C932B7}">
      <dsp:nvSpPr>
        <dsp:cNvPr id="0" name=""/>
        <dsp:cNvSpPr/>
      </dsp:nvSpPr>
      <dsp:spPr>
        <a:xfrm rot="13087435">
          <a:off x="4378134" y="1349678"/>
          <a:ext cx="56173" cy="37454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4394986" y="1424586"/>
        <a:ext cx="22469" cy="224726"/>
      </dsp:txXfrm>
    </dsp:sp>
    <dsp:sp modelId="{644FA2C7-BA72-453A-855A-1016C20639C5}">
      <dsp:nvSpPr>
        <dsp:cNvPr id="0" name=""/>
        <dsp:cNvSpPr/>
      </dsp:nvSpPr>
      <dsp:spPr>
        <a:xfrm>
          <a:off x="3237742" y="1396823"/>
          <a:ext cx="4909505" cy="2299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solidFill>
                <a:srgbClr val="FF0000"/>
              </a:solidFill>
            </a:rPr>
            <a:t>ΠΡΟΣΟΧΉ ! </a:t>
          </a:r>
          <a:r>
            <a:rPr lang="el-GR" sz="1300" kern="1200" dirty="0"/>
            <a:t>εντός δέκα (10) εργάσιμων ημερών, από την υποβολή της αίτησης στο ΠΣΚΕ, αποστέλλεται απόδειξη καταχώρησης της αίτησης χρηματοδότησης όπως παράγεται από το ΠΣΚΕ, καθώς και πλήρη φάκελο σε ψηφιακή μορφή (</a:t>
          </a:r>
          <a:r>
            <a:rPr lang="en-US" sz="1300" kern="1200" dirty="0"/>
            <a:t>USB stick</a:t>
          </a:r>
          <a:r>
            <a:rPr lang="el-GR" sz="1300" kern="1200" dirty="0"/>
            <a:t>) στον οποίο θα συμπεριλαμβάνονται η αίτηση όπως υπεβλήθη στο ΠΣΚΕ καθώς και όλα τα δικαιολογητικά που τη συνοδεύουν (συμπεριλαμβανομένων και εκείνων των δικαιολογητικών για τα οποία δεν υπάρχει η δυνατότητα ηλεκτρονικής υποβολής).</a:t>
          </a:r>
        </a:p>
      </dsp:txBody>
      <dsp:txXfrm>
        <a:off x="3305081" y="1464162"/>
        <a:ext cx="4774827" cy="2164446"/>
      </dsp:txXfrm>
    </dsp:sp>
    <dsp:sp modelId="{59DB55DC-E855-4915-B71F-505A29CEBB5F}">
      <dsp:nvSpPr>
        <dsp:cNvPr id="0" name=""/>
        <dsp:cNvSpPr/>
      </dsp:nvSpPr>
      <dsp:spPr>
        <a:xfrm rot="8391855">
          <a:off x="4274146" y="3531307"/>
          <a:ext cx="56173" cy="37454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4290998" y="3606215"/>
        <a:ext cx="22469" cy="224726"/>
      </dsp:txXfrm>
    </dsp:sp>
    <dsp:sp modelId="{B4CFFD1D-8B72-46E0-BA8B-D8AF95DBF6F2}">
      <dsp:nvSpPr>
        <dsp:cNvPr id="0" name=""/>
        <dsp:cNvSpPr/>
      </dsp:nvSpPr>
      <dsp:spPr>
        <a:xfrm>
          <a:off x="1725890" y="3741209"/>
          <a:ext cx="3611661" cy="12540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solidFill>
                <a:schemeClr val="bg2"/>
              </a:solidFill>
            </a:rPr>
            <a:t>Συμπληρώνονται και επισυνάπτονται  κατά  περίπτωση τα συνημμένα αρχεία  της πρόσκλησης</a:t>
          </a:r>
        </a:p>
      </dsp:txBody>
      <dsp:txXfrm>
        <a:off x="1762620" y="3777939"/>
        <a:ext cx="3538201" cy="1180583"/>
      </dsp:txXfrm>
    </dsp:sp>
    <dsp:sp modelId="{0D4F0C1F-6EE0-429D-8992-3E70AA62FAB9}">
      <dsp:nvSpPr>
        <dsp:cNvPr id="0" name=""/>
        <dsp:cNvSpPr/>
      </dsp:nvSpPr>
      <dsp:spPr>
        <a:xfrm rot="12834549">
          <a:off x="2341503" y="3399770"/>
          <a:ext cx="56173" cy="37454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rot="10800000">
        <a:off x="2358355" y="3474678"/>
        <a:ext cx="22469" cy="224726"/>
      </dsp:txXfrm>
    </dsp:sp>
    <dsp:sp modelId="{460EBDB0-3F94-4F07-97E7-BDC7463C37B5}">
      <dsp:nvSpPr>
        <dsp:cNvPr id="0" name=""/>
        <dsp:cNvSpPr/>
      </dsp:nvSpPr>
      <dsp:spPr>
        <a:xfrm>
          <a:off x="0" y="1777172"/>
          <a:ext cx="2140243" cy="1872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Αναπόσπαστο στοιχείο της πρότασης αποτελούν τα δικαιολογητικά/έγγραφα που επισυνάπτονται ηλεκτρονικά σε μορφή </a:t>
          </a:r>
          <a:r>
            <a:rPr lang="en-US" sz="1300" kern="1200" dirty="0"/>
            <a:t>pdf</a:t>
          </a:r>
          <a:endParaRPr lang="el-GR" sz="1300" kern="1200" dirty="0"/>
        </a:p>
      </dsp:txBody>
      <dsp:txXfrm>
        <a:off x="54850" y="1832022"/>
        <a:ext cx="2030543" cy="1763024"/>
      </dsp:txXfrm>
    </dsp:sp>
    <dsp:sp modelId="{2EA128C1-2E26-4BFB-B23E-0FD08433478B}">
      <dsp:nvSpPr>
        <dsp:cNvPr id="0" name=""/>
        <dsp:cNvSpPr/>
      </dsp:nvSpPr>
      <dsp:spPr>
        <a:xfrm rot="19164014">
          <a:off x="2181729" y="1549436"/>
          <a:ext cx="56173" cy="37454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l-GR" sz="1100" kern="1200"/>
        </a:p>
      </dsp:txBody>
      <dsp:txXfrm>
        <a:off x="2198581" y="1624344"/>
        <a:ext cx="22469" cy="22472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A66B-54B7-4D99-ABBB-E7CB20C274CA}">
      <dsp:nvSpPr>
        <dsp:cNvPr id="0" name=""/>
        <dsp:cNvSpPr/>
      </dsp:nvSpPr>
      <dsp:spPr>
        <a:xfrm rot="5400000">
          <a:off x="-1517487" y="2521591"/>
          <a:ext cx="4161687" cy="10765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Γενικά Δικαιολογητικά (κατά περίπτωση) </a:t>
          </a:r>
        </a:p>
      </dsp:txBody>
      <dsp:txXfrm rot="-5400000">
        <a:off x="25090" y="1517280"/>
        <a:ext cx="1076532" cy="3085155"/>
      </dsp:txXfrm>
    </dsp:sp>
    <dsp:sp modelId="{417B6ACA-9DB0-4C4D-A981-AF704EF05FA2}">
      <dsp:nvSpPr>
        <dsp:cNvPr id="0" name=""/>
        <dsp:cNvSpPr/>
      </dsp:nvSpPr>
      <dsp:spPr>
        <a:xfrm rot="5400000">
          <a:off x="2272161" y="-927694"/>
          <a:ext cx="4606002" cy="6888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t>Λίστα υποβαλλόμενων δικαιολογητικών</a:t>
          </a:r>
        </a:p>
        <a:p>
          <a:pPr marL="171450" lvl="1" indent="-171450" algn="l" defTabSz="755650">
            <a:lnSpc>
              <a:spcPct val="90000"/>
            </a:lnSpc>
            <a:spcBef>
              <a:spcPct val="0"/>
            </a:spcBef>
            <a:spcAft>
              <a:spcPct val="15000"/>
            </a:spcAft>
            <a:buChar char="•"/>
          </a:pPr>
          <a:r>
            <a:rPr lang="el-GR" sz="1700" kern="1200" dirty="0"/>
            <a:t>Αντίγραφο της ηλεκτρονικής υποβολής αίτησης χρηματοδότησης στο ΠΣΚΕ, όπου αναγράφεται και η ακριβής ημερομηνία υποβολής της. </a:t>
          </a:r>
        </a:p>
        <a:p>
          <a:pPr marL="171450" lvl="1" indent="-171450" algn="l" defTabSz="755650">
            <a:lnSpc>
              <a:spcPct val="90000"/>
            </a:lnSpc>
            <a:spcBef>
              <a:spcPct val="0"/>
            </a:spcBef>
            <a:spcAft>
              <a:spcPct val="15000"/>
            </a:spcAft>
            <a:buChar char="•"/>
          </a:pPr>
          <a:r>
            <a:rPr lang="el-GR" sz="1700" kern="1200" dirty="0"/>
            <a:t>ΈΝΤΥΠΟ Ι_2, του ΠΑΡΑΡΤΗΜΑΤΟΣ 8</a:t>
          </a:r>
        </a:p>
        <a:p>
          <a:pPr marL="171450" lvl="1" indent="-171450" algn="l" defTabSz="755650">
            <a:lnSpc>
              <a:spcPct val="90000"/>
            </a:lnSpc>
            <a:spcBef>
              <a:spcPct val="0"/>
            </a:spcBef>
            <a:spcAft>
              <a:spcPct val="15000"/>
            </a:spcAft>
            <a:buChar char="•"/>
          </a:pPr>
          <a:r>
            <a:rPr lang="el-GR" sz="1700" kern="1200" dirty="0"/>
            <a:t>Έκθεση τεκμηρίωσης για την διασφάλιση της προσβασιμότητας Ατόμων με Αναπηρίες </a:t>
          </a:r>
        </a:p>
        <a:p>
          <a:pPr marL="171450" lvl="1" indent="-171450" algn="l" defTabSz="755650">
            <a:lnSpc>
              <a:spcPct val="90000"/>
            </a:lnSpc>
            <a:spcBef>
              <a:spcPct val="0"/>
            </a:spcBef>
            <a:spcAft>
              <a:spcPct val="15000"/>
            </a:spcAft>
            <a:buChar char="•"/>
          </a:pPr>
          <a:r>
            <a:rPr lang="el-GR" sz="1700" kern="1200" dirty="0">
              <a:solidFill>
                <a:prstClr val="black">
                  <a:hueOff val="0"/>
                  <a:satOff val="0"/>
                  <a:lumOff val="0"/>
                  <a:alphaOff val="0"/>
                </a:prstClr>
              </a:solidFill>
              <a:latin typeface="Calibri"/>
              <a:ea typeface="+mn-ea"/>
              <a:cs typeface="+mn-cs"/>
            </a:rPr>
            <a:t>Δήλωση με τα στοιχεία σχετικά με την ιδιότητα της επιχείρησης(ΠΑΡΑΡΤΗΜΑ 12_Δήλωση ΜΜΕ), η οποία θα φέρει υπογραφή του δυνητικού δικαιούχου.</a:t>
          </a:r>
          <a:endParaRPr lang="el-GR" sz="1700" kern="1200" dirty="0"/>
        </a:p>
        <a:p>
          <a:pPr marL="171450" lvl="1" indent="-171450" algn="l" defTabSz="755650">
            <a:lnSpc>
              <a:spcPct val="90000"/>
            </a:lnSpc>
            <a:spcBef>
              <a:spcPct val="0"/>
            </a:spcBef>
            <a:spcAft>
              <a:spcPct val="15000"/>
            </a:spcAft>
            <a:buChar char="•"/>
          </a:pPr>
          <a:r>
            <a:rPr lang="el-GR" sz="1700" kern="1200" dirty="0"/>
            <a:t>Αντίγραφο δύο όψεων αστυνομικής ταυτότητας </a:t>
          </a:r>
        </a:p>
        <a:p>
          <a:pPr marL="171450" lvl="1" indent="-171450" algn="l" defTabSz="755650">
            <a:lnSpc>
              <a:spcPct val="90000"/>
            </a:lnSpc>
            <a:spcBef>
              <a:spcPct val="0"/>
            </a:spcBef>
            <a:spcAft>
              <a:spcPct val="15000"/>
            </a:spcAft>
            <a:buChar char="•"/>
          </a:pPr>
          <a:r>
            <a:rPr lang="el-GR" sz="1700" kern="1200" dirty="0"/>
            <a:t>Δικαιολογητικά νόμιμης υπόστασης υφιστάμενων εταιρειών</a:t>
          </a:r>
        </a:p>
        <a:p>
          <a:pPr marL="171450" lvl="1" indent="-171450" algn="l" defTabSz="755650">
            <a:lnSpc>
              <a:spcPct val="90000"/>
            </a:lnSpc>
            <a:spcBef>
              <a:spcPct val="0"/>
            </a:spcBef>
            <a:spcAft>
              <a:spcPct val="15000"/>
            </a:spcAft>
            <a:buChar char="•"/>
          </a:pPr>
          <a:r>
            <a:rPr lang="el-GR" sz="1700" kern="1200" dirty="0"/>
            <a:t> Υπεύθυνος υλοποίησης επενδυτικού σχεδίου (Υ.Δ) και τραπεζικός λογαριασμός (ΙΒΑΝ)</a:t>
          </a:r>
        </a:p>
        <a:p>
          <a:pPr marL="171450" lvl="1" indent="-171450" algn="l" defTabSz="755650">
            <a:lnSpc>
              <a:spcPct val="90000"/>
            </a:lnSpc>
            <a:spcBef>
              <a:spcPct val="0"/>
            </a:spcBef>
            <a:spcAft>
              <a:spcPct val="15000"/>
            </a:spcAft>
            <a:buChar char="•"/>
          </a:pPr>
          <a:r>
            <a:rPr lang="el-GR" sz="1700" kern="1200" dirty="0"/>
            <a:t>Οικονομικά στοιχεία υφιστάμενων εταιρειών</a:t>
          </a:r>
        </a:p>
        <a:p>
          <a:pPr marL="171450" lvl="1" indent="-171450" algn="l" defTabSz="755650">
            <a:lnSpc>
              <a:spcPct val="90000"/>
            </a:lnSpc>
            <a:spcBef>
              <a:spcPct val="0"/>
            </a:spcBef>
            <a:spcAft>
              <a:spcPct val="15000"/>
            </a:spcAft>
            <a:buChar char="•"/>
          </a:pPr>
          <a:r>
            <a:rPr lang="el-GR" sz="1700" kern="1200" dirty="0"/>
            <a:t>Μελέτη ενεργειακών αναγκών της μονάδας, σε περίπτωση που στον προϋπολογισμό του επενδυτικού σχεδίου περιλαμβάνονται δαπάνες για ΑΠΕ</a:t>
          </a:r>
        </a:p>
      </dsp:txBody>
      <dsp:txXfrm rot="-5400000">
        <a:off x="1131160" y="438153"/>
        <a:ext cx="6663159" cy="415631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A66B-54B7-4D99-ABBB-E7CB20C274CA}">
      <dsp:nvSpPr>
        <dsp:cNvPr id="0" name=""/>
        <dsp:cNvSpPr/>
      </dsp:nvSpPr>
      <dsp:spPr>
        <a:xfrm rot="5400000">
          <a:off x="-1468922" y="2514461"/>
          <a:ext cx="4070099" cy="10528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kern="1200" dirty="0"/>
            <a:t>Γενικά Δικαιολογητικά (κατά περίπτωση)  </a:t>
          </a:r>
        </a:p>
      </dsp:txBody>
      <dsp:txXfrm rot="-5400000">
        <a:off x="39706" y="1532254"/>
        <a:ext cx="1052841" cy="3017258"/>
      </dsp:txXfrm>
    </dsp:sp>
    <dsp:sp modelId="{417B6ACA-9DB0-4C4D-A981-AF704EF05FA2}">
      <dsp:nvSpPr>
        <dsp:cNvPr id="0" name=""/>
        <dsp:cNvSpPr/>
      </dsp:nvSpPr>
      <dsp:spPr>
        <a:xfrm rot="5400000">
          <a:off x="2141462" y="-773305"/>
          <a:ext cx="4586543" cy="65651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t>Στοιχεία προσωπικού (Ε4)</a:t>
          </a:r>
        </a:p>
        <a:p>
          <a:pPr marL="171450" lvl="1" indent="-171450" algn="l" defTabSz="755650">
            <a:lnSpc>
              <a:spcPct val="90000"/>
            </a:lnSpc>
            <a:spcBef>
              <a:spcPct val="0"/>
            </a:spcBef>
            <a:spcAft>
              <a:spcPct val="15000"/>
            </a:spcAft>
            <a:buChar char="•"/>
          </a:pPr>
          <a:r>
            <a:rPr lang="el-GR" sz="1700" kern="1200" dirty="0"/>
            <a:t>Ενιαίο Πιστοποιητικό Δικαστικής Φερεγγυότητας </a:t>
          </a:r>
        </a:p>
        <a:p>
          <a:pPr marL="171450" lvl="1" indent="-171450" algn="l" defTabSz="755650">
            <a:lnSpc>
              <a:spcPct val="90000"/>
            </a:lnSpc>
            <a:spcBef>
              <a:spcPct val="0"/>
            </a:spcBef>
            <a:spcAft>
              <a:spcPct val="15000"/>
            </a:spcAft>
            <a:buChar char="•"/>
          </a:pPr>
          <a:r>
            <a:rPr lang="el-GR" sz="1700" kern="1200" dirty="0"/>
            <a:t>Φορολογική ενημερότητα - Ασφαλιστική ενημερότητα </a:t>
          </a:r>
        </a:p>
        <a:p>
          <a:pPr marL="171450" lvl="1" indent="-171450" algn="l" defTabSz="755650">
            <a:lnSpc>
              <a:spcPct val="90000"/>
            </a:lnSpc>
            <a:spcBef>
              <a:spcPct val="0"/>
            </a:spcBef>
            <a:spcAft>
              <a:spcPct val="15000"/>
            </a:spcAft>
            <a:buChar char="•"/>
          </a:pPr>
          <a:r>
            <a:rPr lang="el-GR" sz="1700" kern="1200" dirty="0"/>
            <a:t>Υπεύθυνη δήλωση του Ν.1599/86, (υποδείγματα </a:t>
          </a:r>
          <a:r>
            <a:rPr lang="en-US" sz="1700" kern="1200" dirty="0"/>
            <a:t>I</a:t>
          </a:r>
          <a:r>
            <a:rPr lang="el-GR" sz="1700" kern="1200" dirty="0"/>
            <a:t>, </a:t>
          </a:r>
          <a:r>
            <a:rPr lang="en-US" sz="1700" kern="1200" dirty="0"/>
            <a:t>II</a:t>
          </a:r>
          <a:r>
            <a:rPr lang="el-GR" sz="1700" kern="1200" dirty="0"/>
            <a:t> &amp; </a:t>
          </a:r>
          <a:r>
            <a:rPr lang="en-US" sz="1700" kern="1200" dirty="0"/>
            <a:t>III</a:t>
          </a:r>
          <a:r>
            <a:rPr lang="el-GR" sz="1700" kern="1200" dirty="0"/>
            <a:t>)</a:t>
          </a:r>
        </a:p>
        <a:p>
          <a:pPr marL="171450" lvl="1" indent="-171450" algn="l" defTabSz="755650">
            <a:lnSpc>
              <a:spcPct val="90000"/>
            </a:lnSpc>
            <a:spcBef>
              <a:spcPct val="0"/>
            </a:spcBef>
            <a:spcAft>
              <a:spcPct val="15000"/>
            </a:spcAft>
            <a:buChar char="•"/>
          </a:pPr>
          <a:r>
            <a:rPr lang="el-GR" sz="1700" kern="1200" dirty="0"/>
            <a:t>Αποδεικτικά στοιχεία που να πιστοποιούν τη δυνατότητα του φορέα να καταβάλει τη συμμετοχή του στην επένδυση με ίδια κεφάλαια.</a:t>
          </a:r>
        </a:p>
        <a:p>
          <a:pPr marL="171450" lvl="1" indent="-171450" algn="l" defTabSz="755650">
            <a:lnSpc>
              <a:spcPct val="90000"/>
            </a:lnSpc>
            <a:spcBef>
              <a:spcPct val="0"/>
            </a:spcBef>
            <a:spcAft>
              <a:spcPct val="15000"/>
            </a:spcAft>
            <a:buChar char="•"/>
          </a:pPr>
          <a:r>
            <a:rPr lang="el-GR" sz="1700" kern="1200" dirty="0"/>
            <a:t>Μελέτη βιωσιμότητας, σύμφωνα με το ΠΑΡΑΡΤΗΜΑ 13</a:t>
          </a:r>
        </a:p>
        <a:p>
          <a:pPr marL="171450" lvl="1" indent="-171450" algn="l" defTabSz="755650">
            <a:lnSpc>
              <a:spcPct val="90000"/>
            </a:lnSpc>
            <a:spcBef>
              <a:spcPct val="0"/>
            </a:spcBef>
            <a:spcAft>
              <a:spcPct val="15000"/>
            </a:spcAft>
            <a:buChar char="•"/>
          </a:pPr>
          <a:r>
            <a:rPr lang="el-GR" sz="1700" kern="1200" dirty="0"/>
            <a:t>Αποδεικτικό ιδιοκτησίας ή αποδεικτικά μακροχρόνιας μίσθωσης στο όνομα του δικαιούχου</a:t>
          </a:r>
        </a:p>
        <a:p>
          <a:pPr marL="171450" lvl="1" indent="-171450" algn="l" defTabSz="755650">
            <a:lnSpc>
              <a:spcPct val="90000"/>
            </a:lnSpc>
            <a:spcBef>
              <a:spcPct val="0"/>
            </a:spcBef>
            <a:spcAft>
              <a:spcPct val="15000"/>
            </a:spcAft>
            <a:buChar char="•"/>
          </a:pPr>
          <a:r>
            <a:rPr lang="el-GR" sz="1700" kern="1200" dirty="0"/>
            <a:t>Προϋπολογισμός του έργου σε μορφή </a:t>
          </a:r>
          <a:r>
            <a:rPr lang="el-GR" sz="1700" kern="1200" dirty="0" err="1"/>
            <a:t>excel</a:t>
          </a:r>
          <a:r>
            <a:rPr lang="el-GR" sz="1700" kern="1200" dirty="0"/>
            <a:t>, σύμφωνα με το ΠΑΡΑΡΤΗΜΑ 14</a:t>
          </a:r>
        </a:p>
        <a:p>
          <a:pPr marL="171450" lvl="1" indent="-171450" algn="l" defTabSz="755650">
            <a:lnSpc>
              <a:spcPct val="90000"/>
            </a:lnSpc>
            <a:spcBef>
              <a:spcPct val="0"/>
            </a:spcBef>
            <a:spcAft>
              <a:spcPct val="15000"/>
            </a:spcAft>
            <a:buChar char="•"/>
          </a:pPr>
          <a:r>
            <a:rPr lang="el-GR" sz="1700" kern="1200" dirty="0"/>
            <a:t> Φωτογραφική Τεκμηρίωση υφιστάμενης κατάστασης</a:t>
          </a:r>
        </a:p>
        <a:p>
          <a:pPr marL="171450" lvl="1" indent="-171450" algn="l" defTabSz="755650">
            <a:lnSpc>
              <a:spcPct val="90000"/>
            </a:lnSpc>
            <a:spcBef>
              <a:spcPct val="0"/>
            </a:spcBef>
            <a:spcAft>
              <a:spcPct val="15000"/>
            </a:spcAft>
            <a:buChar char="•"/>
          </a:pPr>
          <a:r>
            <a:rPr lang="el-GR" sz="1700" kern="1200" dirty="0"/>
            <a:t>προσφορές –προτιμολόγια – </a:t>
          </a:r>
          <a:r>
            <a:rPr lang="el-GR" sz="1700" kern="1200" dirty="0" err="1"/>
            <a:t>prospectus</a:t>
          </a:r>
          <a:r>
            <a:rPr lang="el-GR" sz="1700" kern="1200" dirty="0"/>
            <a:t> υπογεγραμμένα από τον κατασκευαστή ή τον προμηθευτή για δαπάνες που δεν περιλαμβάνονται στον πίνακα τιμών της ΑΝΟΛ(Παράρτημα 6)</a:t>
          </a:r>
        </a:p>
        <a:p>
          <a:pPr marL="171450" lvl="1" indent="-171450" algn="l" defTabSz="755650">
            <a:lnSpc>
              <a:spcPct val="90000"/>
            </a:lnSpc>
            <a:spcBef>
              <a:spcPct val="0"/>
            </a:spcBef>
            <a:spcAft>
              <a:spcPct val="15000"/>
            </a:spcAft>
            <a:buChar char="•"/>
          </a:pPr>
          <a:r>
            <a:rPr lang="el-GR" sz="1700" kern="1200" dirty="0"/>
            <a:t>Άδειες λειτουργίας για υφιστάμενες επιχειρήσεις</a:t>
          </a:r>
        </a:p>
      </dsp:txBody>
      <dsp:txXfrm rot="-5400000">
        <a:off x="1152136" y="439918"/>
        <a:ext cx="6341300" cy="413874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A66B-54B7-4D99-ABBB-E7CB20C274CA}">
      <dsp:nvSpPr>
        <dsp:cNvPr id="0" name=""/>
        <dsp:cNvSpPr/>
      </dsp:nvSpPr>
      <dsp:spPr>
        <a:xfrm rot="5400000">
          <a:off x="-1468922" y="2514461"/>
          <a:ext cx="4070099" cy="105284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l-GR" sz="1900" kern="1200" dirty="0"/>
            <a:t>Όπου υπάρχουν κτιριακές εργασίες </a:t>
          </a:r>
        </a:p>
      </dsp:txBody>
      <dsp:txXfrm rot="-5400000">
        <a:off x="39706" y="1532254"/>
        <a:ext cx="1052841" cy="3017258"/>
      </dsp:txXfrm>
    </dsp:sp>
    <dsp:sp modelId="{417B6ACA-9DB0-4C4D-A981-AF704EF05FA2}">
      <dsp:nvSpPr>
        <dsp:cNvPr id="0" name=""/>
        <dsp:cNvSpPr/>
      </dsp:nvSpPr>
      <dsp:spPr>
        <a:xfrm rot="5400000">
          <a:off x="2141462" y="-773305"/>
          <a:ext cx="4586543" cy="65651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solidFill>
                <a:prstClr val="black">
                  <a:hueOff val="0"/>
                  <a:satOff val="0"/>
                  <a:lumOff val="0"/>
                  <a:alphaOff val="0"/>
                </a:prstClr>
              </a:solidFill>
              <a:latin typeface="Calibri"/>
              <a:ea typeface="+mn-ea"/>
              <a:cs typeface="+mn-cs"/>
            </a:rPr>
            <a:t>Πιστοποιητικό βαρών και πιστοποιητικό μη διεκδικήσεων για το ακίνητο της επένδυσης</a:t>
          </a:r>
        </a:p>
        <a:p>
          <a:pPr marL="171450" lvl="1" indent="-171450" algn="l" defTabSz="755650">
            <a:lnSpc>
              <a:spcPct val="90000"/>
            </a:lnSpc>
            <a:spcBef>
              <a:spcPct val="0"/>
            </a:spcBef>
            <a:spcAft>
              <a:spcPct val="15000"/>
            </a:spcAft>
            <a:buChar char="•"/>
          </a:pPr>
          <a:r>
            <a:rPr lang="el-GR" sz="1700" kern="1200" dirty="0"/>
            <a:t>Στην περίπτωση που η πρόταση αφορά τις κατηγορίες Ενοικιαζόμενων επιπλωμένων δωματίων και διαμερισμάτων υποβάλλεται πίνακας </a:t>
          </a:r>
          <a:r>
            <a:rPr lang="el-GR" sz="1700" kern="1200" dirty="0" err="1"/>
            <a:t>μοριοδότησης</a:t>
          </a:r>
          <a:r>
            <a:rPr lang="el-GR" sz="1700" kern="1200" dirty="0"/>
            <a:t> κατάταξης κλειδιών, κατάλληλα υπογεγραμμένος από μηχανικό</a:t>
          </a:r>
        </a:p>
        <a:p>
          <a:pPr marL="171450" lvl="1" indent="-171450" algn="l" defTabSz="755650">
            <a:lnSpc>
              <a:spcPct val="90000"/>
            </a:lnSpc>
            <a:spcBef>
              <a:spcPct val="0"/>
            </a:spcBef>
            <a:spcAft>
              <a:spcPct val="15000"/>
            </a:spcAft>
            <a:buChar char="•"/>
          </a:pPr>
          <a:r>
            <a:rPr lang="el-GR" sz="1700" kern="1200" dirty="0"/>
            <a:t>Αναλυτικές </a:t>
          </a:r>
          <a:r>
            <a:rPr lang="el-GR" sz="1700" kern="1200" dirty="0" err="1"/>
            <a:t>Προμετρήσεις</a:t>
          </a:r>
          <a:r>
            <a:rPr lang="el-GR" sz="1700" kern="1200" dirty="0"/>
            <a:t> κτιριακών εργασιών</a:t>
          </a:r>
        </a:p>
        <a:p>
          <a:pPr marL="171450" lvl="1" indent="-171450" algn="l" defTabSz="755650">
            <a:lnSpc>
              <a:spcPct val="90000"/>
            </a:lnSpc>
            <a:spcBef>
              <a:spcPct val="0"/>
            </a:spcBef>
            <a:spcAft>
              <a:spcPct val="15000"/>
            </a:spcAft>
            <a:buChar char="•"/>
          </a:pPr>
          <a:r>
            <a:rPr lang="el-GR" sz="1700" kern="1200" dirty="0"/>
            <a:t>Τοπογραφικό διάγραμμα, Διάγραμμα κάλυψης και τεχνικά σχέδια (σε κλίμακα 1:250 ή 1:500 ή άλλη κατάλληλη), που να παρουσιάζουν όψεις, κατόψεις, τομές όλων των χερσαίων και υδάτινων εγκαταστάσεων που πρόκειται να κατασκευασθούν, Βεβαίωση Χρήσης γης,  τεχνική έκθεση/περιγραφή, Χάρτης με τη θέση της επένδυσης, Κάτοψη με τον υφιστάμενο ή/και νέο εξοπλισμό (όπου απαιτείται)</a:t>
          </a:r>
        </a:p>
        <a:p>
          <a:pPr marL="171450" lvl="1" indent="-171450" algn="l" defTabSz="755650">
            <a:lnSpc>
              <a:spcPct val="90000"/>
            </a:lnSpc>
            <a:spcBef>
              <a:spcPct val="0"/>
            </a:spcBef>
            <a:spcAft>
              <a:spcPct val="15000"/>
            </a:spcAft>
            <a:buChar char="•"/>
          </a:pPr>
          <a:r>
            <a:rPr lang="el-GR" sz="1700" kern="1200" dirty="0"/>
            <a:t>Μελέτη βιωσιμότητας, σύμφωνα με το ΠΑΡΑΡΤΗΜΑ 13</a:t>
          </a:r>
        </a:p>
        <a:p>
          <a:pPr marL="171450" lvl="1" indent="-171450" algn="l" defTabSz="755650">
            <a:lnSpc>
              <a:spcPct val="90000"/>
            </a:lnSpc>
            <a:spcBef>
              <a:spcPct val="0"/>
            </a:spcBef>
            <a:spcAft>
              <a:spcPct val="15000"/>
            </a:spcAft>
            <a:buChar char="•"/>
          </a:pPr>
          <a:r>
            <a:rPr lang="el-GR" sz="1700" kern="1200" dirty="0"/>
            <a:t>Προϋπολογισμός του έργου σε μορφή </a:t>
          </a:r>
          <a:r>
            <a:rPr lang="el-GR" sz="1700" kern="1200" dirty="0" err="1"/>
            <a:t>excel</a:t>
          </a:r>
          <a:r>
            <a:rPr lang="el-GR" sz="1700" kern="1200" dirty="0"/>
            <a:t>, σύμφωνα με το ΠΑΡΑΡΤΗΜΑ 14</a:t>
          </a:r>
        </a:p>
        <a:p>
          <a:pPr marL="171450" lvl="1" indent="-171450" algn="l" defTabSz="755650">
            <a:lnSpc>
              <a:spcPct val="90000"/>
            </a:lnSpc>
            <a:spcBef>
              <a:spcPct val="0"/>
            </a:spcBef>
            <a:spcAft>
              <a:spcPct val="15000"/>
            </a:spcAft>
            <a:buChar char="•"/>
          </a:pPr>
          <a:endParaRPr lang="el-GR" sz="1700" kern="1200" dirty="0"/>
        </a:p>
      </dsp:txBody>
      <dsp:txXfrm rot="-5400000">
        <a:off x="1152136" y="439918"/>
        <a:ext cx="6341300" cy="413874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A66B-54B7-4D99-ABBB-E7CB20C274CA}">
      <dsp:nvSpPr>
        <dsp:cNvPr id="0" name=""/>
        <dsp:cNvSpPr/>
      </dsp:nvSpPr>
      <dsp:spPr>
        <a:xfrm rot="5400000">
          <a:off x="-1489959" y="2542944"/>
          <a:ext cx="4121331" cy="10660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Για δράσεις Αλιέων (κατά περίπτωση)  </a:t>
          </a:r>
        </a:p>
      </dsp:txBody>
      <dsp:txXfrm rot="-5400000">
        <a:off x="37659" y="1548373"/>
        <a:ext cx="1066093" cy="3055238"/>
      </dsp:txXfrm>
    </dsp:sp>
    <dsp:sp modelId="{417B6ACA-9DB0-4C4D-A981-AF704EF05FA2}">
      <dsp:nvSpPr>
        <dsp:cNvPr id="0" name=""/>
        <dsp:cNvSpPr/>
      </dsp:nvSpPr>
      <dsp:spPr>
        <a:xfrm rot="5400000">
          <a:off x="2224550" y="-850366"/>
          <a:ext cx="4644276" cy="67761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Πλήρες αντίγραφο της αλιευτικής άδειας του σκάφους σε ισχύ και της ατομικής επαγγελματικής άδειας αλιείας όλων των πλοιοκτητών για τα σκάφη που απαιτείται</a:t>
          </a:r>
        </a:p>
        <a:p>
          <a:pPr marL="171450" lvl="1" indent="-171450" algn="l" defTabSz="711200">
            <a:lnSpc>
              <a:spcPct val="90000"/>
            </a:lnSpc>
            <a:spcBef>
              <a:spcPct val="0"/>
            </a:spcBef>
            <a:spcAft>
              <a:spcPct val="15000"/>
            </a:spcAft>
            <a:buChar char="•"/>
          </a:pPr>
          <a:r>
            <a:rPr lang="el-GR" sz="1600" kern="1200" dirty="0" err="1"/>
            <a:t>Ναυπηγικά</a:t>
          </a:r>
          <a:r>
            <a:rPr lang="el-GR" sz="1600" kern="1200" dirty="0"/>
            <a:t> σχέδια, με ένδειξη των διαστάσεων και της κλίμακας του σχεδίου, συνοδευόμενα από τεχνική και λειτουργική περιγραφή του ναυπηγού, καθώς και τεκμηριωμένη έκθεσή του για την ευστάθεια του σκάφους, </a:t>
          </a:r>
          <a:r>
            <a:rPr lang="el-GR" sz="1600" b="1" kern="1200" dirty="0"/>
            <a:t>σε περίπτωση εργασιών του σκελετού, </a:t>
          </a:r>
          <a:r>
            <a:rPr lang="el-GR" sz="1600" b="1" kern="1200" dirty="0" err="1"/>
            <a:t>υπερκατασκευών</a:t>
          </a:r>
          <a:r>
            <a:rPr lang="el-GR" sz="1600" b="1" kern="1200" dirty="0"/>
            <a:t>, ή εσωτερικής διευθέτησης</a:t>
          </a:r>
          <a:r>
            <a:rPr lang="el-GR" sz="1600" kern="1200" dirty="0"/>
            <a:t> (όπου απαιτείται). Επίσης, πρέπει να τεκμαίρεται ότι με τις προβλεπόμενες εργασίες δεν αυξάνεται η αλιευτική ικανότητα (GT-KW) και η δυνατότητα του σκάφους για αλίευση.</a:t>
          </a:r>
        </a:p>
        <a:p>
          <a:pPr marL="171450" lvl="1" indent="-171450" algn="l" defTabSz="711200">
            <a:lnSpc>
              <a:spcPct val="90000"/>
            </a:lnSpc>
            <a:spcBef>
              <a:spcPct val="0"/>
            </a:spcBef>
            <a:spcAft>
              <a:spcPct val="15000"/>
            </a:spcAft>
            <a:buChar char="•"/>
          </a:pPr>
          <a:r>
            <a:rPr lang="el-GR" sz="1600" dirty="0"/>
            <a:t>Έγκριση για τη μετασκευή του σκάφους στο πλαίσιο του </a:t>
          </a:r>
          <a:r>
            <a:rPr lang="el-GR" sz="1600" dirty="0" err="1"/>
            <a:t>π.δ.</a:t>
          </a:r>
          <a:r>
            <a:rPr lang="el-GR" sz="1600" dirty="0"/>
            <a:t> 261/1991 (όπου απαιτείται)</a:t>
          </a:r>
          <a:endParaRPr lang="el-GR" sz="1600" kern="1200" dirty="0"/>
        </a:p>
      </dsp:txBody>
      <dsp:txXfrm rot="-5400000">
        <a:off x="1158611" y="442288"/>
        <a:ext cx="6549440" cy="4190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100000"/>
            </a:lnSpc>
            <a:spcBef>
              <a:spcPct val="0"/>
            </a:spcBef>
            <a:spcAft>
              <a:spcPts val="0"/>
            </a:spcAft>
            <a:buNone/>
          </a:pPr>
          <a:r>
            <a:rPr lang="el-GR" sz="1600" kern="1200" dirty="0"/>
            <a:t>1. </a:t>
          </a:r>
          <a:r>
            <a:rPr lang="el-GR" sz="2000" kern="1200" dirty="0"/>
            <a:t>Επενδύσεις που συμβάλλουν στη διαφοροποίηση του εισοδήματος των αλιέων μέσω της ανάπτυξης συμπληρωματικών δραστηριοτήτων (άρθρο 30, Καν. (ΕΕ) 508/2014). </a:t>
          </a:r>
          <a:r>
            <a:rPr lang="el-GR" sz="2000" u="sng" kern="1200" dirty="0">
              <a:solidFill>
                <a:srgbClr val="00CC00"/>
              </a:solidFill>
            </a:rPr>
            <a:t>(</a:t>
          </a:r>
          <a:r>
            <a:rPr lang="el-GR" sz="2000" b="1" u="sng" kern="1200" dirty="0">
              <a:solidFill>
                <a:srgbClr val="00CC00"/>
              </a:solidFill>
            </a:rPr>
            <a:t>μόνο για δράσεις αλιευτικού τουρισμού)</a:t>
          </a:r>
          <a:r>
            <a:rPr lang="el-GR" sz="2000" b="1" kern="1200" dirty="0">
              <a:solidFill>
                <a:srgbClr val="00CC00"/>
              </a:solidFill>
            </a:rPr>
            <a:t>.</a:t>
          </a:r>
          <a:endParaRPr lang="el-GR" sz="20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0A66B-54B7-4D99-ABBB-E7CB20C274CA}">
      <dsp:nvSpPr>
        <dsp:cNvPr id="0" name=""/>
        <dsp:cNvSpPr/>
      </dsp:nvSpPr>
      <dsp:spPr>
        <a:xfrm rot="5400000">
          <a:off x="-1489959" y="2542944"/>
          <a:ext cx="4121331" cy="106609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Για δράσεις Αλιέων (κατά περίπτωση)  </a:t>
          </a:r>
        </a:p>
      </dsp:txBody>
      <dsp:txXfrm rot="-5400000">
        <a:off x="37659" y="1548373"/>
        <a:ext cx="1066093" cy="3055238"/>
      </dsp:txXfrm>
    </dsp:sp>
    <dsp:sp modelId="{417B6ACA-9DB0-4C4D-A981-AF704EF05FA2}">
      <dsp:nvSpPr>
        <dsp:cNvPr id="0" name=""/>
        <dsp:cNvSpPr/>
      </dsp:nvSpPr>
      <dsp:spPr>
        <a:xfrm rot="5400000">
          <a:off x="2224550" y="-850366"/>
          <a:ext cx="4644276" cy="67761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t>Βεβαίωση λιμενικής Αρχής (ΠΑΡΑΡΤΗΜΑ 15_Βεβαίωση Λιμενικής Αρχής) ενεργούς αλιευτικής δραστηριότητας του σκάφους για τουλάχιστον 60 ημέρες κατά τη διάρκεια των δύο (2) ημερολογιακών ετών που προηγούνται της ημερομηνίας υποβολής της αίτησης χρηματοδότησης. (για καινοτόμες επενδύσεις στο σκάφος)</a:t>
          </a:r>
        </a:p>
        <a:p>
          <a:pPr marL="228600" lvl="1" indent="-228600" algn="l" defTabSz="889000">
            <a:lnSpc>
              <a:spcPct val="90000"/>
            </a:lnSpc>
            <a:spcBef>
              <a:spcPct val="0"/>
            </a:spcBef>
            <a:spcAft>
              <a:spcPct val="15000"/>
            </a:spcAft>
            <a:buChar char="•"/>
          </a:pPr>
          <a:r>
            <a:rPr lang="el-GR" sz="2000" kern="1200" dirty="0"/>
            <a:t>Πιστοποιητικό αξιοπλοΐας του σκάφους (σύμφωνα με ΚΥΑ 414/2015), στην περίπτωση δράσεων αλιευτικού τουρισμού</a:t>
          </a:r>
        </a:p>
        <a:p>
          <a:pPr marL="228600" lvl="1" indent="-228600" algn="l" defTabSz="889000">
            <a:lnSpc>
              <a:spcPct val="90000"/>
            </a:lnSpc>
            <a:spcBef>
              <a:spcPct val="0"/>
            </a:spcBef>
            <a:spcAft>
              <a:spcPct val="15000"/>
            </a:spcAft>
            <a:buChar char="•"/>
          </a:pPr>
          <a:r>
            <a:rPr lang="el-GR" sz="2000" kern="1200" dirty="0"/>
            <a:t>Φωτοαντίγραφο αιτήματος για την αναγγελία έναρξης αλιευτικού τουρισμού στην Υπηρεσία Αλιείας της αρμόδιας Π.Ε. (σύμφωνα με ΚΥΑ 414/2015), στην περίπτωση δράσεων αλιευτικού τουρισμού.</a:t>
          </a:r>
        </a:p>
      </dsp:txBody>
      <dsp:txXfrm rot="-5400000">
        <a:off x="1158611" y="442288"/>
        <a:ext cx="6549440" cy="4190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7188E-8AB9-4D47-965F-A78C3473E79E}">
      <dsp:nvSpPr>
        <dsp:cNvPr id="0" name=""/>
        <dsp:cNvSpPr/>
      </dsp:nvSpPr>
      <dsp:spPr>
        <a:xfrm rot="5400000">
          <a:off x="3138257" y="-1038207"/>
          <a:ext cx="4320472" cy="6396900"/>
        </a:xfrm>
        <a:prstGeom prst="round2Same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l-GR" sz="1400" b="1" i="1" kern="1200" dirty="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endParaRPr lang="el-GR"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Εξοπλισμός επί του σκάφους για την παροχή των υπηρεσιών αλιευτικού τουρισμού</a:t>
          </a:r>
        </a:p>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Δαπάνες προώθησης</a:t>
          </a:r>
        </a:p>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Ε</a:t>
          </a:r>
          <a:r>
            <a:rPr lang="el-GR" sz="1800" kern="1200" dirty="0">
              <a:solidFill>
                <a:prstClr val="black">
                  <a:hueOff val="0"/>
                  <a:satOff val="0"/>
                  <a:lumOff val="0"/>
                  <a:alphaOff val="0"/>
                </a:prstClr>
              </a:solidFill>
              <a:latin typeface="Calibri"/>
              <a:ea typeface="+mn-ea"/>
              <a:cs typeface="+mn-cs"/>
            </a:rPr>
            <a:t>ργαστηριακό</a:t>
          </a:r>
          <a:r>
            <a:rPr lang="el-GR" sz="1800" kern="1200" dirty="0"/>
            <a:t> εξοπλισμό</a:t>
          </a:r>
        </a:p>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Μελέτες και αμοιβές συμβούλων</a:t>
          </a:r>
        </a:p>
        <a:p>
          <a:pPr marL="171450" lvl="1" indent="-171450" algn="l" defTabSz="800100">
            <a:lnSpc>
              <a:spcPct val="90000"/>
            </a:lnSpc>
            <a:spcBef>
              <a:spcPct val="0"/>
            </a:spcBef>
            <a:spcAft>
              <a:spcPct val="15000"/>
            </a:spcAft>
            <a:buFont typeface="Arial" panose="020B0604020202020204" pitchFamily="34" charset="0"/>
            <a:buChar char="•"/>
          </a:pPr>
          <a:r>
            <a:rPr lang="el-GR" sz="1800" kern="1200" dirty="0"/>
            <a:t>Προμήθεια λογισμικού καθώς και λογισμικού αναβάθμισης</a:t>
          </a:r>
        </a:p>
        <a:p>
          <a:pPr marL="171450" lvl="1" indent="-171450" algn="l" defTabSz="800100">
            <a:lnSpc>
              <a:spcPct val="90000"/>
            </a:lnSpc>
            <a:spcBef>
              <a:spcPct val="0"/>
            </a:spcBef>
            <a:spcAft>
              <a:spcPct val="15000"/>
            </a:spcAft>
            <a:buChar char="•"/>
          </a:pPr>
          <a:r>
            <a:rPr lang="el-GR" sz="1800" kern="1200" dirty="0"/>
            <a:t>Δαπάνες για την παροχή περιβαλλοντικών υπηρεσιών σχετικών με την αλιεία. </a:t>
          </a:r>
        </a:p>
        <a:p>
          <a:pPr marL="171450" lvl="1" indent="-171450" algn="l" defTabSz="800100">
            <a:lnSpc>
              <a:spcPct val="90000"/>
            </a:lnSpc>
            <a:spcBef>
              <a:spcPct val="0"/>
            </a:spcBef>
            <a:spcAft>
              <a:spcPct val="15000"/>
            </a:spcAft>
            <a:buChar char="•"/>
          </a:pPr>
          <a:r>
            <a:rPr lang="el-GR" sz="1800" kern="1200" dirty="0"/>
            <a:t>Δαπάνες για την παροχή εκπαιδευτικών δραστηριοτήτων σχετικών με την αλιεία. </a:t>
          </a:r>
        </a:p>
        <a:p>
          <a:pPr marL="171450" lvl="1" indent="-171450" algn="l" defTabSz="800100">
            <a:lnSpc>
              <a:spcPct val="90000"/>
            </a:lnSpc>
            <a:spcBef>
              <a:spcPct val="0"/>
            </a:spcBef>
            <a:spcAft>
              <a:spcPct val="15000"/>
            </a:spcAft>
            <a:buChar char="•"/>
          </a:pPr>
          <a:r>
            <a:rPr lang="el-GR" sz="1800" kern="1200" dirty="0"/>
            <a:t>Ανάπτυξη χώρων άμεσης εμπορίας για την πώληση και ενημέρωση του καταναλωτή καθώς και για την ενθάρρυνση της κατανάλωσης συναφών προϊόντων</a:t>
          </a:r>
        </a:p>
        <a:p>
          <a:pPr marL="228600" lvl="1" indent="-228600" algn="l" defTabSz="889000">
            <a:lnSpc>
              <a:spcPct val="90000"/>
            </a:lnSpc>
            <a:spcBef>
              <a:spcPct val="0"/>
            </a:spcBef>
            <a:spcAft>
              <a:spcPct val="15000"/>
            </a:spcAft>
            <a:buChar char="•"/>
          </a:pPr>
          <a:endParaRPr lang="el-GR" sz="2000" kern="1200" dirty="0"/>
        </a:p>
        <a:p>
          <a:pPr marL="228600" lvl="1" indent="-228600" algn="l" defTabSz="889000">
            <a:lnSpc>
              <a:spcPct val="90000"/>
            </a:lnSpc>
            <a:spcBef>
              <a:spcPct val="0"/>
            </a:spcBef>
            <a:spcAft>
              <a:spcPct val="15000"/>
            </a:spcAft>
            <a:buChar char="•"/>
          </a:pPr>
          <a:endParaRPr lang="el-GR" sz="2000" kern="1200" dirty="0"/>
        </a:p>
        <a:p>
          <a:pPr marL="114300" lvl="1" indent="-114300" algn="l" defTabSz="622300">
            <a:lnSpc>
              <a:spcPct val="90000"/>
            </a:lnSpc>
            <a:spcBef>
              <a:spcPct val="0"/>
            </a:spcBef>
            <a:spcAft>
              <a:spcPct val="15000"/>
            </a:spcAft>
            <a:buChar char="•"/>
          </a:pPr>
          <a:endParaRPr lang="el-GR" sz="1400" kern="1200" dirty="0"/>
        </a:p>
      </dsp:txBody>
      <dsp:txXfrm rot="-5400000">
        <a:off x="2100043" y="210915"/>
        <a:ext cx="6185992" cy="3898656"/>
      </dsp:txXfrm>
    </dsp:sp>
    <dsp:sp modelId="{3ADDCA79-6A93-497A-A941-E3DAFB2756D2}">
      <dsp:nvSpPr>
        <dsp:cNvPr id="0" name=""/>
        <dsp:cNvSpPr/>
      </dsp:nvSpPr>
      <dsp:spPr>
        <a:xfrm>
          <a:off x="0" y="4219"/>
          <a:ext cx="2098447" cy="4316259"/>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Ενδεικτικές επιλέξιμες δαπάνες</a:t>
          </a:r>
          <a:endParaRPr lang="el-GR" sz="2800" u="none" kern="1200" dirty="0"/>
        </a:p>
      </dsp:txBody>
      <dsp:txXfrm>
        <a:off x="102438" y="106657"/>
        <a:ext cx="1893571" cy="4111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0"/>
          <a:ext cx="8784976" cy="1502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100000"/>
            </a:lnSpc>
            <a:spcBef>
              <a:spcPct val="0"/>
            </a:spcBef>
            <a:spcAft>
              <a:spcPts val="0"/>
            </a:spcAft>
            <a:buNone/>
          </a:pPr>
          <a:r>
            <a:rPr lang="el-GR" sz="2000" kern="1200" dirty="0"/>
            <a:t>1. Επενδύσεις που συμβάλλουν στη διαφοροποίηση του εισοδήματος των αλιέων μέσω της ανάπτυξης συμπληρωματικών δραστηριοτήτων (άρθρο 30, Καν. (ΕΕ) 508/2014). </a:t>
          </a:r>
          <a:r>
            <a:rPr lang="el-GR" sz="2000" u="sng" kern="1200" dirty="0">
              <a:solidFill>
                <a:srgbClr val="00CC00"/>
              </a:solidFill>
            </a:rPr>
            <a:t>(</a:t>
          </a:r>
          <a:r>
            <a:rPr lang="el-GR" sz="2000" b="1" u="sng" kern="1200" dirty="0">
              <a:solidFill>
                <a:srgbClr val="00CC00"/>
              </a:solidFill>
            </a:rPr>
            <a:t>μόνο για δράσεις αλιευτικού τουρισμού)</a:t>
          </a:r>
          <a:r>
            <a:rPr lang="el-GR" sz="2000" b="1" kern="1200" dirty="0">
              <a:solidFill>
                <a:srgbClr val="00CC00"/>
              </a:solidFill>
            </a:rPr>
            <a:t>.</a:t>
          </a:r>
          <a:endParaRPr lang="el-GR" sz="2000" kern="1200" dirty="0">
            <a:solidFill>
              <a:srgbClr val="00CC00"/>
            </a:solidFill>
            <a:latin typeface="+mn-lt"/>
          </a:endParaRPr>
        </a:p>
      </dsp:txBody>
      <dsp:txXfrm>
        <a:off x="1906762" y="0"/>
        <a:ext cx="6878213" cy="1502077"/>
      </dsp:txXfrm>
    </dsp:sp>
    <dsp:sp modelId="{8C1BE0D9-DD0A-4108-A675-398EE4840F04}">
      <dsp:nvSpPr>
        <dsp:cNvPr id="0" name=""/>
        <dsp:cNvSpPr/>
      </dsp:nvSpPr>
      <dsp:spPr>
        <a:xfrm>
          <a:off x="0" y="0"/>
          <a:ext cx="1843404" cy="1500610"/>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3602-2437-4099-BCAF-96FBCFD95C28}">
      <dsp:nvSpPr>
        <dsp:cNvPr id="0" name=""/>
        <dsp:cNvSpPr/>
      </dsp:nvSpPr>
      <dsp:spPr>
        <a:xfrm>
          <a:off x="0" y="391894"/>
          <a:ext cx="6576392"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A2970-BB8C-4666-A6ED-553FCF159BE6}">
      <dsp:nvSpPr>
        <dsp:cNvPr id="0" name=""/>
        <dsp:cNvSpPr/>
      </dsp:nvSpPr>
      <dsp:spPr>
        <a:xfrm>
          <a:off x="335869" y="24044"/>
          <a:ext cx="4603474"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rPr>
            <a:t>Ποσοστό επιχορήγησης -  έως 50%. </a:t>
          </a:r>
          <a:endParaRPr lang="el-GR" sz="2000" kern="1200" dirty="0">
            <a:solidFill>
              <a:srgbClr val="FFC000"/>
            </a:solidFill>
          </a:endParaRPr>
        </a:p>
        <a:p>
          <a:pPr marL="0" lvl="0" algn="l" defTabSz="800100">
            <a:lnSpc>
              <a:spcPct val="90000"/>
            </a:lnSpc>
            <a:spcBef>
              <a:spcPct val="0"/>
            </a:spcBef>
            <a:spcAft>
              <a:spcPct val="35000"/>
            </a:spcAft>
            <a:buNone/>
          </a:pPr>
          <a:endParaRPr lang="el-GR" sz="1400" kern="1200" dirty="0"/>
        </a:p>
      </dsp:txBody>
      <dsp:txXfrm>
        <a:off x="370454" y="58629"/>
        <a:ext cx="4534304" cy="639310"/>
      </dsp:txXfrm>
    </dsp:sp>
    <dsp:sp modelId="{55225745-4606-4862-A938-C49113BEA100}">
      <dsp:nvSpPr>
        <dsp:cNvPr id="0" name=""/>
        <dsp:cNvSpPr/>
      </dsp:nvSpPr>
      <dsp:spPr>
        <a:xfrm>
          <a:off x="0" y="1854746"/>
          <a:ext cx="6576392"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C3FB9-2AF8-433F-B9BD-DB0F33922692}">
      <dsp:nvSpPr>
        <dsp:cNvPr id="0" name=""/>
        <dsp:cNvSpPr/>
      </dsp:nvSpPr>
      <dsp:spPr>
        <a:xfrm>
          <a:off x="328819" y="1126294"/>
          <a:ext cx="4603474" cy="1082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cs typeface="+mn-cs"/>
            </a:rPr>
            <a:t>Κατώτατο</a:t>
          </a:r>
          <a:r>
            <a:rPr lang="el-GR" sz="1400" b="1" kern="1200" dirty="0"/>
            <a:t> </a:t>
          </a:r>
          <a:r>
            <a:rPr lang="el-GR" sz="2000" b="1" kern="1200" dirty="0">
              <a:solidFill>
                <a:srgbClr val="FFC000"/>
              </a:solidFill>
              <a:effectLst/>
              <a:latin typeface="Calibri" panose="020F0502020204030204" pitchFamily="34" charset="0"/>
              <a:ea typeface="Calibri" panose="020F0502020204030204" pitchFamily="34" charset="0"/>
              <a:cs typeface="+mn-cs"/>
            </a:rPr>
            <a:t>όριο αιτούμενου προϋπολογισμού  2.000,00€. </a:t>
          </a:r>
        </a:p>
        <a:p>
          <a:pPr marL="0" lvl="0" algn="l" defTabSz="622300">
            <a:lnSpc>
              <a:spcPct val="90000"/>
            </a:lnSpc>
            <a:spcBef>
              <a:spcPct val="0"/>
            </a:spcBef>
            <a:spcAft>
              <a:spcPct val="35000"/>
            </a:spcAft>
            <a:buNone/>
          </a:pPr>
          <a:endParaRPr lang="el-GR" sz="1400" kern="1200" dirty="0"/>
        </a:p>
      </dsp:txBody>
      <dsp:txXfrm>
        <a:off x="381672" y="1179147"/>
        <a:ext cx="4497768" cy="976986"/>
      </dsp:txXfrm>
    </dsp:sp>
    <dsp:sp modelId="{91145C2A-63B0-4651-860D-5922A492D2C9}">
      <dsp:nvSpPr>
        <dsp:cNvPr id="0" name=""/>
        <dsp:cNvSpPr/>
      </dsp:nvSpPr>
      <dsp:spPr>
        <a:xfrm>
          <a:off x="0" y="3163660"/>
          <a:ext cx="6576392"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87F18-B6C1-4F1F-A74E-1C6902D52022}">
      <dsp:nvSpPr>
        <dsp:cNvPr id="0" name=""/>
        <dsp:cNvSpPr/>
      </dsp:nvSpPr>
      <dsp:spPr>
        <a:xfrm>
          <a:off x="410396" y="2584917"/>
          <a:ext cx="4603474" cy="9287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l-GR" sz="2000" b="1" kern="1200" dirty="0">
            <a:solidFill>
              <a:srgbClr val="FFC000"/>
            </a:solidFill>
            <a:effectLst/>
            <a:latin typeface="Calibri" panose="020F0502020204030204" pitchFamily="34" charset="0"/>
            <a:ea typeface="Calibri" panose="020F0502020204030204" pitchFamily="34" charset="0"/>
            <a:cs typeface="+mn-cs"/>
          </a:endParaRPr>
        </a:p>
        <a:p>
          <a:pPr marL="0" marR="0" lvl="0" indent="0" algn="l" defTabSz="914400" eaLnBrk="1" fontAlgn="auto" latinLnBrk="0" hangingPunct="1">
            <a:lnSpc>
              <a:spcPct val="100000"/>
            </a:lnSpc>
            <a:spcBef>
              <a:spcPct val="0"/>
            </a:spcBef>
            <a:spcAft>
              <a:spcPts val="0"/>
            </a:spcAft>
            <a:buClrTx/>
            <a:buSzTx/>
            <a:buFontTx/>
            <a:buNone/>
            <a:tabLst/>
            <a:defRPr/>
          </a:pPr>
          <a:r>
            <a:rPr lang="el-GR" sz="2000" b="1" kern="1200" dirty="0">
              <a:solidFill>
                <a:srgbClr val="FFC000"/>
              </a:solidFill>
              <a:effectLst/>
              <a:latin typeface="Calibri" panose="020F0502020204030204" pitchFamily="34" charset="0"/>
              <a:ea typeface="Calibri" panose="020F0502020204030204" pitchFamily="34" charset="0"/>
              <a:cs typeface="+mn-cs"/>
            </a:rPr>
            <a:t>Συνολικό ποσό ενίσχυσης ανά δικαιούχο μέχρι 75.000 €</a:t>
          </a:r>
        </a:p>
        <a:p>
          <a:pPr marL="0" lvl="0" algn="l" defTabSz="444500">
            <a:lnSpc>
              <a:spcPct val="90000"/>
            </a:lnSpc>
            <a:spcBef>
              <a:spcPct val="0"/>
            </a:spcBef>
            <a:spcAft>
              <a:spcPct val="35000"/>
            </a:spcAft>
            <a:buNone/>
          </a:pPr>
          <a:endParaRPr lang="el-GR" sz="2000" b="1" kern="1200" dirty="0">
            <a:solidFill>
              <a:srgbClr val="FFC000"/>
            </a:solidFill>
            <a:effectLst/>
            <a:latin typeface="Calibri" panose="020F0502020204030204" pitchFamily="34" charset="0"/>
            <a:ea typeface="Calibri" panose="020F0502020204030204" pitchFamily="34" charset="0"/>
            <a:cs typeface="+mn-cs"/>
          </a:endParaRPr>
        </a:p>
      </dsp:txBody>
      <dsp:txXfrm>
        <a:off x="455734" y="2630255"/>
        <a:ext cx="4512798" cy="8380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2ECD-E215-4BBE-AC95-0DAB764408DA}">
      <dsp:nvSpPr>
        <dsp:cNvPr id="0" name=""/>
        <dsp:cNvSpPr/>
      </dsp:nvSpPr>
      <dsp:spPr>
        <a:xfrm>
          <a:off x="0" y="142546"/>
          <a:ext cx="8784976" cy="12169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l-GR" sz="2000" kern="1200" dirty="0">
              <a:effectLst/>
              <a:latin typeface="Tahoma" panose="020B0604030504040204" pitchFamily="34" charset="0"/>
              <a:ea typeface="Times New Roman" panose="02020603050405020304" pitchFamily="18" charset="0"/>
              <a:cs typeface="Times New Roman" panose="02020603050405020304" pitchFamily="18" charset="0"/>
            </a:rPr>
            <a:t>2.Μεταποίηση προϊόντων αλιείας και υδατοκαλλιέργειας (άρθρο 69, Καν. (ΕΕ) 508/2014).</a:t>
          </a:r>
          <a:endParaRPr lang="el-GR" sz="2000" kern="1200" dirty="0">
            <a:solidFill>
              <a:srgbClr val="00CC00"/>
            </a:solidFill>
            <a:latin typeface="+mn-lt"/>
          </a:endParaRPr>
        </a:p>
      </dsp:txBody>
      <dsp:txXfrm>
        <a:off x="1906909" y="142546"/>
        <a:ext cx="6878066" cy="1216989"/>
      </dsp:txXfrm>
    </dsp:sp>
    <dsp:sp modelId="{8C1BE0D9-DD0A-4108-A675-398EE4840F04}">
      <dsp:nvSpPr>
        <dsp:cNvPr id="0" name=""/>
        <dsp:cNvSpPr/>
      </dsp:nvSpPr>
      <dsp:spPr>
        <a:xfrm>
          <a:off x="0" y="0"/>
          <a:ext cx="1843404" cy="1502081"/>
        </a:xfrm>
        <a:prstGeom prst="roundRect">
          <a:avLst>
            <a:gd name="adj" fmla="val 10000"/>
          </a:avLst>
        </a:prstGeom>
        <a:blipFill rotWithShape="1">
          <a:blip xmlns:r="http://schemas.openxmlformats.org/officeDocument/2006/relationships" r:embed="rId1"/>
          <a:srcRect/>
          <a:stretch>
            <a:fillRect t="-63000" b="-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C3191CBC-937E-4A64-8CE9-C2D52EFFAAF3}" type="datetimeFigureOut">
              <a:rPr lang="el-GR"/>
              <a:pPr>
                <a:defRPr/>
              </a:pPr>
              <a:t>23/9/2021</a:t>
            </a:fld>
            <a:endParaRPr lang="el-GR"/>
          </a:p>
        </p:txBody>
      </p:sp>
      <p:sp>
        <p:nvSpPr>
          <p:cNvPr id="4" name="3 - Θέση υποσέλιδου"/>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el-GR"/>
          </a:p>
        </p:txBody>
      </p:sp>
      <p:sp>
        <p:nvSpPr>
          <p:cNvPr id="5" name="4 - Θέση αριθμού διαφάνειας"/>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2982C7B8-25A6-4CB9-941A-DA0660BBAC92}"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65A648FD-6458-442B-A98F-378ABB1C36BB}" type="datetimeFigureOut">
              <a:rPr lang="el-GR"/>
              <a:pPr>
                <a:defRPr/>
              </a:pPr>
              <a:t>23/9/2021</a:t>
            </a:fld>
            <a:endParaRPr lang="el-GR"/>
          </a:p>
        </p:txBody>
      </p:sp>
      <p:sp>
        <p:nvSpPr>
          <p:cNvPr id="4" name="3 - Θέση εικόνας διαφάνειας"/>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D8979183-B148-4709-8910-E9B0EEFF07D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84E819C6-8391-4C4E-870B-CC40C55D7942}"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B76B393-9006-4B44-93D0-FB63DCF3A52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435667D3-A754-4A9B-A053-107BB8C6E988}"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223BE2E-1FB1-4C6B-AEE4-AC1E3548252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162892E3-62E6-4A97-8C4F-0CA98605E9A0}"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295451C-DAE2-4ED9-B86F-958538352B1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28917B28-81B1-42A1-840F-73FD937E5D29}"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30F22C0-0ABE-4C65-8BD5-4660FDFBF0E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50B89633-D3B6-4677-934F-6DDF34086D38}" type="datetimeFigureOut">
              <a:rPr lang="el-GR"/>
              <a:pPr>
                <a:defRPr/>
              </a:pPr>
              <a:t>23/9/2021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437315B-CFE6-4A06-AC1F-9DF57D2DC32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22D7625C-76AE-475F-8DBE-78266C604945}" type="datetimeFigureOut">
              <a:rPr lang="el-GR"/>
              <a:pPr>
                <a:defRPr/>
              </a:pPr>
              <a:t>23/9/2021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4F7079F-48A5-43E7-BF8F-560155C13E6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FA5C80C9-FA98-4A61-A9A9-D68AB71FDBE8}" type="datetimeFigureOut">
              <a:rPr lang="el-GR"/>
              <a:pPr>
                <a:defRPr/>
              </a:pPr>
              <a:t>23/9/2021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9466370-35DD-4D09-8739-709022221B8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86E78428-D574-4387-B1F2-D7B3711C828C}" type="datetimeFigureOut">
              <a:rPr lang="el-GR"/>
              <a:pPr>
                <a:defRPr/>
              </a:pPr>
              <a:t>23/9/2021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F31B990-BC2B-4B38-8C8E-5FC665F7892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4FCD0BEC-3F5C-46B4-ACAC-1239A4A3A7F5}" type="datetimeFigureOut">
              <a:rPr lang="el-GR"/>
              <a:pPr>
                <a:defRPr/>
              </a:pPr>
              <a:t>23/9/2021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FD5F75D1-05B3-496B-A5AF-D7F683C0B9A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10EF793-6D37-4D39-B2DD-4E5DCFA35817}" type="datetimeFigureOut">
              <a:rPr lang="el-GR"/>
              <a:pPr>
                <a:defRPr/>
              </a:pPr>
              <a:t>23/9/2021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B9B6D3E-ED53-467A-877E-EFDA9B4CC461}"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7FEAD4AC-9243-4C87-8050-C9E05604C5C6}" type="datetimeFigureOut">
              <a:rPr lang="el-GR"/>
              <a:pPr>
                <a:defRPr/>
              </a:pPr>
              <a:t>23/9/2021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3025338-1644-4170-A1E3-D08FE3A00B7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1">
                <a:lumMod val="60000"/>
                <a:lumOff val="40000"/>
              </a:schemeClr>
            </a:gs>
            <a:gs pos="88000">
              <a:schemeClr val="tx2">
                <a:lumMod val="60000"/>
                <a:lumOff val="40000"/>
              </a:schemeClr>
            </a:gs>
            <a:gs pos="33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A1D02B-F51B-4E6C-9EF2-6376591449AC}" type="datetimeFigureOut">
              <a:rPr lang="el-GR"/>
              <a:pPr>
                <a:defRPr/>
              </a:pPr>
              <a:t>23/9/2021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FA0914-BED4-484C-BA7D-6181C8ED46F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8.xml"/><Relationship Id="rId3" Type="http://schemas.openxmlformats.org/officeDocument/2006/relationships/diagramLayout" Target="../diagrams/layout7.xml"/><Relationship Id="rId7" Type="http://schemas.openxmlformats.org/officeDocument/2006/relationships/image" Target="../media/image13.png"/><Relationship Id="rId12" Type="http://schemas.openxmlformats.org/officeDocument/2006/relationships/diagramColors" Target="../diagrams/colors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QuickStyle" Target="../diagrams/quickStyle8.xml"/><Relationship Id="rId5" Type="http://schemas.openxmlformats.org/officeDocument/2006/relationships/diagramColors" Target="../diagrams/colors7.xml"/><Relationship Id="rId10" Type="http://schemas.openxmlformats.org/officeDocument/2006/relationships/diagramLayout" Target="../diagrams/layout8.xml"/><Relationship Id="rId4" Type="http://schemas.openxmlformats.org/officeDocument/2006/relationships/diagramQuickStyle" Target="../diagrams/quickStyle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14.xml"/><Relationship Id="rId3" Type="http://schemas.openxmlformats.org/officeDocument/2006/relationships/diagramLayout" Target="../diagrams/layout13.xml"/><Relationship Id="rId7" Type="http://schemas.openxmlformats.org/officeDocument/2006/relationships/image" Target="../media/image13.png"/><Relationship Id="rId12" Type="http://schemas.openxmlformats.org/officeDocument/2006/relationships/diagramColors" Target="../diagrams/colors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QuickStyle" Target="../diagrams/quickStyle14.xml"/><Relationship Id="rId5" Type="http://schemas.openxmlformats.org/officeDocument/2006/relationships/diagramColors" Target="../diagrams/colors13.xml"/><Relationship Id="rId10" Type="http://schemas.openxmlformats.org/officeDocument/2006/relationships/diagramLayout" Target="../diagrams/layout14.xml"/><Relationship Id="rId4" Type="http://schemas.openxmlformats.org/officeDocument/2006/relationships/diagramQuickStyle" Target="../diagrams/quickStyle13.xml"/><Relationship Id="rId9"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20.xml"/><Relationship Id="rId3" Type="http://schemas.openxmlformats.org/officeDocument/2006/relationships/diagramLayout" Target="../diagrams/layout19.xml"/><Relationship Id="rId7" Type="http://schemas.openxmlformats.org/officeDocument/2006/relationships/image" Target="../media/image13.png"/><Relationship Id="rId12" Type="http://schemas.openxmlformats.org/officeDocument/2006/relationships/diagramColors" Target="../diagrams/colors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diagramQuickStyle" Target="../diagrams/quickStyle20.xml"/><Relationship Id="rId5" Type="http://schemas.openxmlformats.org/officeDocument/2006/relationships/diagramColors" Target="../diagrams/colors19.xml"/><Relationship Id="rId10" Type="http://schemas.openxmlformats.org/officeDocument/2006/relationships/diagramLayout" Target="../diagrams/layout20.xml"/><Relationship Id="rId4" Type="http://schemas.openxmlformats.org/officeDocument/2006/relationships/diagramQuickStyle" Target="../diagrams/quickStyle19.xml"/><Relationship Id="rId9" Type="http://schemas.openxmlformats.org/officeDocument/2006/relationships/diagramData" Target="../diagrams/data20.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26.xml"/><Relationship Id="rId3" Type="http://schemas.openxmlformats.org/officeDocument/2006/relationships/diagramLayout" Target="../diagrams/layout25.xml"/><Relationship Id="rId7" Type="http://schemas.openxmlformats.org/officeDocument/2006/relationships/image" Target="../media/image13.png"/><Relationship Id="rId12" Type="http://schemas.openxmlformats.org/officeDocument/2006/relationships/diagramColors" Target="../diagrams/colors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openxmlformats.org/officeDocument/2006/relationships/diagramQuickStyle" Target="../diagrams/quickStyle26.xml"/><Relationship Id="rId5" Type="http://schemas.openxmlformats.org/officeDocument/2006/relationships/diagramColors" Target="../diagrams/colors25.xml"/><Relationship Id="rId10" Type="http://schemas.openxmlformats.org/officeDocument/2006/relationships/diagramLayout" Target="../diagrams/layout26.xml"/><Relationship Id="rId4" Type="http://schemas.openxmlformats.org/officeDocument/2006/relationships/diagramQuickStyle" Target="../diagrams/quickStyle25.xml"/><Relationship Id="rId9" Type="http://schemas.openxmlformats.org/officeDocument/2006/relationships/diagramData" Target="../diagrams/data2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32.xml"/><Relationship Id="rId3" Type="http://schemas.openxmlformats.org/officeDocument/2006/relationships/diagramLayout" Target="../diagrams/layout31.xml"/><Relationship Id="rId7" Type="http://schemas.openxmlformats.org/officeDocument/2006/relationships/image" Target="../media/image13.png"/><Relationship Id="rId12" Type="http://schemas.openxmlformats.org/officeDocument/2006/relationships/diagramColors" Target="../diagrams/colors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openxmlformats.org/officeDocument/2006/relationships/diagramQuickStyle" Target="../diagrams/quickStyle32.xml"/><Relationship Id="rId5" Type="http://schemas.openxmlformats.org/officeDocument/2006/relationships/diagramColors" Target="../diagrams/colors31.xml"/><Relationship Id="rId10" Type="http://schemas.openxmlformats.org/officeDocument/2006/relationships/diagramLayout" Target="../diagrams/layout32.xml"/><Relationship Id="rId4" Type="http://schemas.openxmlformats.org/officeDocument/2006/relationships/diagramQuickStyle" Target="../diagrams/quickStyle31.xml"/><Relationship Id="rId9" Type="http://schemas.openxmlformats.org/officeDocument/2006/relationships/diagramData" Target="../diagrams/data3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26.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38.xml"/><Relationship Id="rId3" Type="http://schemas.openxmlformats.org/officeDocument/2006/relationships/diagramLayout" Target="../diagrams/layout37.xml"/><Relationship Id="rId7" Type="http://schemas.openxmlformats.org/officeDocument/2006/relationships/image" Target="../media/image13.png"/><Relationship Id="rId12" Type="http://schemas.openxmlformats.org/officeDocument/2006/relationships/diagramColors" Target="../diagrams/colors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openxmlformats.org/officeDocument/2006/relationships/diagramQuickStyle" Target="../diagrams/quickStyle38.xml"/><Relationship Id="rId5" Type="http://schemas.openxmlformats.org/officeDocument/2006/relationships/diagramColors" Target="../diagrams/colors37.xml"/><Relationship Id="rId10" Type="http://schemas.openxmlformats.org/officeDocument/2006/relationships/diagramLayout" Target="../diagrams/layout38.xml"/><Relationship Id="rId4" Type="http://schemas.openxmlformats.org/officeDocument/2006/relationships/diagramQuickStyle" Target="../diagrams/quickStyle37.xml"/><Relationship Id="rId9" Type="http://schemas.openxmlformats.org/officeDocument/2006/relationships/diagramData" Target="../diagrams/data38.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13" Type="http://schemas.microsoft.com/office/2007/relationships/diagramDrawing" Target="../diagrams/drawing44.xml"/><Relationship Id="rId3" Type="http://schemas.openxmlformats.org/officeDocument/2006/relationships/diagramLayout" Target="../diagrams/layout43.xml"/><Relationship Id="rId7" Type="http://schemas.openxmlformats.org/officeDocument/2006/relationships/image" Target="../media/image13.png"/><Relationship Id="rId12" Type="http://schemas.openxmlformats.org/officeDocument/2006/relationships/diagramColors" Target="../diagrams/colors44.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11" Type="http://schemas.openxmlformats.org/officeDocument/2006/relationships/diagramQuickStyle" Target="../diagrams/quickStyle44.xml"/><Relationship Id="rId5" Type="http://schemas.openxmlformats.org/officeDocument/2006/relationships/diagramColors" Target="../diagrams/colors43.xml"/><Relationship Id="rId10" Type="http://schemas.openxmlformats.org/officeDocument/2006/relationships/diagramLayout" Target="../diagrams/layout44.xml"/><Relationship Id="rId4" Type="http://schemas.openxmlformats.org/officeDocument/2006/relationships/diagramQuickStyle" Target="../diagrams/quickStyle43.xml"/><Relationship Id="rId9" Type="http://schemas.openxmlformats.org/officeDocument/2006/relationships/diagramData" Target="../diagrams/data4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1.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1.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1.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1.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webgate.ec.europa.eu/fpfis/cms/farnet2/sites/farnet/files/thessaloniki-logo.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ependyseis.gr/"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578164"/>
            <a:ext cx="8229600" cy="400110"/>
          </a:xfrm>
          <a:scene3d>
            <a:camera prst="orthographicFront"/>
            <a:lightRig rig="threePt" dir="t"/>
          </a:scene3d>
          <a:sp3d extrusionH="76200" contourW="12700">
            <a:extrusionClr>
              <a:schemeClr val="tx1">
                <a:lumMod val="95000"/>
                <a:lumOff val="5000"/>
              </a:schemeClr>
            </a:extrusionClr>
            <a:contourClr>
              <a:schemeClr val="bg1">
                <a:lumMod val="65000"/>
              </a:schemeClr>
            </a:contourClr>
          </a:sp3d>
        </p:spPr>
        <p:txBody>
          <a:bodyPr>
            <a:spAutoFit/>
            <a:sp3d/>
          </a:bodyPr>
          <a:lstStyle/>
          <a:p>
            <a:pPr>
              <a:defRPr/>
            </a:pPr>
            <a:r>
              <a:rPr lang="el-GR" sz="2000" b="1" dirty="0">
                <a:solidFill>
                  <a:schemeClr val="accent6">
                    <a:lumMod val="50000"/>
                  </a:schemeClr>
                </a:solidFill>
              </a:rPr>
              <a:t>ΑΝΑΠΤΥΞΙΑΚΗ ΟΛΥΜΠΙΑΣ </a:t>
            </a:r>
            <a:r>
              <a:rPr lang="el-GR" sz="2000" b="1" dirty="0" err="1">
                <a:solidFill>
                  <a:schemeClr val="accent6">
                    <a:lumMod val="50000"/>
                  </a:schemeClr>
                </a:solidFill>
              </a:rPr>
              <a:t>Α.Α.Ε</a:t>
            </a:r>
            <a:r>
              <a:rPr lang="el-GR" sz="2000" b="1" dirty="0">
                <a:solidFill>
                  <a:schemeClr val="accent6">
                    <a:lumMod val="50000"/>
                  </a:schemeClr>
                </a:solidFill>
              </a:rPr>
              <a:t>. ΟΤΑ </a:t>
            </a:r>
          </a:p>
        </p:txBody>
      </p:sp>
      <p:sp>
        <p:nvSpPr>
          <p:cNvPr id="4" name="6 - Τίτλος"/>
          <p:cNvSpPr>
            <a:spLocks noGrp="1"/>
          </p:cNvSpPr>
          <p:nvPr>
            <p:ph idx="1"/>
          </p:nvPr>
        </p:nvSpPr>
        <p:spPr>
          <a:xfrm>
            <a:off x="457200" y="1296343"/>
            <a:ext cx="8229600" cy="4525963"/>
          </a:xfrm>
        </p:spPr>
        <p:txBody>
          <a:bodyPr/>
          <a:lstStyle/>
          <a:p>
            <a:pPr eaLnBrk="1" fontAlgn="auto" hangingPunct="1">
              <a:spcAft>
                <a:spcPts val="0"/>
              </a:spcAft>
              <a:buFont typeface="Arial" pitchFamily="34" charset="0"/>
              <a:buNone/>
              <a:defRPr/>
            </a:pPr>
            <a:endParaRPr lang="el-GR" sz="2800" b="1" i="1" dirty="0">
              <a:solidFill>
                <a:srgbClr val="0000CC"/>
              </a:solidFill>
            </a:endParaRPr>
          </a:p>
          <a:p>
            <a:pPr eaLnBrk="1" fontAlgn="auto" hangingPunct="1">
              <a:spcAft>
                <a:spcPts val="0"/>
              </a:spcAft>
              <a:buFont typeface="Arial" pitchFamily="34" charset="0"/>
              <a:buNone/>
              <a:defRPr/>
            </a:pPr>
            <a:endParaRPr lang="el-GR" sz="2800" b="1" i="1" dirty="0">
              <a:solidFill>
                <a:srgbClr val="0000CC"/>
              </a:solidFill>
            </a:endParaRPr>
          </a:p>
          <a:p>
            <a:pPr algn="ctr" eaLnBrk="1" fontAlgn="auto" hangingPunct="1">
              <a:spcAft>
                <a:spcPts val="0"/>
              </a:spcAft>
              <a:buFont typeface="Arial" pitchFamily="34" charset="0"/>
              <a:buNone/>
              <a:defRPr/>
            </a:pPr>
            <a:r>
              <a:rPr lang="el-GR" sz="3600" b="1" kern="1400" dirty="0">
                <a:solidFill>
                  <a:srgbClr val="0000CC"/>
                </a:solidFill>
                <a:latin typeface="+mj-lt"/>
              </a:rPr>
              <a:t>ΕΠΙΧΕΙΡΗΣΙΑΚΟ ΠΡΟΓΡΑΜΜΑ </a:t>
            </a:r>
          </a:p>
          <a:p>
            <a:pPr algn="ctr" eaLnBrk="1" fontAlgn="auto" hangingPunct="1">
              <a:spcAft>
                <a:spcPts val="0"/>
              </a:spcAft>
              <a:buFont typeface="Arial" pitchFamily="34" charset="0"/>
              <a:buNone/>
              <a:defRPr/>
            </a:pPr>
            <a:r>
              <a:rPr lang="el-GR" sz="3600" b="1" kern="1400" dirty="0">
                <a:solidFill>
                  <a:srgbClr val="0000CC"/>
                </a:solidFill>
                <a:latin typeface="+mj-lt"/>
              </a:rPr>
              <a:t>«ΑΛΙΕΙΑ &amp; ΘΑΛΑΣΣΑ 2014 -2020»</a:t>
            </a:r>
          </a:p>
          <a:p>
            <a:pPr algn="ctr" eaLnBrk="1" fontAlgn="auto" hangingPunct="1">
              <a:spcAft>
                <a:spcPts val="0"/>
              </a:spcAft>
              <a:buFont typeface="Arial" pitchFamily="34" charset="0"/>
              <a:buNone/>
              <a:defRPr/>
            </a:pPr>
            <a:r>
              <a:rPr lang="el-GR" sz="3000" b="1" kern="1400" dirty="0">
                <a:solidFill>
                  <a:srgbClr val="3333FF"/>
                </a:solidFill>
                <a:latin typeface="+mj-lt"/>
              </a:rPr>
              <a:t>ΠΡΟΤΕΡΑΙΟΤΗΤΑ 4 «ΑΥΞΗΣΗ ΤΗΣ ΑΠΑΣΧΟΛΗΣΗΣ ΚΑΙ ΤΗΣ ΕΔΑΦΙΚΗΣ ΣΥΝΟΧΗΣ»</a:t>
            </a:r>
          </a:p>
        </p:txBody>
      </p:sp>
      <p:pic>
        <p:nvPicPr>
          <p:cNvPr id="5" name="Picture 2" descr="\\192.168.1.11\data\0 ΑΞΟΝΑΣ 4  LEADER\LOGO ANOL\logo anol.JPG"/>
          <p:cNvPicPr>
            <a:picLocks noChangeAspect="1" noChangeArrowheads="1"/>
          </p:cNvPicPr>
          <p:nvPr/>
        </p:nvPicPr>
        <p:blipFill>
          <a:blip r:embed="rId2" cstate="print"/>
          <a:srcRect/>
          <a:stretch>
            <a:fillRect/>
          </a:stretch>
        </p:blipFill>
        <p:spPr bwMode="auto">
          <a:xfrm>
            <a:off x="323528" y="188640"/>
            <a:ext cx="1571625" cy="1628800"/>
          </a:xfrm>
          <a:prstGeom prst="rect">
            <a:avLst/>
          </a:prstGeom>
          <a:noFill/>
          <a:ln w="9525">
            <a:noFill/>
            <a:miter lim="800000"/>
            <a:headEnd/>
            <a:tailEnd/>
          </a:ln>
          <a:scene3d>
            <a:camera prst="orthographicFront"/>
            <a:lightRig rig="threePt" dir="t"/>
          </a:scene3d>
          <a:sp3d>
            <a:bevelT w="254000" h="127000" prst="coolSlant"/>
          </a:sp3d>
        </p:spPr>
      </p:pic>
      <p:pic>
        <p:nvPicPr>
          <p:cNvPr id="9" name="Picture 2" descr="C:\Users\giannis\Desktop\site\LEADER logo2.jpg"/>
          <p:cNvPicPr>
            <a:picLocks noChangeAspect="1" noChangeArrowheads="1"/>
          </p:cNvPicPr>
          <p:nvPr/>
        </p:nvPicPr>
        <p:blipFill>
          <a:blip r:embed="rId3" cstate="print"/>
          <a:srcRect/>
          <a:stretch>
            <a:fillRect/>
          </a:stretch>
        </p:blipFill>
        <p:spPr bwMode="auto">
          <a:xfrm>
            <a:off x="6732240" y="0"/>
            <a:ext cx="2133600" cy="2146300"/>
          </a:xfrm>
          <a:prstGeom prst="rect">
            <a:avLst/>
          </a:prstGeom>
          <a:noFill/>
          <a:ln w="9525">
            <a:noFill/>
            <a:miter lim="800000"/>
            <a:headEnd/>
            <a:tailEnd/>
          </a:ln>
          <a:scene3d>
            <a:camera prst="orthographicFront"/>
            <a:lightRig rig="threePt" dir="t"/>
          </a:scene3d>
          <a:sp3d>
            <a:bevelT w="254000" h="127000" prst="coolSlant"/>
          </a:sp3d>
        </p:spPr>
      </p:pic>
      <p:pic>
        <p:nvPicPr>
          <p:cNvPr id="3" name="Εικόνα 2">
            <a:extLst>
              <a:ext uri="{FF2B5EF4-FFF2-40B4-BE49-F238E27FC236}">
                <a16:creationId xmlns:a16="http://schemas.microsoft.com/office/drawing/2014/main" id="{4436220A-3B6A-4F4E-9669-C7A0BA3E6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511725"/>
            <a:ext cx="8639175" cy="1257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2578436108"/>
              </p:ext>
            </p:extLst>
          </p:nvPr>
        </p:nvGraphicFramePr>
        <p:xfrm>
          <a:off x="179512" y="77332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2694327854"/>
              </p:ext>
            </p:extLst>
          </p:nvPr>
        </p:nvGraphicFramePr>
        <p:xfrm>
          <a:off x="539552" y="2420889"/>
          <a:ext cx="8496944" cy="43204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52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2365435129"/>
              </p:ext>
            </p:extLst>
          </p:nvPr>
        </p:nvGraphicFramePr>
        <p:xfrm>
          <a:off x="179512" y="77332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Γραφικό 2" descr="Λήψη από το cloud">
            <a:extLst>
              <a:ext uri="{FF2B5EF4-FFF2-40B4-BE49-F238E27FC236}">
                <a16:creationId xmlns:a16="http://schemas.microsoft.com/office/drawing/2014/main" id="{2DFC4ECE-9199-4DD0-8866-D09145D623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7904" y="1945904"/>
            <a:ext cx="1393304" cy="1029322"/>
          </a:xfrm>
          <a:prstGeom prst="rect">
            <a:avLst/>
          </a:prstGeom>
        </p:spPr>
      </p:pic>
      <p:graphicFrame>
        <p:nvGraphicFramePr>
          <p:cNvPr id="10" name="Διάγραμμα 9">
            <a:extLst>
              <a:ext uri="{FF2B5EF4-FFF2-40B4-BE49-F238E27FC236}">
                <a16:creationId xmlns:a16="http://schemas.microsoft.com/office/drawing/2014/main" id="{722CBB3E-C517-4BAF-8194-AE73EFB73BB1}"/>
              </a:ext>
            </a:extLst>
          </p:cNvPr>
          <p:cNvGraphicFramePr/>
          <p:nvPr>
            <p:extLst>
              <p:ext uri="{D42A27DB-BD31-4B8C-83A1-F6EECF244321}">
                <p14:modId xmlns:p14="http://schemas.microsoft.com/office/powerpoint/2010/main" val="3677332310"/>
              </p:ext>
            </p:extLst>
          </p:nvPr>
        </p:nvGraphicFramePr>
        <p:xfrm>
          <a:off x="1283804" y="2892317"/>
          <a:ext cx="6576392" cy="38061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078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2779800185"/>
              </p:ext>
            </p:extLst>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1110524706"/>
              </p:ext>
            </p:extLst>
          </p:nvPr>
        </p:nvGraphicFramePr>
        <p:xfrm>
          <a:off x="264820" y="2450005"/>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Πάπυρος: Οριζόντιος 2">
            <a:extLst>
              <a:ext uri="{FF2B5EF4-FFF2-40B4-BE49-F238E27FC236}">
                <a16:creationId xmlns:a16="http://schemas.microsoft.com/office/drawing/2014/main" id="{45691DC6-C7E4-47C5-A447-5342FC7BF7F1}"/>
              </a:ext>
            </a:extLst>
          </p:cNvPr>
          <p:cNvSpPr/>
          <p:nvPr/>
        </p:nvSpPr>
        <p:spPr>
          <a:xfrm>
            <a:off x="2699792" y="5461410"/>
            <a:ext cx="7200800" cy="1246531"/>
          </a:xfrm>
          <a:prstGeom prst="horizontalScroll">
            <a:avLst>
              <a:gd name="adj" fmla="val 0"/>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FF00"/>
                </a:solidFill>
              </a:rPr>
              <a:t>Δικαιούχοι: </a:t>
            </a:r>
            <a:r>
              <a:rPr lang="el-GR" sz="1800" dirty="0">
                <a:effectLst/>
                <a:latin typeface="Calibri" panose="020F0502020204030204" pitchFamily="34" charset="0"/>
                <a:ea typeface="Calibri" panose="020F0502020204030204" pitchFamily="34" charset="0"/>
                <a:cs typeface="Calibri" panose="020F0502020204030204" pitchFamily="34" charset="0"/>
              </a:rPr>
              <a:t>φυσικά ή νομικά πρόσωπα ή ενώσεις αυτών, συλλογικοί φορείς και λοιπές οργανώσεις, που έχουν την ευθύνη πραγματοποίησης της υποβαλλόμενης προς ενίσχυση πράξης και που τελικά επιβαρύνονται με το κόστος της.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l-GR" dirty="0"/>
          </a:p>
        </p:txBody>
      </p:sp>
    </p:spTree>
    <p:extLst>
      <p:ext uri="{BB962C8B-B14F-4D97-AF65-F5344CB8AC3E}">
        <p14:creationId xmlns:p14="http://schemas.microsoft.com/office/powerpoint/2010/main" val="20868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2323552457"/>
              </p:ext>
            </p:extLst>
          </p:nvPr>
        </p:nvGraphicFramePr>
        <p:xfrm>
          <a:off x="264820" y="2450005"/>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1078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3427934895"/>
              </p:ext>
            </p:extLst>
          </p:nvPr>
        </p:nvGraphicFramePr>
        <p:xfrm>
          <a:off x="179512" y="77332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Γραφικό 2" descr="Λήψη από το cloud">
            <a:extLst>
              <a:ext uri="{FF2B5EF4-FFF2-40B4-BE49-F238E27FC236}">
                <a16:creationId xmlns:a16="http://schemas.microsoft.com/office/drawing/2014/main" id="{2DFC4ECE-9199-4DD0-8866-D09145D623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7904" y="1945904"/>
            <a:ext cx="1393304" cy="1029322"/>
          </a:xfrm>
          <a:prstGeom prst="rect">
            <a:avLst/>
          </a:prstGeom>
        </p:spPr>
      </p:pic>
      <p:graphicFrame>
        <p:nvGraphicFramePr>
          <p:cNvPr id="10" name="Διάγραμμα 9">
            <a:extLst>
              <a:ext uri="{FF2B5EF4-FFF2-40B4-BE49-F238E27FC236}">
                <a16:creationId xmlns:a16="http://schemas.microsoft.com/office/drawing/2014/main" id="{722CBB3E-C517-4BAF-8194-AE73EFB73BB1}"/>
              </a:ext>
            </a:extLst>
          </p:cNvPr>
          <p:cNvGraphicFramePr/>
          <p:nvPr>
            <p:extLst>
              <p:ext uri="{D42A27DB-BD31-4B8C-83A1-F6EECF244321}">
                <p14:modId xmlns:p14="http://schemas.microsoft.com/office/powerpoint/2010/main" val="3671515890"/>
              </p:ext>
            </p:extLst>
          </p:nvPr>
        </p:nvGraphicFramePr>
        <p:xfrm>
          <a:off x="1283804" y="2892317"/>
          <a:ext cx="6576392" cy="38061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9622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2409735499"/>
              </p:ext>
            </p:extLst>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2563314464"/>
              </p:ext>
            </p:extLst>
          </p:nvPr>
        </p:nvGraphicFramePr>
        <p:xfrm>
          <a:off x="261864" y="2225551"/>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Πάπυρος: Οριζόντιος 2">
            <a:extLst>
              <a:ext uri="{FF2B5EF4-FFF2-40B4-BE49-F238E27FC236}">
                <a16:creationId xmlns:a16="http://schemas.microsoft.com/office/drawing/2014/main" id="{45691DC6-C7E4-47C5-A447-5342FC7BF7F1}"/>
              </a:ext>
            </a:extLst>
          </p:cNvPr>
          <p:cNvSpPr/>
          <p:nvPr/>
        </p:nvSpPr>
        <p:spPr>
          <a:xfrm>
            <a:off x="2699792" y="5461410"/>
            <a:ext cx="7200800" cy="1246531"/>
          </a:xfrm>
          <a:prstGeom prst="horizontalScroll">
            <a:avLst>
              <a:gd name="adj" fmla="val 0"/>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FF00"/>
                </a:solidFill>
              </a:rPr>
              <a:t>Δικαιούχοι: </a:t>
            </a:r>
            <a:r>
              <a:rPr lang="el-GR" sz="1800" dirty="0">
                <a:effectLst/>
                <a:latin typeface="Calibri" panose="020F0502020204030204" pitchFamily="34" charset="0"/>
                <a:ea typeface="Calibri" panose="020F0502020204030204" pitchFamily="34" charset="0"/>
                <a:cs typeface="Calibri" panose="020F0502020204030204" pitchFamily="34" charset="0"/>
              </a:rPr>
              <a:t>φυσικά ή νομικά πρόσωπα ή ενώσεις αυτών, συλλογικοί φορείς και λοιπές οργανώσεις</a:t>
            </a:r>
            <a:endParaRPr lang="el-GR" dirty="0"/>
          </a:p>
        </p:txBody>
      </p:sp>
    </p:spTree>
    <p:extLst>
      <p:ext uri="{BB962C8B-B14F-4D97-AF65-F5344CB8AC3E}">
        <p14:creationId xmlns:p14="http://schemas.microsoft.com/office/powerpoint/2010/main" val="66952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1546317067"/>
              </p:ext>
            </p:extLst>
          </p:nvPr>
        </p:nvGraphicFramePr>
        <p:xfrm>
          <a:off x="261864" y="2225550"/>
          <a:ext cx="8784976" cy="4227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046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779619571"/>
              </p:ext>
            </p:extLst>
          </p:nvPr>
        </p:nvGraphicFramePr>
        <p:xfrm>
          <a:off x="179512" y="77332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Γραφικό 2" descr="Λήψη από το cloud">
            <a:extLst>
              <a:ext uri="{FF2B5EF4-FFF2-40B4-BE49-F238E27FC236}">
                <a16:creationId xmlns:a16="http://schemas.microsoft.com/office/drawing/2014/main" id="{2DFC4ECE-9199-4DD0-8866-D09145D623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7904" y="1945904"/>
            <a:ext cx="1393304" cy="1029322"/>
          </a:xfrm>
          <a:prstGeom prst="rect">
            <a:avLst/>
          </a:prstGeom>
        </p:spPr>
      </p:pic>
      <p:graphicFrame>
        <p:nvGraphicFramePr>
          <p:cNvPr id="10" name="Διάγραμμα 9">
            <a:extLst>
              <a:ext uri="{FF2B5EF4-FFF2-40B4-BE49-F238E27FC236}">
                <a16:creationId xmlns:a16="http://schemas.microsoft.com/office/drawing/2014/main" id="{722CBB3E-C517-4BAF-8194-AE73EFB73BB1}"/>
              </a:ext>
            </a:extLst>
          </p:cNvPr>
          <p:cNvGraphicFramePr/>
          <p:nvPr/>
        </p:nvGraphicFramePr>
        <p:xfrm>
          <a:off x="1283804" y="2892317"/>
          <a:ext cx="6576392" cy="38061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5903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254263636"/>
              </p:ext>
            </p:extLst>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58429021"/>
              </p:ext>
            </p:extLst>
          </p:nvPr>
        </p:nvGraphicFramePr>
        <p:xfrm>
          <a:off x="261864" y="2225551"/>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Πάπυρος: Οριζόντιος 2">
            <a:extLst>
              <a:ext uri="{FF2B5EF4-FFF2-40B4-BE49-F238E27FC236}">
                <a16:creationId xmlns:a16="http://schemas.microsoft.com/office/drawing/2014/main" id="{45691DC6-C7E4-47C5-A447-5342FC7BF7F1}"/>
              </a:ext>
            </a:extLst>
          </p:cNvPr>
          <p:cNvSpPr/>
          <p:nvPr/>
        </p:nvSpPr>
        <p:spPr>
          <a:xfrm>
            <a:off x="2699792" y="4912775"/>
            <a:ext cx="7200800" cy="1246531"/>
          </a:xfrm>
          <a:prstGeom prst="horizontalScroll">
            <a:avLst>
              <a:gd name="adj" fmla="val 0"/>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FF00"/>
                </a:solidFill>
              </a:rPr>
              <a:t>Δικαιούχοι: </a:t>
            </a:r>
            <a:r>
              <a:rPr lang="el-GR" sz="1800" dirty="0">
                <a:effectLst/>
                <a:latin typeface="Calibri" panose="020F0502020204030204" pitchFamily="34" charset="0"/>
                <a:ea typeface="Calibri" panose="020F0502020204030204" pitchFamily="34" charset="0"/>
                <a:cs typeface="Calibri" panose="020F0502020204030204" pitchFamily="34" charset="0"/>
              </a:rPr>
              <a:t>φυσικά ή νομικά πρόσωπα, αλιείς ή ιδιοκτήτες αλιευτικών σκαφών, που ασκούν επαγγελματικά την αλιεία επί ενεργού αλιευτικού σκάφους, (επαγγελματική αλιευτική άδεια σε ισχύ), συμπεριλαμβανομένων αυτών της αλιείας εσωτερικών υδάτων.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l-GR" dirty="0"/>
          </a:p>
        </p:txBody>
      </p:sp>
      <p:sp>
        <p:nvSpPr>
          <p:cNvPr id="2" name="Έκρηξη: 8 ακτίνες 1">
            <a:extLst>
              <a:ext uri="{FF2B5EF4-FFF2-40B4-BE49-F238E27FC236}">
                <a16:creationId xmlns:a16="http://schemas.microsoft.com/office/drawing/2014/main" id="{3433CBDA-F2D9-45D9-B97C-0C82C298D5C6}"/>
              </a:ext>
            </a:extLst>
          </p:cNvPr>
          <p:cNvSpPr/>
          <p:nvPr/>
        </p:nvSpPr>
        <p:spPr>
          <a:xfrm>
            <a:off x="261864" y="4581128"/>
            <a:ext cx="3158008" cy="20882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ΠΡΟΣΟΧΉ: </a:t>
            </a:r>
            <a:r>
              <a:rPr lang="el-GR" dirty="0">
                <a:solidFill>
                  <a:srgbClr val="FFFF00"/>
                </a:solidFill>
              </a:rPr>
              <a:t>Να μην αυξάνεται η αλιευτική ικανότητα</a:t>
            </a:r>
          </a:p>
        </p:txBody>
      </p:sp>
    </p:spTree>
    <p:extLst>
      <p:ext uri="{BB962C8B-B14F-4D97-AF65-F5344CB8AC3E}">
        <p14:creationId xmlns:p14="http://schemas.microsoft.com/office/powerpoint/2010/main" val="423849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1408023398"/>
              </p:ext>
            </p:extLst>
          </p:nvPr>
        </p:nvGraphicFramePr>
        <p:xfrm>
          <a:off x="359532" y="2161862"/>
          <a:ext cx="8784468" cy="4075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470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ctrTitle"/>
          </p:nvPr>
        </p:nvSpPr>
        <p:spPr>
          <a:xfrm>
            <a:off x="1042987" y="509461"/>
            <a:ext cx="6768752" cy="3239765"/>
          </a:xfrm>
        </p:spPr>
        <p:txBody>
          <a:bodyPr/>
          <a:lstStyle/>
          <a:p>
            <a:pPr eaLnBrk="1" fontAlgn="auto" hangingPunct="1">
              <a:spcAft>
                <a:spcPts val="0"/>
              </a:spcAft>
              <a:defRPr/>
            </a:pPr>
            <a:br>
              <a:rPr lang="el-GR" sz="3600" b="1" kern="1400" dirty="0">
                <a:solidFill>
                  <a:srgbClr val="0000CC"/>
                </a:solidFill>
              </a:rPr>
            </a:br>
            <a:r>
              <a:rPr lang="el-GR" sz="3600" b="1" kern="1400" dirty="0">
                <a:solidFill>
                  <a:srgbClr val="0000CC"/>
                </a:solidFill>
              </a:rPr>
              <a:t>1</a:t>
            </a:r>
            <a:r>
              <a:rPr lang="el-GR" sz="3600" b="1" kern="1400" baseline="30000" dirty="0">
                <a:solidFill>
                  <a:srgbClr val="0000CC"/>
                </a:solidFill>
              </a:rPr>
              <a:t>η</a:t>
            </a:r>
            <a:r>
              <a:rPr lang="el-GR" sz="3600" b="1" kern="1400" dirty="0">
                <a:solidFill>
                  <a:srgbClr val="0000CC"/>
                </a:solidFill>
              </a:rPr>
              <a:t> πρόσκληση με τίτλο : </a:t>
            </a:r>
            <a:br>
              <a:rPr lang="el-GR" sz="3600" b="1" kern="1400" dirty="0">
                <a:solidFill>
                  <a:srgbClr val="0000CC"/>
                </a:solidFill>
              </a:rPr>
            </a:br>
            <a:r>
              <a:rPr lang="el-GR" sz="3600" b="1" kern="1400" dirty="0">
                <a:solidFill>
                  <a:srgbClr val="0000CC"/>
                </a:solidFill>
              </a:rPr>
              <a:t>«ΙΔΙΩΤΙΚΕΣ ΕΠΕΝΔΥΣΕΙΣ ΓΙΑ ΤΗΝ ΑΕΙΦΟΡΟ ΑΝΑΠΤΥΞΗ ΤΩΝ ΑΛΙΕΥΤΙΚΩΝ ΠΕΡΙΟΧΩΝ»</a:t>
            </a:r>
            <a:br>
              <a:rPr lang="el-GR" sz="3600" b="1" kern="1400" dirty="0">
                <a:solidFill>
                  <a:srgbClr val="0000CC"/>
                </a:solidFill>
              </a:rPr>
            </a:br>
            <a:endParaRPr lang="el-GR" sz="3600" dirty="0"/>
          </a:p>
        </p:txBody>
      </p:sp>
      <p:sp>
        <p:nvSpPr>
          <p:cNvPr id="3" name="2 - Υπότιτλος"/>
          <p:cNvSpPr>
            <a:spLocks noGrp="1"/>
          </p:cNvSpPr>
          <p:nvPr>
            <p:ph type="subTitle" idx="1"/>
          </p:nvPr>
        </p:nvSpPr>
        <p:spPr>
          <a:xfrm>
            <a:off x="827088" y="2060575"/>
            <a:ext cx="7273925" cy="4032250"/>
          </a:xfrm>
        </p:spPr>
        <p:txBody>
          <a:bodyPr rtlCol="0">
            <a:normAutofit/>
          </a:bodyPr>
          <a:lstStyle/>
          <a:p>
            <a:pPr eaLnBrk="1" fontAlgn="auto" hangingPunct="1">
              <a:spcAft>
                <a:spcPts val="0"/>
              </a:spcAft>
              <a:buFont typeface="Arial" pitchFamily="34" charset="0"/>
              <a:buNone/>
              <a:defRPr/>
            </a:pPr>
            <a:endParaRPr lang="en-US" b="1" i="1" dirty="0">
              <a:solidFill>
                <a:schemeClr val="accent6">
                  <a:lumMod val="75000"/>
                </a:schemeClr>
              </a:solidFill>
            </a:endParaRPr>
          </a:p>
          <a:p>
            <a:pPr algn="l">
              <a:defRPr/>
            </a:pPr>
            <a:endParaRPr lang="el-GR" b="1" dirty="0">
              <a:solidFill>
                <a:srgbClr val="C00000"/>
              </a:solidFill>
            </a:endParaRPr>
          </a:p>
        </p:txBody>
      </p:sp>
      <p:pic>
        <p:nvPicPr>
          <p:cNvPr id="10" name="Εικόνα 9">
            <a:extLst>
              <a:ext uri="{FF2B5EF4-FFF2-40B4-BE49-F238E27FC236}">
                <a16:creationId xmlns:a16="http://schemas.microsoft.com/office/drawing/2014/main" id="{F71E8982-97E6-4FB1-BC2C-956B9E951CA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51920" y="2996952"/>
            <a:ext cx="4657726" cy="2923699"/>
          </a:xfrm>
          <a:prstGeom prst="rect">
            <a:avLst/>
          </a:prstGeom>
          <a:scene3d>
            <a:camera prst="isometricOffAxis1Top">
              <a:rot lat="18075715" lon="19800000" rev="3458552"/>
            </a:camera>
            <a:lightRig rig="threePt" dir="t"/>
          </a:scene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3702533885"/>
              </p:ext>
            </p:extLst>
          </p:nvPr>
        </p:nvGraphicFramePr>
        <p:xfrm>
          <a:off x="179512" y="77332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Γραφικό 2" descr="Λήψη από το cloud">
            <a:extLst>
              <a:ext uri="{FF2B5EF4-FFF2-40B4-BE49-F238E27FC236}">
                <a16:creationId xmlns:a16="http://schemas.microsoft.com/office/drawing/2014/main" id="{2DFC4ECE-9199-4DD0-8866-D09145D623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2632" y="1907923"/>
            <a:ext cx="1393304" cy="1029322"/>
          </a:xfrm>
          <a:prstGeom prst="rect">
            <a:avLst/>
          </a:prstGeom>
        </p:spPr>
      </p:pic>
      <p:graphicFrame>
        <p:nvGraphicFramePr>
          <p:cNvPr id="10" name="Διάγραμμα 9">
            <a:extLst>
              <a:ext uri="{FF2B5EF4-FFF2-40B4-BE49-F238E27FC236}">
                <a16:creationId xmlns:a16="http://schemas.microsoft.com/office/drawing/2014/main" id="{722CBB3E-C517-4BAF-8194-AE73EFB73BB1}"/>
              </a:ext>
            </a:extLst>
          </p:cNvPr>
          <p:cNvGraphicFramePr/>
          <p:nvPr>
            <p:extLst>
              <p:ext uri="{D42A27DB-BD31-4B8C-83A1-F6EECF244321}">
                <p14:modId xmlns:p14="http://schemas.microsoft.com/office/powerpoint/2010/main" val="2171449502"/>
              </p:ext>
            </p:extLst>
          </p:nvPr>
        </p:nvGraphicFramePr>
        <p:xfrm>
          <a:off x="457200" y="2864941"/>
          <a:ext cx="5976664" cy="36482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Φυσαλίδα ομιλίας: Έλλειψη 1">
            <a:extLst>
              <a:ext uri="{FF2B5EF4-FFF2-40B4-BE49-F238E27FC236}">
                <a16:creationId xmlns:a16="http://schemas.microsoft.com/office/drawing/2014/main" id="{8E4E1194-3054-4EAA-83F9-9773CF8594EB}"/>
              </a:ext>
            </a:extLst>
          </p:cNvPr>
          <p:cNvSpPr/>
          <p:nvPr/>
        </p:nvSpPr>
        <p:spPr>
          <a:xfrm>
            <a:off x="4572996" y="2780928"/>
            <a:ext cx="4391492" cy="23508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FF00"/>
                </a:solidFill>
                <a:effectLst/>
                <a:latin typeface="Calibri" panose="020F0502020204030204" pitchFamily="34" charset="0"/>
                <a:ea typeface="Calibri" panose="020F0502020204030204" pitchFamily="34" charset="0"/>
              </a:rPr>
              <a:t>Ως «Παράκτια Αλιεία Μικρής Κλίμακας» νοείται η αλιεία</a:t>
            </a:r>
            <a:r>
              <a:rPr lang="en-US" sz="1400" dirty="0">
                <a:solidFill>
                  <a:srgbClr val="00FF00"/>
                </a:solidFill>
                <a:effectLst/>
                <a:latin typeface="Calibri" panose="020F0502020204030204" pitchFamily="34" charset="0"/>
                <a:ea typeface="Calibri" panose="020F0502020204030204" pitchFamily="34" charset="0"/>
              </a:rPr>
              <a:t> </a:t>
            </a:r>
            <a:r>
              <a:rPr lang="el-GR" sz="1400" dirty="0">
                <a:solidFill>
                  <a:srgbClr val="00FF00"/>
                </a:solidFill>
                <a:latin typeface="Calibri" panose="020F0502020204030204" pitchFamily="34" charset="0"/>
              </a:rPr>
              <a:t>που επιχειρείται εντός χωρικών υδάτων (6 ναυτικά μίλια από την φυσική ακτογραμμή</a:t>
            </a:r>
            <a:r>
              <a:rPr lang="en-US" sz="1400" dirty="0">
                <a:solidFill>
                  <a:srgbClr val="00FF00"/>
                </a:solidFill>
                <a:latin typeface="Calibri" panose="020F0502020204030204" pitchFamily="34" charset="0"/>
              </a:rPr>
              <a:t>) </a:t>
            </a:r>
            <a:r>
              <a:rPr lang="el-GR" sz="1400" dirty="0">
                <a:solidFill>
                  <a:srgbClr val="00FF00"/>
                </a:solidFill>
                <a:latin typeface="Calibri" panose="020F0502020204030204" pitchFamily="34" charset="0"/>
              </a:rPr>
              <a:t>και που </a:t>
            </a:r>
            <a:r>
              <a:rPr lang="el-GR" sz="1400" dirty="0">
                <a:solidFill>
                  <a:srgbClr val="00FF00"/>
                </a:solidFill>
                <a:effectLst/>
                <a:latin typeface="Calibri" panose="020F0502020204030204" pitchFamily="34" charset="0"/>
                <a:ea typeface="Calibri" panose="020F0502020204030204" pitchFamily="34" charset="0"/>
              </a:rPr>
              <a:t>διεξάγεται από αλιευτικά σκάφη ολικού μήκους μικρότερου των 12 μέτρων, τα οποία δε χρησιμοποιούν συρόμενα εργαλεία αλιείας</a:t>
            </a:r>
            <a:endParaRPr lang="el-GR" sz="1400" dirty="0">
              <a:solidFill>
                <a:srgbClr val="00FF00"/>
              </a:solidFill>
            </a:endParaRPr>
          </a:p>
        </p:txBody>
      </p:sp>
    </p:spTree>
    <p:extLst>
      <p:ext uri="{BB962C8B-B14F-4D97-AF65-F5344CB8AC3E}">
        <p14:creationId xmlns:p14="http://schemas.microsoft.com/office/powerpoint/2010/main" val="375942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952635955"/>
              </p:ext>
            </p:extLst>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2985323075"/>
              </p:ext>
            </p:extLst>
          </p:nvPr>
        </p:nvGraphicFramePr>
        <p:xfrm>
          <a:off x="261864" y="2225551"/>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Πάπυρος: Οριζόντιος 2">
            <a:extLst>
              <a:ext uri="{FF2B5EF4-FFF2-40B4-BE49-F238E27FC236}">
                <a16:creationId xmlns:a16="http://schemas.microsoft.com/office/drawing/2014/main" id="{45691DC6-C7E4-47C5-A447-5342FC7BF7F1}"/>
              </a:ext>
            </a:extLst>
          </p:cNvPr>
          <p:cNvSpPr/>
          <p:nvPr/>
        </p:nvSpPr>
        <p:spPr>
          <a:xfrm>
            <a:off x="2699792" y="4912775"/>
            <a:ext cx="7200800" cy="1246531"/>
          </a:xfrm>
          <a:prstGeom prst="horizontalScroll">
            <a:avLst>
              <a:gd name="adj" fmla="val 0"/>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FF00"/>
                </a:solidFill>
              </a:rPr>
              <a:t>Δικαιούχοι: </a:t>
            </a:r>
            <a:r>
              <a:rPr lang="el-GR" sz="1800" dirty="0">
                <a:effectLst/>
                <a:latin typeface="Calibri" panose="020F0502020204030204" pitchFamily="34" charset="0"/>
                <a:ea typeface="Calibri" panose="020F0502020204030204" pitchFamily="34" charset="0"/>
                <a:cs typeface="Calibri" panose="020F0502020204030204" pitchFamily="34" charset="0"/>
              </a:rPr>
              <a:t>φυσικά ή νομικά πρόσωπα, αλιείς ή ιδιοκτήτες αλιευτικών σκαφών, που ασκούν επαγγελματικά την αλιεία επί ενεργού αλιευτικού σκάφους, (επαγγελματική αλιευτική άδεια σε ισχύ), συμπεριλαμβανομένων αυτών της αλιείας εσωτερικών υδάτων.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l-GR" dirty="0"/>
          </a:p>
        </p:txBody>
      </p:sp>
      <p:sp>
        <p:nvSpPr>
          <p:cNvPr id="2" name="Έκρηξη: 8 ακτίνες 1">
            <a:extLst>
              <a:ext uri="{FF2B5EF4-FFF2-40B4-BE49-F238E27FC236}">
                <a16:creationId xmlns:a16="http://schemas.microsoft.com/office/drawing/2014/main" id="{3433CBDA-F2D9-45D9-B97C-0C82C298D5C6}"/>
              </a:ext>
            </a:extLst>
          </p:cNvPr>
          <p:cNvSpPr/>
          <p:nvPr/>
        </p:nvSpPr>
        <p:spPr>
          <a:xfrm>
            <a:off x="261864" y="4581128"/>
            <a:ext cx="3158008" cy="20882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ΠΡΟΣΟΧΉ: </a:t>
            </a:r>
            <a:r>
              <a:rPr lang="el-GR" dirty="0">
                <a:solidFill>
                  <a:srgbClr val="FFFF00"/>
                </a:solidFill>
              </a:rPr>
              <a:t>Να μην αυξάνεται η αλιευτική ικανότητα</a:t>
            </a:r>
          </a:p>
        </p:txBody>
      </p:sp>
    </p:spTree>
    <p:extLst>
      <p:ext uri="{BB962C8B-B14F-4D97-AF65-F5344CB8AC3E}">
        <p14:creationId xmlns:p14="http://schemas.microsoft.com/office/powerpoint/2010/main" val="390611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1515157223"/>
              </p:ext>
            </p:extLst>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2726630285"/>
              </p:ext>
            </p:extLst>
          </p:nvPr>
        </p:nvGraphicFramePr>
        <p:xfrm>
          <a:off x="359532" y="2202242"/>
          <a:ext cx="8424936" cy="41790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354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1221149154"/>
              </p:ext>
            </p:extLst>
          </p:nvPr>
        </p:nvGraphicFramePr>
        <p:xfrm>
          <a:off x="179512" y="77332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Γραφικό 2" descr="Λήψη από το cloud">
            <a:extLst>
              <a:ext uri="{FF2B5EF4-FFF2-40B4-BE49-F238E27FC236}">
                <a16:creationId xmlns:a16="http://schemas.microsoft.com/office/drawing/2014/main" id="{2DFC4ECE-9199-4DD0-8866-D09145D623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2632" y="1907923"/>
            <a:ext cx="1393304" cy="1029322"/>
          </a:xfrm>
          <a:prstGeom prst="rect">
            <a:avLst/>
          </a:prstGeom>
        </p:spPr>
      </p:pic>
      <p:graphicFrame>
        <p:nvGraphicFramePr>
          <p:cNvPr id="10" name="Διάγραμμα 9">
            <a:extLst>
              <a:ext uri="{FF2B5EF4-FFF2-40B4-BE49-F238E27FC236}">
                <a16:creationId xmlns:a16="http://schemas.microsoft.com/office/drawing/2014/main" id="{722CBB3E-C517-4BAF-8194-AE73EFB73BB1}"/>
              </a:ext>
            </a:extLst>
          </p:cNvPr>
          <p:cNvGraphicFramePr/>
          <p:nvPr/>
        </p:nvGraphicFramePr>
        <p:xfrm>
          <a:off x="457200" y="2864941"/>
          <a:ext cx="5976664" cy="36482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Φυσαλίδα ομιλίας: Έλλειψη 1">
            <a:extLst>
              <a:ext uri="{FF2B5EF4-FFF2-40B4-BE49-F238E27FC236}">
                <a16:creationId xmlns:a16="http://schemas.microsoft.com/office/drawing/2014/main" id="{8E4E1194-3054-4EAA-83F9-9773CF8594EB}"/>
              </a:ext>
            </a:extLst>
          </p:cNvPr>
          <p:cNvSpPr/>
          <p:nvPr/>
        </p:nvSpPr>
        <p:spPr>
          <a:xfrm>
            <a:off x="4572996" y="2780928"/>
            <a:ext cx="4391492" cy="23508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FF00"/>
                </a:solidFill>
                <a:effectLst/>
                <a:latin typeface="Calibri" panose="020F0502020204030204" pitchFamily="34" charset="0"/>
                <a:ea typeface="Calibri" panose="020F0502020204030204" pitchFamily="34" charset="0"/>
              </a:rPr>
              <a:t>Ως «Παράκτια Αλιεία Μικρής Κλίμακας» νοείται η αλιεία</a:t>
            </a:r>
            <a:r>
              <a:rPr lang="en-US" sz="1400" dirty="0">
                <a:solidFill>
                  <a:srgbClr val="00FF00"/>
                </a:solidFill>
                <a:effectLst/>
                <a:latin typeface="Calibri" panose="020F0502020204030204" pitchFamily="34" charset="0"/>
                <a:ea typeface="Calibri" panose="020F0502020204030204" pitchFamily="34" charset="0"/>
              </a:rPr>
              <a:t> </a:t>
            </a:r>
            <a:r>
              <a:rPr lang="el-GR" sz="1400" dirty="0">
                <a:solidFill>
                  <a:srgbClr val="00FF00"/>
                </a:solidFill>
                <a:latin typeface="Calibri" panose="020F0502020204030204" pitchFamily="34" charset="0"/>
              </a:rPr>
              <a:t>που επιχειρείται εντός χωρικών υδάτων (6 ναυτικά μίλια από την φυσική ακτογραμμή</a:t>
            </a:r>
            <a:r>
              <a:rPr lang="en-US" sz="1400" dirty="0">
                <a:solidFill>
                  <a:srgbClr val="00FF00"/>
                </a:solidFill>
                <a:latin typeface="Calibri" panose="020F0502020204030204" pitchFamily="34" charset="0"/>
              </a:rPr>
              <a:t>) </a:t>
            </a:r>
            <a:r>
              <a:rPr lang="el-GR" sz="1400" dirty="0">
                <a:solidFill>
                  <a:srgbClr val="00FF00"/>
                </a:solidFill>
                <a:latin typeface="Calibri" panose="020F0502020204030204" pitchFamily="34" charset="0"/>
              </a:rPr>
              <a:t>και που </a:t>
            </a:r>
            <a:r>
              <a:rPr lang="el-GR" sz="1400" dirty="0">
                <a:solidFill>
                  <a:srgbClr val="00FF00"/>
                </a:solidFill>
                <a:effectLst/>
                <a:latin typeface="Calibri" panose="020F0502020204030204" pitchFamily="34" charset="0"/>
                <a:ea typeface="Calibri" panose="020F0502020204030204" pitchFamily="34" charset="0"/>
              </a:rPr>
              <a:t>διεξάγεται από αλιευτικά σκάφη ολικού μήκους μικρότερου των 12 μέτρων, τα οποία δε χρησιμοποιούν συρόμενα εργαλεία αλιείας</a:t>
            </a:r>
            <a:endParaRPr lang="el-GR" sz="1400" dirty="0">
              <a:solidFill>
                <a:srgbClr val="00FF00"/>
              </a:solidFill>
            </a:endParaRPr>
          </a:p>
        </p:txBody>
      </p:sp>
    </p:spTree>
    <p:extLst>
      <p:ext uri="{BB962C8B-B14F-4D97-AF65-F5344CB8AC3E}">
        <p14:creationId xmlns:p14="http://schemas.microsoft.com/office/powerpoint/2010/main" val="38456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1581929860"/>
              </p:ext>
            </p:extLst>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3211172714"/>
              </p:ext>
            </p:extLst>
          </p:nvPr>
        </p:nvGraphicFramePr>
        <p:xfrm>
          <a:off x="261864" y="2225551"/>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Πάπυρος: Οριζόντιος 2">
            <a:extLst>
              <a:ext uri="{FF2B5EF4-FFF2-40B4-BE49-F238E27FC236}">
                <a16:creationId xmlns:a16="http://schemas.microsoft.com/office/drawing/2014/main" id="{45691DC6-C7E4-47C5-A447-5342FC7BF7F1}"/>
              </a:ext>
            </a:extLst>
          </p:cNvPr>
          <p:cNvSpPr/>
          <p:nvPr/>
        </p:nvSpPr>
        <p:spPr>
          <a:xfrm>
            <a:off x="2699792" y="4912775"/>
            <a:ext cx="7200800" cy="1246531"/>
          </a:xfrm>
          <a:prstGeom prst="horizontalScroll">
            <a:avLst>
              <a:gd name="adj" fmla="val 0"/>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FF00"/>
                </a:solidFill>
              </a:rPr>
              <a:t>Δικαιούχοι: </a:t>
            </a:r>
            <a:r>
              <a:rPr lang="el-GR" sz="1800" dirty="0">
                <a:effectLst/>
                <a:latin typeface="Calibri" panose="020F0502020204030204" pitchFamily="34" charset="0"/>
                <a:ea typeface="Calibri" panose="020F0502020204030204" pitchFamily="34" charset="0"/>
                <a:cs typeface="Calibri" panose="020F0502020204030204" pitchFamily="34" charset="0"/>
              </a:rPr>
              <a:t>φυσικά ή νομικά πρόσωπα, αλιείς ή ιδιοκτήτες αλιευτικών σκαφών, που ασκούν επαγγελματικά την αλιεία επί ενεργού αλιευτικού σκάφους, (επαγγελματική αλιευτική άδεια σε ισχύ), συμπεριλαμβανομένων αυτών της αλιείας εσωτερικών υδάτων.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l-GR" dirty="0"/>
          </a:p>
        </p:txBody>
      </p:sp>
      <p:sp>
        <p:nvSpPr>
          <p:cNvPr id="2" name="Έκρηξη: 8 ακτίνες 1">
            <a:extLst>
              <a:ext uri="{FF2B5EF4-FFF2-40B4-BE49-F238E27FC236}">
                <a16:creationId xmlns:a16="http://schemas.microsoft.com/office/drawing/2014/main" id="{3433CBDA-F2D9-45D9-B97C-0C82C298D5C6}"/>
              </a:ext>
            </a:extLst>
          </p:cNvPr>
          <p:cNvSpPr/>
          <p:nvPr/>
        </p:nvSpPr>
        <p:spPr>
          <a:xfrm>
            <a:off x="261864" y="4581128"/>
            <a:ext cx="3158008" cy="208823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ΠΡΟΣΟΧΉ: </a:t>
            </a:r>
            <a:r>
              <a:rPr lang="el-GR" dirty="0">
                <a:solidFill>
                  <a:srgbClr val="FFFF00"/>
                </a:solidFill>
              </a:rPr>
              <a:t>Να μην αυξάνεται η αλιευτική ικανότητα</a:t>
            </a:r>
          </a:p>
        </p:txBody>
      </p:sp>
    </p:spTree>
    <p:extLst>
      <p:ext uri="{BB962C8B-B14F-4D97-AF65-F5344CB8AC3E}">
        <p14:creationId xmlns:p14="http://schemas.microsoft.com/office/powerpoint/2010/main" val="2998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1225892823"/>
              </p:ext>
            </p:extLst>
          </p:nvPr>
        </p:nvGraphicFramePr>
        <p:xfrm>
          <a:off x="261864" y="2225550"/>
          <a:ext cx="8558608" cy="4155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565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3761134211"/>
              </p:ext>
            </p:extLst>
          </p:nvPr>
        </p:nvGraphicFramePr>
        <p:xfrm>
          <a:off x="162739" y="728907"/>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Γραφικό 2" descr="Λήψη από το cloud">
            <a:extLst>
              <a:ext uri="{FF2B5EF4-FFF2-40B4-BE49-F238E27FC236}">
                <a16:creationId xmlns:a16="http://schemas.microsoft.com/office/drawing/2014/main" id="{2DFC4ECE-9199-4DD0-8866-D09145D623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9792" y="2029537"/>
            <a:ext cx="1393304" cy="1029322"/>
          </a:xfrm>
          <a:prstGeom prst="rect">
            <a:avLst/>
          </a:prstGeom>
        </p:spPr>
      </p:pic>
      <p:graphicFrame>
        <p:nvGraphicFramePr>
          <p:cNvPr id="10" name="Διάγραμμα 9">
            <a:extLst>
              <a:ext uri="{FF2B5EF4-FFF2-40B4-BE49-F238E27FC236}">
                <a16:creationId xmlns:a16="http://schemas.microsoft.com/office/drawing/2014/main" id="{722CBB3E-C517-4BAF-8194-AE73EFB73BB1}"/>
              </a:ext>
            </a:extLst>
          </p:cNvPr>
          <p:cNvGraphicFramePr/>
          <p:nvPr/>
        </p:nvGraphicFramePr>
        <p:xfrm>
          <a:off x="457200" y="2864941"/>
          <a:ext cx="5976664" cy="36482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Φυσαλίδα ομιλίας: Έλλειψη 1">
            <a:extLst>
              <a:ext uri="{FF2B5EF4-FFF2-40B4-BE49-F238E27FC236}">
                <a16:creationId xmlns:a16="http://schemas.microsoft.com/office/drawing/2014/main" id="{8E4E1194-3054-4EAA-83F9-9773CF8594EB}"/>
              </a:ext>
            </a:extLst>
          </p:cNvPr>
          <p:cNvSpPr/>
          <p:nvPr/>
        </p:nvSpPr>
        <p:spPr>
          <a:xfrm>
            <a:off x="4572996" y="2780928"/>
            <a:ext cx="4391492" cy="23508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FF00"/>
                </a:solidFill>
                <a:effectLst/>
                <a:latin typeface="Calibri" panose="020F0502020204030204" pitchFamily="34" charset="0"/>
                <a:ea typeface="Calibri" panose="020F0502020204030204" pitchFamily="34" charset="0"/>
              </a:rPr>
              <a:t>Ως «Παράκτια Αλιεία Μικρής Κλίμακας» νοείται η αλιεία</a:t>
            </a:r>
            <a:r>
              <a:rPr lang="en-US" sz="1400" dirty="0">
                <a:solidFill>
                  <a:srgbClr val="00FF00"/>
                </a:solidFill>
                <a:effectLst/>
                <a:latin typeface="Calibri" panose="020F0502020204030204" pitchFamily="34" charset="0"/>
                <a:ea typeface="Calibri" panose="020F0502020204030204" pitchFamily="34" charset="0"/>
              </a:rPr>
              <a:t> </a:t>
            </a:r>
            <a:r>
              <a:rPr lang="el-GR" sz="1400" dirty="0">
                <a:solidFill>
                  <a:srgbClr val="00FF00"/>
                </a:solidFill>
                <a:latin typeface="Calibri" panose="020F0502020204030204" pitchFamily="34" charset="0"/>
              </a:rPr>
              <a:t>που επιχειρείται εντός χωρικών υδάτων (6 ναυτικά μίλια από την φυσική ακτογραμμή</a:t>
            </a:r>
            <a:r>
              <a:rPr lang="en-US" sz="1400" dirty="0">
                <a:solidFill>
                  <a:srgbClr val="00FF00"/>
                </a:solidFill>
                <a:latin typeface="Calibri" panose="020F0502020204030204" pitchFamily="34" charset="0"/>
              </a:rPr>
              <a:t>) </a:t>
            </a:r>
            <a:r>
              <a:rPr lang="el-GR" sz="1400" dirty="0">
                <a:solidFill>
                  <a:srgbClr val="00FF00"/>
                </a:solidFill>
                <a:latin typeface="Calibri" panose="020F0502020204030204" pitchFamily="34" charset="0"/>
              </a:rPr>
              <a:t>και που </a:t>
            </a:r>
            <a:r>
              <a:rPr lang="el-GR" sz="1400" dirty="0">
                <a:solidFill>
                  <a:srgbClr val="00FF00"/>
                </a:solidFill>
                <a:effectLst/>
                <a:latin typeface="Calibri" panose="020F0502020204030204" pitchFamily="34" charset="0"/>
                <a:ea typeface="Calibri" panose="020F0502020204030204" pitchFamily="34" charset="0"/>
              </a:rPr>
              <a:t>διεξάγεται από αλιευτικά σκάφη ολικού μήκους μικρότερου των 12 μέτρων, τα οποία δε χρησιμοποιούν συρόμενα εργαλεία αλιείας</a:t>
            </a:r>
            <a:endParaRPr lang="el-GR" sz="1400" dirty="0">
              <a:solidFill>
                <a:srgbClr val="00FF00"/>
              </a:solidFill>
            </a:endParaRPr>
          </a:p>
        </p:txBody>
      </p:sp>
    </p:spTree>
    <p:extLst>
      <p:ext uri="{BB962C8B-B14F-4D97-AF65-F5344CB8AC3E}">
        <p14:creationId xmlns:p14="http://schemas.microsoft.com/office/powerpoint/2010/main" val="422214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Β. Ιδιωτικές επενδύσεις για την αειφόρο ανάπτυξη των αλιευτικών περιοχών – Κρατικές ενισχύσεις / Επιχειρηματικότητα δυνάμει του Καν. (ΕΕ) 1407/2013 (</a:t>
            </a:r>
            <a:r>
              <a:rPr lang="en-US" sz="1600" dirty="0">
                <a:solidFill>
                  <a:schemeClr val="accent5">
                    <a:lumMod val="75000"/>
                  </a:schemeClr>
                </a:solidFill>
              </a:rPr>
              <a:t>de minimis</a:t>
            </a:r>
            <a:r>
              <a:rPr lang="el-GR" sz="1600" dirty="0">
                <a:solidFill>
                  <a:schemeClr val="accent5">
                    <a:lumMod val="75000"/>
                  </a:schemeClr>
                </a:solidFill>
              </a:rPr>
              <a:t>).</a:t>
            </a: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3575363276"/>
              </p:ext>
            </p:extLst>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2963030224"/>
              </p:ext>
            </p:extLst>
          </p:nvPr>
        </p:nvGraphicFramePr>
        <p:xfrm>
          <a:off x="261864" y="2225551"/>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Πάπυρος: Οριζόντιος 2">
            <a:extLst>
              <a:ext uri="{FF2B5EF4-FFF2-40B4-BE49-F238E27FC236}">
                <a16:creationId xmlns:a16="http://schemas.microsoft.com/office/drawing/2014/main" id="{45691DC6-C7E4-47C5-A447-5342FC7BF7F1}"/>
              </a:ext>
            </a:extLst>
          </p:cNvPr>
          <p:cNvSpPr/>
          <p:nvPr/>
        </p:nvSpPr>
        <p:spPr>
          <a:xfrm>
            <a:off x="2843808" y="5373216"/>
            <a:ext cx="7200800" cy="1246531"/>
          </a:xfrm>
          <a:prstGeom prst="horizontalScroll">
            <a:avLst>
              <a:gd name="adj" fmla="val 0"/>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l-GR" sz="1600" dirty="0">
                <a:solidFill>
                  <a:srgbClr val="00FF00"/>
                </a:solidFill>
              </a:rPr>
              <a:t>Δικαιούχοι: </a:t>
            </a:r>
            <a:r>
              <a:rPr lang="el-GR" sz="1600" dirty="0">
                <a:effectLst/>
                <a:latin typeface="Calibri" panose="020F0502020204030204" pitchFamily="34" charset="0"/>
                <a:ea typeface="Calibri" panose="020F0502020204030204" pitchFamily="34" charset="0"/>
                <a:cs typeface="Calibri" panose="020F0502020204030204" pitchFamily="34" charset="0"/>
              </a:rPr>
              <a:t>Δικαιούχοι της δράσης είναι μη αλιείς (φυσικά και νομικά πρόσωπα) που δραστηριοποιούνται ή θα δραστηριοποιηθούν στην περιοχή παρέμβασης για ίδρυση ή εκσυγχρονισμό πολύ μικρών και μικρών επιχειρήσεων, σύμφωνα με την 2003/361/ΕΚ Σύσταση της Επιτροπής των Ευρωπαϊκών Κοινοτήτων.</a:t>
            </a:r>
            <a:endParaRPr lang="el-G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l-GR" dirty="0"/>
          </a:p>
        </p:txBody>
      </p:sp>
    </p:spTree>
    <p:extLst>
      <p:ext uri="{BB962C8B-B14F-4D97-AF65-F5344CB8AC3E}">
        <p14:creationId xmlns:p14="http://schemas.microsoft.com/office/powerpoint/2010/main" val="305158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Β. Ιδιωτικές επενδύσεις για την αειφόρο ανάπτυξη των αλιευτικών περιοχών – Κρατικές ενισχύσεις / Επιχειρηματικότητα δυνάμει του Καν. (ΕΕ) 1407/2013 (</a:t>
            </a:r>
            <a:r>
              <a:rPr lang="en-US" sz="1600" dirty="0">
                <a:solidFill>
                  <a:schemeClr val="accent5">
                    <a:lumMod val="75000"/>
                  </a:schemeClr>
                </a:solidFill>
              </a:rPr>
              <a:t>de minimis</a:t>
            </a:r>
            <a:r>
              <a:rPr lang="el-GR" sz="1600" dirty="0">
                <a:solidFill>
                  <a:schemeClr val="accent5">
                    <a:lumMod val="75000"/>
                  </a:schemeClr>
                </a:solidFill>
              </a:rPr>
              <a:t>).</a:t>
            </a: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nvGraphicFramePr>
        <p:xfrm>
          <a:off x="179512" y="69869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1960855336"/>
              </p:ext>
            </p:extLst>
          </p:nvPr>
        </p:nvGraphicFramePr>
        <p:xfrm>
          <a:off x="261864" y="2225550"/>
          <a:ext cx="8558608" cy="43718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08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Β. Ιδιωτικές επενδύσεις για την αειφόρο ανάπτυξη των αλιευτικών περιοχών – Κρατικές ενισχύσεις / Επιχειρηματικότητα δυνάμει του Καν. (ΕΕ) 1407/2013 (</a:t>
            </a:r>
            <a:r>
              <a:rPr lang="en-US" sz="1600" dirty="0">
                <a:solidFill>
                  <a:schemeClr val="accent5">
                    <a:lumMod val="75000"/>
                  </a:schemeClr>
                </a:solidFill>
              </a:rPr>
              <a:t>de minimis</a:t>
            </a:r>
            <a:r>
              <a:rPr lang="el-GR" sz="1600" dirty="0">
                <a:solidFill>
                  <a:schemeClr val="accent5">
                    <a:lumMod val="75000"/>
                  </a:schemeClr>
                </a:solidFill>
              </a:rPr>
              <a:t>).</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2745623396"/>
              </p:ext>
            </p:extLst>
          </p:nvPr>
        </p:nvGraphicFramePr>
        <p:xfrm>
          <a:off x="162739" y="728907"/>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Γραφικό 2" descr="Λήψη από το cloud">
            <a:extLst>
              <a:ext uri="{FF2B5EF4-FFF2-40B4-BE49-F238E27FC236}">
                <a16:creationId xmlns:a16="http://schemas.microsoft.com/office/drawing/2014/main" id="{2DFC4ECE-9199-4DD0-8866-D09145D623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0989" y="1961181"/>
            <a:ext cx="1393304" cy="1029322"/>
          </a:xfrm>
          <a:prstGeom prst="rect">
            <a:avLst/>
          </a:prstGeom>
        </p:spPr>
      </p:pic>
      <p:graphicFrame>
        <p:nvGraphicFramePr>
          <p:cNvPr id="10" name="Διάγραμμα 9">
            <a:extLst>
              <a:ext uri="{FF2B5EF4-FFF2-40B4-BE49-F238E27FC236}">
                <a16:creationId xmlns:a16="http://schemas.microsoft.com/office/drawing/2014/main" id="{722CBB3E-C517-4BAF-8194-AE73EFB73BB1}"/>
              </a:ext>
            </a:extLst>
          </p:cNvPr>
          <p:cNvGraphicFramePr/>
          <p:nvPr>
            <p:extLst>
              <p:ext uri="{D42A27DB-BD31-4B8C-83A1-F6EECF244321}">
                <p14:modId xmlns:p14="http://schemas.microsoft.com/office/powerpoint/2010/main" val="798687481"/>
              </p:ext>
            </p:extLst>
          </p:nvPr>
        </p:nvGraphicFramePr>
        <p:xfrm>
          <a:off x="457200" y="2864941"/>
          <a:ext cx="5976664" cy="36482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Φυσαλίδα ομιλίας: Έλλειψη 1">
            <a:extLst>
              <a:ext uri="{FF2B5EF4-FFF2-40B4-BE49-F238E27FC236}">
                <a16:creationId xmlns:a16="http://schemas.microsoft.com/office/drawing/2014/main" id="{8E4E1194-3054-4EAA-83F9-9773CF8594EB}"/>
              </a:ext>
            </a:extLst>
          </p:cNvPr>
          <p:cNvSpPr/>
          <p:nvPr/>
        </p:nvSpPr>
        <p:spPr>
          <a:xfrm>
            <a:off x="4572996" y="2780928"/>
            <a:ext cx="4391492" cy="235081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solidFill>
                  <a:srgbClr val="00FF00"/>
                </a:solidFill>
                <a:latin typeface="Calibri" panose="020F0502020204030204" pitchFamily="34" charset="0"/>
              </a:rPr>
              <a:t>Οι ενισχυόμενες επενδύσεις κρατικών ενισχύσεων είναι αυτές που αναφέρονται στο ΠΑΡΑΡΤΗΜΑ 2_Επιλέξιμοι ΚΑΔ ΚΕ.</a:t>
            </a:r>
          </a:p>
          <a:p>
            <a:pPr algn="ctr"/>
            <a:endParaRPr lang="el-GR" sz="1400" dirty="0">
              <a:solidFill>
                <a:srgbClr val="00FF00"/>
              </a:solidFill>
            </a:endParaRPr>
          </a:p>
        </p:txBody>
      </p:sp>
    </p:spTree>
    <p:extLst>
      <p:ext uri="{BB962C8B-B14F-4D97-AF65-F5344CB8AC3E}">
        <p14:creationId xmlns:p14="http://schemas.microsoft.com/office/powerpoint/2010/main" val="274221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1">
                <a:lumMod val="60000"/>
                <a:lumOff val="40000"/>
              </a:schemeClr>
            </a:gs>
            <a:gs pos="88000">
              <a:schemeClr val="tx2">
                <a:lumMod val="60000"/>
                <a:lumOff val="40000"/>
              </a:schemeClr>
            </a:gs>
            <a:gs pos="33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59572DD-213D-46ED-A99F-A470D9149B2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077072"/>
            <a:ext cx="2664296" cy="1984609"/>
          </a:xfrm>
          <a:prstGeom prst="rect">
            <a:avLst/>
          </a:prstGeom>
          <a:noFill/>
          <a:ln>
            <a:noFill/>
          </a:ln>
        </p:spPr>
      </p:pic>
      <p:sp>
        <p:nvSpPr>
          <p:cNvPr id="2" name="1 - Τίτλος"/>
          <p:cNvSpPr>
            <a:spLocks noGrp="1"/>
          </p:cNvSpPr>
          <p:nvPr>
            <p:ph type="title"/>
          </p:nvPr>
        </p:nvSpPr>
        <p:spPr>
          <a:xfrm>
            <a:off x="467544" y="188640"/>
            <a:ext cx="8219256" cy="1210146"/>
          </a:xfrm>
        </p:spPr>
        <p:txBody>
          <a:bodyPr rtlCol="0">
            <a:noAutofit/>
          </a:bodyPr>
          <a:lstStyle/>
          <a:p>
            <a:pPr eaLnBrk="1" fontAlgn="auto" hangingPunct="1">
              <a:spcAft>
                <a:spcPts val="0"/>
              </a:spcAft>
              <a:defRPr/>
            </a:pPr>
            <a:r>
              <a:rPr lang="el-GR" sz="4000" b="1" i="1" dirty="0">
                <a:solidFill>
                  <a:schemeClr val="tx2">
                    <a:lumMod val="60000"/>
                    <a:lumOff val="40000"/>
                  </a:schemeClr>
                </a:solidFill>
              </a:rPr>
              <a:t>Το ΕΤΘΑ, δύναται να χρηματοδοτήσει τις ακόλουθες γενικές δράσεις:</a:t>
            </a:r>
            <a:endParaRPr lang="el-GR" sz="4000" dirty="0">
              <a:solidFill>
                <a:schemeClr val="tx2">
                  <a:lumMod val="60000"/>
                  <a:lumOff val="40000"/>
                </a:schemeClr>
              </a:solidFill>
            </a:endParaRPr>
          </a:p>
        </p:txBody>
      </p:sp>
      <p:graphicFrame>
        <p:nvGraphicFramePr>
          <p:cNvPr id="4" name="3 - Διάγραμμα"/>
          <p:cNvGraphicFramePr/>
          <p:nvPr>
            <p:extLst>
              <p:ext uri="{D42A27DB-BD31-4B8C-83A1-F6EECF244321}">
                <p14:modId xmlns:p14="http://schemas.microsoft.com/office/powerpoint/2010/main" val="665168915"/>
              </p:ext>
            </p:extLst>
          </p:nvPr>
        </p:nvGraphicFramePr>
        <p:xfrm>
          <a:off x="467544" y="1398786"/>
          <a:ext cx="7992888" cy="4838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a:extLst>
              <a:ext uri="{FF2B5EF4-FFF2-40B4-BE49-F238E27FC236}">
                <a16:creationId xmlns:a16="http://schemas.microsoft.com/office/drawing/2014/main" id="{D9C025C6-145E-4C7A-867C-716265FD05EA}"/>
              </a:ext>
            </a:extLst>
          </p:cNvPr>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l-GR" i="1" dirty="0">
                <a:solidFill>
                  <a:schemeClr val="accent6">
                    <a:lumMod val="75000"/>
                  </a:schemeClr>
                </a:solidFill>
              </a:rPr>
              <a:t>ΔΙΚΑΙΟΛΟΓΗΤΙΚΑ </a:t>
            </a:r>
          </a:p>
        </p:txBody>
      </p:sp>
      <p:graphicFrame>
        <p:nvGraphicFramePr>
          <p:cNvPr id="10" name="Διάγραμμα 9">
            <a:extLst>
              <a:ext uri="{FF2B5EF4-FFF2-40B4-BE49-F238E27FC236}">
                <a16:creationId xmlns:a16="http://schemas.microsoft.com/office/drawing/2014/main" id="{C0273DE8-152F-4455-A2E4-A658B752B8A5}"/>
              </a:ext>
            </a:extLst>
          </p:cNvPr>
          <p:cNvGraphicFramePr/>
          <p:nvPr>
            <p:extLst>
              <p:ext uri="{D42A27DB-BD31-4B8C-83A1-F6EECF244321}">
                <p14:modId xmlns:p14="http://schemas.microsoft.com/office/powerpoint/2010/main" val="1110656928"/>
              </p:ext>
            </p:extLst>
          </p:nvPr>
        </p:nvGraphicFramePr>
        <p:xfrm>
          <a:off x="539552" y="1268760"/>
          <a:ext cx="814724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376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DA39197C-A424-47A1-8FDC-B700176D4991}"/>
              </a:ext>
            </a:extLst>
          </p:cNvPr>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l-GR" i="1" dirty="0">
                <a:solidFill>
                  <a:schemeClr val="accent6">
                    <a:lumMod val="75000"/>
                  </a:schemeClr>
                </a:solidFill>
              </a:rPr>
              <a:t>ΔΙΚΑΙΟΛΟΓΗΤΙΚΑ </a:t>
            </a:r>
          </a:p>
        </p:txBody>
      </p:sp>
      <p:graphicFrame>
        <p:nvGraphicFramePr>
          <p:cNvPr id="2" name="Διάγραμμα 1">
            <a:extLst>
              <a:ext uri="{FF2B5EF4-FFF2-40B4-BE49-F238E27FC236}">
                <a16:creationId xmlns:a16="http://schemas.microsoft.com/office/drawing/2014/main" id="{E08B2356-8C65-458E-A446-B1482C60FF52}"/>
              </a:ext>
            </a:extLst>
          </p:cNvPr>
          <p:cNvGraphicFramePr/>
          <p:nvPr>
            <p:extLst>
              <p:ext uri="{D42A27DB-BD31-4B8C-83A1-F6EECF244321}">
                <p14:modId xmlns:p14="http://schemas.microsoft.com/office/powerpoint/2010/main" val="1866638400"/>
              </p:ext>
            </p:extLst>
          </p:nvPr>
        </p:nvGraphicFramePr>
        <p:xfrm>
          <a:off x="539552" y="1412776"/>
          <a:ext cx="8064896" cy="5170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4976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DA39197C-A424-47A1-8FDC-B700176D4991}"/>
              </a:ext>
            </a:extLst>
          </p:cNvPr>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l-GR" i="1" dirty="0">
                <a:solidFill>
                  <a:schemeClr val="accent6">
                    <a:lumMod val="75000"/>
                  </a:schemeClr>
                </a:solidFill>
              </a:rPr>
              <a:t>ΔΙΚΑΙΟΛΟΓΗΤΙΚΑ </a:t>
            </a:r>
          </a:p>
        </p:txBody>
      </p:sp>
      <p:graphicFrame>
        <p:nvGraphicFramePr>
          <p:cNvPr id="2" name="Διάγραμμα 1">
            <a:extLst>
              <a:ext uri="{FF2B5EF4-FFF2-40B4-BE49-F238E27FC236}">
                <a16:creationId xmlns:a16="http://schemas.microsoft.com/office/drawing/2014/main" id="{E08B2356-8C65-458E-A446-B1482C60FF52}"/>
              </a:ext>
            </a:extLst>
          </p:cNvPr>
          <p:cNvGraphicFramePr/>
          <p:nvPr>
            <p:extLst>
              <p:ext uri="{D42A27DB-BD31-4B8C-83A1-F6EECF244321}">
                <p14:modId xmlns:p14="http://schemas.microsoft.com/office/powerpoint/2010/main" val="3295266727"/>
              </p:ext>
            </p:extLst>
          </p:nvPr>
        </p:nvGraphicFramePr>
        <p:xfrm>
          <a:off x="539552" y="1412776"/>
          <a:ext cx="7776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75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DA39197C-A424-47A1-8FDC-B700176D4991}"/>
              </a:ext>
            </a:extLst>
          </p:cNvPr>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l-GR" i="1" dirty="0">
                <a:solidFill>
                  <a:schemeClr val="accent6">
                    <a:lumMod val="75000"/>
                  </a:schemeClr>
                </a:solidFill>
              </a:rPr>
              <a:t>ΔΙΚΑΙΟΛΟΓΗΤΙΚΑ </a:t>
            </a:r>
          </a:p>
        </p:txBody>
      </p:sp>
      <p:graphicFrame>
        <p:nvGraphicFramePr>
          <p:cNvPr id="2" name="Διάγραμμα 1">
            <a:extLst>
              <a:ext uri="{FF2B5EF4-FFF2-40B4-BE49-F238E27FC236}">
                <a16:creationId xmlns:a16="http://schemas.microsoft.com/office/drawing/2014/main" id="{E08B2356-8C65-458E-A446-B1482C60FF52}"/>
              </a:ext>
            </a:extLst>
          </p:cNvPr>
          <p:cNvGraphicFramePr/>
          <p:nvPr>
            <p:extLst>
              <p:ext uri="{D42A27DB-BD31-4B8C-83A1-F6EECF244321}">
                <p14:modId xmlns:p14="http://schemas.microsoft.com/office/powerpoint/2010/main" val="1950401272"/>
              </p:ext>
            </p:extLst>
          </p:nvPr>
        </p:nvGraphicFramePr>
        <p:xfrm>
          <a:off x="539552" y="1412776"/>
          <a:ext cx="77768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841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DA39197C-A424-47A1-8FDC-B700176D4991}"/>
              </a:ext>
            </a:extLst>
          </p:cNvPr>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l-GR" i="1" dirty="0">
                <a:solidFill>
                  <a:schemeClr val="accent6">
                    <a:lumMod val="75000"/>
                  </a:schemeClr>
                </a:solidFill>
              </a:rPr>
              <a:t>ΔΙΚΑΙΟΛΟΓΗΤΙΚΑ </a:t>
            </a:r>
          </a:p>
        </p:txBody>
      </p:sp>
      <p:graphicFrame>
        <p:nvGraphicFramePr>
          <p:cNvPr id="2" name="Διάγραμμα 1">
            <a:extLst>
              <a:ext uri="{FF2B5EF4-FFF2-40B4-BE49-F238E27FC236}">
                <a16:creationId xmlns:a16="http://schemas.microsoft.com/office/drawing/2014/main" id="{E08B2356-8C65-458E-A446-B1482C60FF52}"/>
              </a:ext>
            </a:extLst>
          </p:cNvPr>
          <p:cNvGraphicFramePr/>
          <p:nvPr>
            <p:extLst>
              <p:ext uri="{D42A27DB-BD31-4B8C-83A1-F6EECF244321}">
                <p14:modId xmlns:p14="http://schemas.microsoft.com/office/powerpoint/2010/main" val="2275234997"/>
              </p:ext>
            </p:extLst>
          </p:nvPr>
        </p:nvGraphicFramePr>
        <p:xfrm>
          <a:off x="539552" y="1412776"/>
          <a:ext cx="7992888" cy="5170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683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a:extLst>
              <a:ext uri="{FF2B5EF4-FFF2-40B4-BE49-F238E27FC236}">
                <a16:creationId xmlns:a16="http://schemas.microsoft.com/office/drawing/2014/main" id="{DA39197C-A424-47A1-8FDC-B700176D4991}"/>
              </a:ext>
            </a:extLst>
          </p:cNvPr>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l-GR" i="1" dirty="0">
                <a:solidFill>
                  <a:schemeClr val="accent6">
                    <a:lumMod val="75000"/>
                  </a:schemeClr>
                </a:solidFill>
              </a:rPr>
              <a:t>ΔΙΚΑΙΟΛΟΓΗΤΙΚΑ </a:t>
            </a:r>
          </a:p>
        </p:txBody>
      </p:sp>
      <p:graphicFrame>
        <p:nvGraphicFramePr>
          <p:cNvPr id="2" name="Διάγραμμα 1">
            <a:extLst>
              <a:ext uri="{FF2B5EF4-FFF2-40B4-BE49-F238E27FC236}">
                <a16:creationId xmlns:a16="http://schemas.microsoft.com/office/drawing/2014/main" id="{E08B2356-8C65-458E-A446-B1482C60FF52}"/>
              </a:ext>
            </a:extLst>
          </p:cNvPr>
          <p:cNvGraphicFramePr/>
          <p:nvPr>
            <p:extLst>
              <p:ext uri="{D42A27DB-BD31-4B8C-83A1-F6EECF244321}">
                <p14:modId xmlns:p14="http://schemas.microsoft.com/office/powerpoint/2010/main" val="2567497608"/>
              </p:ext>
            </p:extLst>
          </p:nvPr>
        </p:nvGraphicFramePr>
        <p:xfrm>
          <a:off x="539552" y="1412776"/>
          <a:ext cx="7992888" cy="5170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132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lstStyle/>
          <a:p>
            <a:endParaRPr lang="el-GR"/>
          </a:p>
        </p:txBody>
      </p:sp>
      <p:sp>
        <p:nvSpPr>
          <p:cNvPr id="31747" name="2 - Θέση περιεχομένου"/>
          <p:cNvSpPr>
            <a:spLocks noGrp="1"/>
          </p:cNvSpPr>
          <p:nvPr>
            <p:ph idx="1"/>
          </p:nvPr>
        </p:nvSpPr>
        <p:spPr/>
        <p:txBody>
          <a:bodyPr/>
          <a:lstStyle/>
          <a:p>
            <a:endParaRPr lang="en-US"/>
          </a:p>
          <a:p>
            <a:endParaRPr lang="en-US"/>
          </a:p>
          <a:p>
            <a:endParaRPr lang="en-US"/>
          </a:p>
          <a:p>
            <a:pPr algn="ctr"/>
            <a:r>
              <a:rPr lang="el-GR" b="1"/>
              <a:t>ΕΥΧΑΡΙΣΤΟΥΜΕ  ΠΟΛΥ </a:t>
            </a:r>
            <a:r>
              <a:rPr lang="el-GR"/>
              <a:t>!</a:t>
            </a:r>
          </a:p>
        </p:txBody>
      </p:sp>
      <p:pic>
        <p:nvPicPr>
          <p:cNvPr id="5" name="Εικόνα 4">
            <a:extLst>
              <a:ext uri="{FF2B5EF4-FFF2-40B4-BE49-F238E27FC236}">
                <a16:creationId xmlns:a16="http://schemas.microsoft.com/office/drawing/2014/main" id="{BE598941-C0E4-4DE6-98D6-F6463880D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5511725"/>
            <a:ext cx="8639175" cy="12573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192.168.1.11\data\0 ΑΞΟΝΑΣ 4  LEADER\LOGO ANOL\logo anol.JPG"/>
          <p:cNvPicPr>
            <a:picLocks noChangeAspect="1" noChangeArrowheads="1"/>
          </p:cNvPicPr>
          <p:nvPr/>
        </p:nvPicPr>
        <p:blipFill>
          <a:blip r:embed="rId2" cstate="print"/>
          <a:srcRect/>
          <a:stretch>
            <a:fillRect/>
          </a:stretch>
        </p:blipFill>
        <p:spPr bwMode="auto">
          <a:xfrm>
            <a:off x="2700338" y="2781300"/>
            <a:ext cx="1571625" cy="1571625"/>
          </a:xfrm>
          <a:prstGeom prst="rect">
            <a:avLst/>
          </a:prstGeom>
          <a:noFill/>
          <a:ln w="9525">
            <a:noFill/>
            <a:miter lim="800000"/>
            <a:headEnd/>
            <a:tailEnd/>
          </a:ln>
          <a:scene3d>
            <a:camera prst="orthographicFront"/>
            <a:lightRig rig="threePt" dir="t"/>
          </a:scene3d>
          <a:sp3d>
            <a:bevelT w="254000" h="127000" prst="coolSlant"/>
          </a:sp3d>
        </p:spPr>
      </p:pic>
      <p:sp>
        <p:nvSpPr>
          <p:cNvPr id="9" name="1 - Τίτλος"/>
          <p:cNvSpPr txBox="1">
            <a:spLocks/>
          </p:cNvSpPr>
          <p:nvPr/>
        </p:nvSpPr>
        <p:spPr bwMode="auto">
          <a:xfrm>
            <a:off x="3456360" y="352624"/>
            <a:ext cx="5468938" cy="1584325"/>
          </a:xfrm>
          <a:prstGeom prst="rect">
            <a:avLst/>
          </a:prstGeom>
          <a:noFill/>
          <a:ln w="9525">
            <a:noFill/>
            <a:miter lim="800000"/>
            <a:headEnd/>
            <a:tailEnd/>
          </a:ln>
          <a:effectLst>
            <a:outerShdw blurRad="50800" dist="38100" dir="8100000" algn="tr" rotWithShape="0">
              <a:prstClr val="black">
                <a:alpha val="40000"/>
              </a:prstClr>
            </a:outerShdw>
          </a:effectLst>
          <a:sp3d>
            <a:bevelB w="254000" prst="convex"/>
          </a:sp3d>
        </p:spPr>
        <p:txBody>
          <a:bodyPr anchor="ctr">
            <a:normAutofit fontScale="97500"/>
            <a:scene3d>
              <a:camera prst="orthographicFront"/>
              <a:lightRig rig="threePt" dir="t"/>
            </a:scene3d>
            <a:sp3d>
              <a:bevelB w="38100" h="38100" prst="angle"/>
            </a:sp3d>
          </a:bodyPr>
          <a:lstStyle/>
          <a:p>
            <a:r>
              <a:rPr lang="el-GR" b="1" dirty="0"/>
              <a:t>ΕΠΙΧΕΙΡΗΣΙΑΚΟ ΠΡΟΓΡΑΜΜΑ «ΑΛΙΕΙΑ &amp; ΘΑΛΑΣΣΑ 2014 -2020»</a:t>
            </a:r>
            <a:endParaRPr lang="el-GR" dirty="0"/>
          </a:p>
        </p:txBody>
      </p:sp>
      <p:sp>
        <p:nvSpPr>
          <p:cNvPr id="10" name="9 - Ορθογώνιο"/>
          <p:cNvSpPr/>
          <p:nvPr/>
        </p:nvSpPr>
        <p:spPr>
          <a:xfrm>
            <a:off x="4284663" y="3213100"/>
            <a:ext cx="4859337" cy="400050"/>
          </a:xfrm>
          <a:prstGeom prst="rect">
            <a:avLst/>
          </a:prstGeom>
          <a:scene3d>
            <a:camera prst="orthographicFront"/>
            <a:lightRig rig="threePt" dir="t"/>
          </a:scene3d>
          <a:sp3d extrusionH="76200" contourW="12700">
            <a:extrusionClr>
              <a:schemeClr val="tx1">
                <a:lumMod val="95000"/>
                <a:lumOff val="5000"/>
              </a:schemeClr>
            </a:extrusionClr>
            <a:contourClr>
              <a:schemeClr val="bg1">
                <a:lumMod val="65000"/>
              </a:schemeClr>
            </a:contourClr>
          </a:sp3d>
        </p:spPr>
        <p:txBody>
          <a:bodyPr>
            <a:spAutoFit/>
            <a:sp3d/>
          </a:bodyPr>
          <a:lstStyle/>
          <a:p>
            <a:pPr>
              <a:defRPr/>
            </a:pPr>
            <a:r>
              <a:rPr lang="el-GR" sz="2000" b="1" dirty="0">
                <a:solidFill>
                  <a:schemeClr val="accent6">
                    <a:lumMod val="50000"/>
                  </a:schemeClr>
                </a:solidFill>
              </a:rPr>
              <a:t>ΑΝΑΠΤΥΞΙΑΚΗ ΟΛΥΜΠΙΑΣ </a:t>
            </a:r>
            <a:r>
              <a:rPr lang="el-GR" sz="2000" b="1" dirty="0" err="1">
                <a:solidFill>
                  <a:schemeClr val="accent6">
                    <a:lumMod val="50000"/>
                  </a:schemeClr>
                </a:solidFill>
              </a:rPr>
              <a:t>Α.Α.Ε</a:t>
            </a:r>
            <a:r>
              <a:rPr lang="el-GR" sz="2000" b="1" dirty="0">
                <a:solidFill>
                  <a:schemeClr val="accent6">
                    <a:lumMod val="50000"/>
                  </a:schemeClr>
                </a:solidFill>
              </a:rPr>
              <a:t>. ΟΤΑ </a:t>
            </a:r>
          </a:p>
        </p:txBody>
      </p:sp>
      <p:sp>
        <p:nvSpPr>
          <p:cNvPr id="11" name="2 - Υπότιτλος"/>
          <p:cNvSpPr txBox="1">
            <a:spLocks/>
          </p:cNvSpPr>
          <p:nvPr/>
        </p:nvSpPr>
        <p:spPr bwMode="auto">
          <a:xfrm>
            <a:off x="683568" y="4581128"/>
            <a:ext cx="7488832" cy="1079500"/>
          </a:xfrm>
          <a:prstGeom prst="rect">
            <a:avLst/>
          </a:prstGeom>
          <a:noFill/>
          <a:ln w="9525">
            <a:noFill/>
            <a:miter lim="800000"/>
            <a:headEnd/>
            <a:tailEnd/>
          </a:ln>
          <a:effectLst>
            <a:outerShdw blurRad="50800" dist="38100" dir="16200000" rotWithShape="0">
              <a:prstClr val="black">
                <a:alpha val="40000"/>
              </a:prstClr>
            </a:outerShdw>
            <a:reflection blurRad="6350" stA="50000" endA="295" endPos="92000" dist="101600" dir="5400000" sy="-100000" algn="bl" rotWithShape="0"/>
          </a:effectLst>
        </p:spPr>
        <p:txBody>
          <a:bodyPr>
            <a:normAutofit/>
          </a:bodyPr>
          <a:lstStyle/>
          <a:p>
            <a:pPr marL="342900" indent="-342900" fontAlgn="auto">
              <a:spcBef>
                <a:spcPct val="20000"/>
              </a:spcBef>
              <a:spcAft>
                <a:spcPts val="0"/>
              </a:spcAft>
              <a:buFont typeface="Arial" pitchFamily="34" charset="0"/>
              <a:buNone/>
              <a:defRPr/>
            </a:pPr>
            <a:r>
              <a:rPr lang="el-GR" sz="2000" b="1" dirty="0"/>
              <a:t>«ΙΔΙΩΤΙΚΕΣ  ΕΠΕΝΔΥΣΕΙΣ ΓΙΑ ΤΗΝ ΑΕΙΦΟΡΟ ΑΝΑΠΤΥΞΗ ΤΩΝ ΑΛΙΕΥΤΙΚΩΝ ΠΕΡΙΟΧΩΝ» </a:t>
            </a:r>
            <a:endParaRPr lang="en-US" sz="2000" b="1" i="1" dirty="0">
              <a:solidFill>
                <a:srgbClr val="0000CC"/>
              </a:solidFill>
              <a:latin typeface="+mn-lt"/>
              <a:cs typeface="+mn-cs"/>
            </a:endParaRPr>
          </a:p>
        </p:txBody>
      </p:sp>
      <p:pic>
        <p:nvPicPr>
          <p:cNvPr id="8" name="Εικόνα 7">
            <a:extLst>
              <a:ext uri="{FF2B5EF4-FFF2-40B4-BE49-F238E27FC236}">
                <a16:creationId xmlns:a16="http://schemas.microsoft.com/office/drawing/2014/main" id="{A5BDEF67-569D-4417-AB71-F6F8A77429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7584" y="429803"/>
            <a:ext cx="2257425" cy="12388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750" y="404664"/>
            <a:ext cx="8229600" cy="566737"/>
          </a:xfrm>
        </p:spPr>
        <p:txBody>
          <a:bodyPr/>
          <a:lstStyle/>
          <a:p>
            <a:pPr>
              <a:defRPr/>
            </a:pPr>
            <a:br>
              <a:rPr lang="en-US" sz="1500" b="1" dirty="0">
                <a:solidFill>
                  <a:schemeClr val="accent2">
                    <a:lumMod val="50000"/>
                  </a:schemeClr>
                </a:solidFill>
              </a:rPr>
            </a:br>
            <a:br>
              <a:rPr lang="el-GR" sz="1500" dirty="0">
                <a:solidFill>
                  <a:schemeClr val="accent2">
                    <a:lumMod val="50000"/>
                  </a:schemeClr>
                </a:solidFill>
              </a:rPr>
            </a:br>
            <a:r>
              <a:rPr lang="el-GR" sz="2400" dirty="0">
                <a:solidFill>
                  <a:schemeClr val="accent2">
                    <a:lumMod val="50000"/>
                  </a:schemeClr>
                </a:solidFill>
              </a:rPr>
              <a:t>Περιοχή παρέμβασης </a:t>
            </a:r>
            <a:r>
              <a:rPr lang="el-GR" sz="2400" dirty="0">
                <a:latin typeface="Calibri" panose="020F0502020204030204" pitchFamily="34" charset="0"/>
                <a:ea typeface="Calibri" panose="020F0502020204030204" pitchFamily="34" charset="0"/>
                <a:cs typeface="Times New Roman" panose="02020603050405020304" pitchFamily="18" charset="0"/>
              </a:rPr>
              <a:t>του Τ.Π. CLLD / LEADER Αλιείας Ν. Ηλείας </a:t>
            </a:r>
            <a:r>
              <a:rPr lang="el-GR" sz="2400" dirty="0">
                <a:solidFill>
                  <a:schemeClr val="accent2">
                    <a:lumMod val="50000"/>
                  </a:schemeClr>
                </a:solidFill>
              </a:rPr>
              <a:t>(Πληθυσμός: 45.702 </a:t>
            </a:r>
            <a:r>
              <a:rPr lang="el-GR" sz="2400" dirty="0" err="1">
                <a:solidFill>
                  <a:schemeClr val="accent2">
                    <a:lumMod val="50000"/>
                  </a:schemeClr>
                </a:solidFill>
              </a:rPr>
              <a:t>κατ</a:t>
            </a:r>
            <a:r>
              <a:rPr lang="el-GR" sz="2400" dirty="0">
                <a:solidFill>
                  <a:schemeClr val="accent2">
                    <a:lumMod val="50000"/>
                  </a:schemeClr>
                </a:solidFill>
              </a:rPr>
              <a:t>.)</a:t>
            </a:r>
            <a:br>
              <a:rPr lang="el-GR" sz="1500" dirty="0"/>
            </a:br>
            <a:endParaRPr lang="el-GR" sz="1500" dirty="0"/>
          </a:p>
        </p:txBody>
      </p:sp>
      <p:pic>
        <p:nvPicPr>
          <p:cNvPr id="7212" name="Picture 44" descr="C:\Users\giannis\Desktop\site\Ilia-map2.jpg"/>
          <p:cNvPicPr>
            <a:picLocks noChangeAspect="1" noChangeArrowheads="1"/>
          </p:cNvPicPr>
          <p:nvPr/>
        </p:nvPicPr>
        <p:blipFill>
          <a:blip r:embed="rId2" cstate="print"/>
          <a:srcRect/>
          <a:stretch>
            <a:fillRect/>
          </a:stretch>
        </p:blipFill>
        <p:spPr bwMode="auto">
          <a:xfrm>
            <a:off x="6588224" y="2348880"/>
            <a:ext cx="2336800" cy="2325687"/>
          </a:xfrm>
          <a:prstGeom prst="rect">
            <a:avLst/>
          </a:prstGeom>
          <a:noFill/>
          <a:ln w="9525">
            <a:noFill/>
            <a:miter lim="800000"/>
            <a:headEnd/>
            <a:tailEnd/>
          </a:ln>
        </p:spPr>
      </p:pic>
      <p:sp>
        <p:nvSpPr>
          <p:cNvPr id="3" name="Ορθογώνιο 2">
            <a:extLst>
              <a:ext uri="{FF2B5EF4-FFF2-40B4-BE49-F238E27FC236}">
                <a16:creationId xmlns:a16="http://schemas.microsoft.com/office/drawing/2014/main" id="{49EDDAD6-567F-475E-A37C-8AB8AB061F11}"/>
              </a:ext>
            </a:extLst>
          </p:cNvPr>
          <p:cNvSpPr/>
          <p:nvPr/>
        </p:nvSpPr>
        <p:spPr>
          <a:xfrm>
            <a:off x="506890" y="1206287"/>
            <a:ext cx="6192020" cy="5203348"/>
          </a:xfrm>
          <a:prstGeom prst="rect">
            <a:avLst/>
          </a:prstGeom>
        </p:spPr>
        <p:txBody>
          <a:bodyPr wrap="square">
            <a:spAutoFit/>
          </a:bodyPr>
          <a:lstStyle/>
          <a:p>
            <a:pPr>
              <a:lnSpc>
                <a:spcPct val="107000"/>
              </a:lnSpc>
              <a:spcAft>
                <a:spcPts val="0"/>
              </a:spcAft>
            </a:pPr>
            <a:r>
              <a:rPr lang="el-GR" sz="1500" dirty="0">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rgbClr val="0000CC"/>
                </a:solidFill>
                <a:latin typeface="Calibri" panose="020F0502020204030204" pitchFamily="34" charset="0"/>
                <a:ea typeface="Calibri" panose="020F0502020204030204" pitchFamily="34" charset="0"/>
                <a:cs typeface="Times New Roman" panose="02020603050405020304" pitchFamily="18" charset="0"/>
              </a:rPr>
              <a:t>ΔΗΜΟΣ ΑΝΔΡΑΒΙΔΑΣ - ΚΥΛΛΗΝΗΣ </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ΒΟΥΠΡΑΣΙΑΣ </a:t>
            </a:r>
            <a:r>
              <a:rPr lang="el-GR" sz="1300" dirty="0">
                <a:latin typeface="Calibri" panose="020F0502020204030204" pitchFamily="34" charset="0"/>
                <a:ea typeface="Calibri" panose="020F0502020204030204" pitchFamily="34" charset="0"/>
                <a:cs typeface="Times New Roman" panose="02020603050405020304" pitchFamily="18" charset="0"/>
              </a:rPr>
              <a:t>(Βάρδας, ,  </a:t>
            </a:r>
            <a:r>
              <a:rPr lang="el-GR" sz="1300" dirty="0" err="1">
                <a:latin typeface="Calibri" panose="020F0502020204030204" pitchFamily="34" charset="0"/>
                <a:ea typeface="Calibri" panose="020F0502020204030204" pitchFamily="34" charset="0"/>
                <a:cs typeface="Times New Roman" panose="02020603050405020304" pitchFamily="18" charset="0"/>
              </a:rPr>
              <a:t>Αετορράχης</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Καπελέτου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Κουρτεσίου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Μανολάδος</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Ξενιών</a:t>
            </a:r>
            <a:r>
              <a:rPr lang="el-GR" sz="13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ΚΑΣΤΡΟΥ - ΚΥΛΛΗΝΗΣ </a:t>
            </a:r>
            <a:r>
              <a:rPr lang="el-GR" sz="1300" dirty="0">
                <a:latin typeface="Calibri" panose="020F0502020204030204" pitchFamily="34" charset="0"/>
                <a:ea typeface="Calibri" panose="020F0502020204030204" pitchFamily="34" charset="0"/>
                <a:cs typeface="Times New Roman" panose="02020603050405020304" pitchFamily="18" charset="0"/>
              </a:rPr>
              <a:t>( Κάστρου, Παναγίας,  Κυλλήνης)</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ΛΕΧΑΙΝΩΝ </a:t>
            </a:r>
            <a:r>
              <a:rPr lang="el-GR" sz="1300" dirty="0">
                <a:latin typeface="Calibri" panose="020F0502020204030204" pitchFamily="34" charset="0"/>
                <a:ea typeface="Calibri" panose="020F0502020204030204" pitchFamily="34" charset="0"/>
                <a:cs typeface="Times New Roman" panose="02020603050405020304" pitchFamily="18" charset="0"/>
              </a:rPr>
              <a:t>(Λεχαινών, </a:t>
            </a:r>
            <a:r>
              <a:rPr lang="el-GR" sz="1300" dirty="0" err="1">
                <a:latin typeface="Calibri" panose="020F0502020204030204" pitchFamily="34" charset="0"/>
                <a:ea typeface="Calibri" panose="020F0502020204030204" pitchFamily="34" charset="0"/>
                <a:cs typeface="Times New Roman" panose="02020603050405020304" pitchFamily="18" charset="0"/>
              </a:rPr>
              <a:t>Αρετής,Μπόρσιον</a:t>
            </a:r>
            <a:r>
              <a:rPr lang="el-GR" sz="1300" dirty="0">
                <a:latin typeface="Calibri" panose="020F0502020204030204" pitchFamily="34" charset="0"/>
                <a:ea typeface="Calibri" panose="020F0502020204030204" pitchFamily="34" charset="0"/>
                <a:cs typeface="Times New Roman" panose="02020603050405020304" pitchFamily="18" charset="0"/>
              </a:rPr>
              <a:t>, Μυρσίνης)</a:t>
            </a:r>
          </a:p>
          <a:p>
            <a:pPr>
              <a:lnSpc>
                <a:spcPct val="107000"/>
              </a:lnSpc>
              <a:spcAft>
                <a:spcPts val="0"/>
              </a:spcAft>
            </a:pPr>
            <a:r>
              <a:rPr lang="el-GR" sz="1500" dirty="0">
                <a:solidFill>
                  <a:srgbClr val="0000CC"/>
                </a:solidFill>
                <a:latin typeface="Calibri" panose="020F0502020204030204" pitchFamily="34" charset="0"/>
                <a:ea typeface="Calibri" panose="020F0502020204030204" pitchFamily="34" charset="0"/>
                <a:cs typeface="Times New Roman" panose="02020603050405020304" pitchFamily="18" charset="0"/>
              </a:rPr>
              <a:t>ΔΗΜΟΣ ΑΝΔΡΙΤΣΑΙΝΑΣ - ΚΡΕΣΤΕΝΩΝ  </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ΣΚΙΛΛΟΥΝΤΟΣ </a:t>
            </a:r>
            <a:r>
              <a:rPr lang="el-GR" sz="1300" dirty="0">
                <a:latin typeface="Calibri" panose="020F0502020204030204" pitchFamily="34" charset="0"/>
                <a:ea typeface="Calibri" panose="020F0502020204030204" pitchFamily="34" charset="0"/>
                <a:cs typeface="Times New Roman" panose="02020603050405020304" pitchFamily="18" charset="0"/>
              </a:rPr>
              <a:t>(Κάτω Σαμικού)</a:t>
            </a:r>
          </a:p>
          <a:p>
            <a:pPr>
              <a:lnSpc>
                <a:spcPct val="107000"/>
              </a:lnSpc>
              <a:spcAft>
                <a:spcPts val="0"/>
              </a:spcAft>
            </a:pP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rgbClr val="0000CC"/>
                </a:solidFill>
                <a:latin typeface="Calibri" panose="020F0502020204030204" pitchFamily="34" charset="0"/>
                <a:ea typeface="Calibri" panose="020F0502020204030204" pitchFamily="34" charset="0"/>
                <a:cs typeface="Times New Roman" panose="02020603050405020304" pitchFamily="18" charset="0"/>
              </a:rPr>
              <a:t>ΔΗΜΟΣ ΑΡΧΑΙΑΣ ΟΛΥΜΠΙΑΣ  </a:t>
            </a:r>
            <a:r>
              <a:rPr lang="el-GR" sz="1300" dirty="0">
                <a:latin typeface="Calibri" panose="020F0502020204030204" pitchFamily="34" charset="0"/>
                <a:ea typeface="Calibri" panose="020F0502020204030204" pitchFamily="34" charset="0"/>
                <a:cs typeface="Times New Roman" panose="02020603050405020304" pitchFamily="18" charset="0"/>
              </a:rPr>
              <a:t>ΔΗΜΟΤΙΚΗ ΕΝΟΤΗΤΑ ΛΑΜΠΕΙΑΣ (</a:t>
            </a:r>
            <a:r>
              <a:rPr lang="el-GR" sz="1300" dirty="0" err="1">
                <a:latin typeface="Calibri" panose="020F0502020204030204" pitchFamily="34" charset="0"/>
                <a:ea typeface="Calibri" panose="020F0502020204030204" pitchFamily="34" charset="0"/>
                <a:cs typeface="Times New Roman" panose="02020603050405020304" pitchFamily="18" charset="0"/>
              </a:rPr>
              <a:t>Αστρά</a:t>
            </a:r>
            <a:r>
              <a:rPr lang="el-GR" sz="13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l-GR" sz="1500" dirty="0">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rgbClr val="0000CC"/>
                </a:solidFill>
                <a:latin typeface="Calibri" panose="020F0502020204030204" pitchFamily="34" charset="0"/>
                <a:ea typeface="Calibri" panose="020F0502020204030204" pitchFamily="34" charset="0"/>
                <a:cs typeface="Times New Roman" panose="02020603050405020304" pitchFamily="18" charset="0"/>
              </a:rPr>
              <a:t>ΔΗΜΟΣ ΖΑΧΑΡΩΣ </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ΖΑΧΑΡΩΣ </a:t>
            </a:r>
            <a:r>
              <a:rPr lang="el-GR" sz="1300" dirty="0">
                <a:latin typeface="Calibri" panose="020F0502020204030204" pitchFamily="34" charset="0"/>
                <a:ea typeface="Calibri" panose="020F0502020204030204" pitchFamily="34" charset="0"/>
                <a:cs typeface="Times New Roman" panose="02020603050405020304" pitchFamily="18" charset="0"/>
              </a:rPr>
              <a:t>(Ζαχάρως, </a:t>
            </a:r>
            <a:r>
              <a:rPr lang="el-GR" sz="1300" dirty="0" err="1">
                <a:latin typeface="Calibri" panose="020F0502020204030204" pitchFamily="34" charset="0"/>
                <a:ea typeface="Calibri" panose="020F0502020204030204" pitchFamily="34" charset="0"/>
                <a:cs typeface="Times New Roman" panose="02020603050405020304" pitchFamily="18" charset="0"/>
              </a:rPr>
              <a:t>Γιαννιτσοχωρίου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Κακοβάτου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Νεοχωρίου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Ξηροχωρίου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Σχίνων</a:t>
            </a:r>
            <a:r>
              <a:rPr lang="el-GR" sz="1300" dirty="0">
                <a:latin typeface="Calibri" panose="020F0502020204030204" pitchFamily="34" charset="0"/>
                <a:ea typeface="Calibri" panose="020F0502020204030204" pitchFamily="34" charset="0"/>
                <a:cs typeface="Times New Roman" panose="02020603050405020304" pitchFamily="18" charset="0"/>
              </a:rPr>
              <a:t>, Ταξιαρχών)</a:t>
            </a:r>
          </a:p>
          <a:p>
            <a:pPr>
              <a:lnSpc>
                <a:spcPct val="107000"/>
              </a:lnSpc>
              <a:spcAft>
                <a:spcPts val="0"/>
              </a:spcAft>
            </a:pPr>
            <a:r>
              <a:rPr lang="el-GR" sz="1500" dirty="0">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rgbClr val="0000CC"/>
                </a:solidFill>
                <a:latin typeface="Calibri" panose="020F0502020204030204" pitchFamily="34" charset="0"/>
                <a:ea typeface="Calibri" panose="020F0502020204030204" pitchFamily="34" charset="0"/>
                <a:cs typeface="Times New Roman" panose="02020603050405020304" pitchFamily="18" charset="0"/>
              </a:rPr>
              <a:t>ΔΗΜΟΣ ΗΛΙΔΑΣ </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ΑΜΑΛΙΑΔΟΣ </a:t>
            </a:r>
            <a:r>
              <a:rPr lang="el-GR" sz="1300" dirty="0">
                <a:latin typeface="Calibri" panose="020F0502020204030204" pitchFamily="34" charset="0"/>
                <a:ea typeface="Calibri" panose="020F0502020204030204" pitchFamily="34" charset="0"/>
                <a:cs typeface="Times New Roman" panose="02020603050405020304" pitchFamily="18" charset="0"/>
              </a:rPr>
              <a:t>(</a:t>
            </a:r>
            <a:r>
              <a:rPr lang="el-GR" sz="1300" dirty="0" err="1">
                <a:latin typeface="Calibri" panose="020F0502020204030204" pitchFamily="34" charset="0"/>
                <a:ea typeface="Calibri" panose="020F0502020204030204" pitchFamily="34" charset="0"/>
                <a:cs typeface="Times New Roman" panose="02020603050405020304" pitchFamily="18" charset="0"/>
              </a:rPr>
              <a:t>Αμαλιάδος</a:t>
            </a:r>
            <a:r>
              <a:rPr lang="el-GR" sz="1300" dirty="0">
                <a:latin typeface="Calibri" panose="020F0502020204030204" pitchFamily="34" charset="0"/>
                <a:ea typeface="Calibri" panose="020F0502020204030204" pitchFamily="34" charset="0"/>
                <a:cs typeface="Times New Roman" panose="02020603050405020304" pitchFamily="18" charset="0"/>
              </a:rPr>
              <a:t>, Ηλία </a:t>
            </a:r>
            <a:r>
              <a:rPr lang="el-GR" sz="1300" dirty="0" err="1">
                <a:latin typeface="Calibri" panose="020F0502020204030204" pitchFamily="34" charset="0"/>
                <a:ea typeface="Calibri" panose="020F0502020204030204" pitchFamily="34" charset="0"/>
                <a:cs typeface="Times New Roman" panose="02020603050405020304" pitchFamily="18" charset="0"/>
              </a:rPr>
              <a:t>Πηνηίων</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Αμπελοκάμπου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Δουναίικων</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Καρδαμά</a:t>
            </a:r>
            <a:r>
              <a:rPr lang="el-GR" sz="1300" dirty="0">
                <a:latin typeface="Calibri" panose="020F0502020204030204" pitchFamily="34" charset="0"/>
                <a:ea typeface="Calibri" panose="020F0502020204030204" pitchFamily="34" charset="0"/>
                <a:cs typeface="Times New Roman" panose="02020603050405020304" pitchFamily="18" charset="0"/>
              </a:rPr>
              <a:t>, Κέντρου, Κεραμιδιάς, </a:t>
            </a:r>
            <a:r>
              <a:rPr lang="el-GR" sz="1300" dirty="0" err="1">
                <a:latin typeface="Calibri" panose="020F0502020204030204" pitchFamily="34" charset="0"/>
                <a:ea typeface="Calibri" panose="020F0502020204030204" pitchFamily="34" charset="0"/>
                <a:cs typeface="Times New Roman" panose="02020603050405020304" pitchFamily="18" charset="0"/>
              </a:rPr>
              <a:t>Ροβιάτας</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Σαβαλίων</a:t>
            </a:r>
            <a:r>
              <a:rPr lang="el-GR" sz="13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ΠΗΝΕΙΑΣ </a:t>
            </a:r>
            <a:r>
              <a:rPr lang="el-GR" sz="1300" dirty="0">
                <a:latin typeface="Calibri" panose="020F0502020204030204" pitchFamily="34" charset="0"/>
                <a:ea typeface="Calibri" panose="020F0502020204030204" pitchFamily="34" charset="0"/>
                <a:cs typeface="Times New Roman" panose="02020603050405020304" pitchFamily="18" charset="0"/>
              </a:rPr>
              <a:t>(</a:t>
            </a:r>
            <a:r>
              <a:rPr lang="el-GR" sz="1300" dirty="0" err="1">
                <a:latin typeface="Calibri" panose="020F0502020204030204" pitchFamily="34" charset="0"/>
                <a:ea typeface="Calibri" panose="020F0502020204030204" pitchFamily="34" charset="0"/>
                <a:cs typeface="Times New Roman" panose="02020603050405020304" pitchFamily="18" charset="0"/>
              </a:rPr>
              <a:t>Αγραπιδοχωρίου</a:t>
            </a:r>
            <a:r>
              <a:rPr lang="el-GR" sz="1300" dirty="0">
                <a:latin typeface="Calibri" panose="020F0502020204030204" pitchFamily="34" charset="0"/>
                <a:ea typeface="Calibri" panose="020F0502020204030204" pitchFamily="34" charset="0"/>
                <a:cs typeface="Times New Roman" panose="02020603050405020304" pitchFamily="18" charset="0"/>
              </a:rPr>
              <a:t>, Αυγής, </a:t>
            </a:r>
            <a:r>
              <a:rPr lang="el-GR" sz="1300" dirty="0" err="1">
                <a:latin typeface="Calibri" panose="020F0502020204030204" pitchFamily="34" charset="0"/>
                <a:ea typeface="Calibri" panose="020F0502020204030204" pitchFamily="34" charset="0"/>
                <a:cs typeface="Times New Roman" panose="02020603050405020304" pitchFamily="18" charset="0"/>
              </a:rPr>
              <a:t>Βελανιδίου</a:t>
            </a:r>
            <a:r>
              <a:rPr lang="el-GR" sz="1300" dirty="0">
                <a:latin typeface="Calibri" panose="020F0502020204030204" pitchFamily="34" charset="0"/>
                <a:ea typeface="Calibri" panose="020F0502020204030204" pitchFamily="34" charset="0"/>
                <a:cs typeface="Times New Roman" panose="02020603050405020304" pitchFamily="18" charset="0"/>
              </a:rPr>
              <a:t>, Κάμπου)</a:t>
            </a:r>
          </a:p>
          <a:p>
            <a:pPr>
              <a:lnSpc>
                <a:spcPct val="107000"/>
              </a:lnSpc>
              <a:spcAft>
                <a:spcPts val="0"/>
              </a:spcAft>
            </a:pP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rgbClr val="0000CC"/>
                </a:solidFill>
                <a:latin typeface="Calibri" panose="020F0502020204030204" pitchFamily="34" charset="0"/>
                <a:ea typeface="Calibri" panose="020F0502020204030204" pitchFamily="34" charset="0"/>
                <a:cs typeface="Times New Roman" panose="02020603050405020304" pitchFamily="18" charset="0"/>
              </a:rPr>
              <a:t>ΔΗΜΟΣ ΠΗΝΕΙΟΥ</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ΒΑΡΘΟΛΟΜΙΟΥ </a:t>
            </a:r>
            <a:r>
              <a:rPr lang="el-GR" sz="1300" dirty="0">
                <a:latin typeface="Calibri" panose="020F0502020204030204" pitchFamily="34" charset="0"/>
                <a:ea typeface="Calibri" panose="020F0502020204030204" pitchFamily="34" charset="0"/>
                <a:cs typeface="Times New Roman" panose="02020603050405020304" pitchFamily="18" charset="0"/>
              </a:rPr>
              <a:t>(</a:t>
            </a:r>
            <a:r>
              <a:rPr lang="el-GR" sz="1300" dirty="0" err="1">
                <a:latin typeface="Calibri" panose="020F0502020204030204" pitchFamily="34" charset="0"/>
                <a:ea typeface="Calibri" panose="020F0502020204030204" pitchFamily="34" charset="0"/>
                <a:cs typeface="Times New Roman" panose="02020603050405020304" pitchFamily="18" charset="0"/>
              </a:rPr>
              <a:t>Βαρθολομιού</a:t>
            </a:r>
            <a:r>
              <a:rPr lang="el-GR" sz="1300" dirty="0">
                <a:latin typeface="Calibri" panose="020F0502020204030204" pitchFamily="34" charset="0"/>
                <a:ea typeface="Calibri" panose="020F0502020204030204" pitchFamily="34" charset="0"/>
                <a:cs typeface="Times New Roman" panose="02020603050405020304" pitchFamily="18" charset="0"/>
              </a:rPr>
              <a:t>, Καλυβίων </a:t>
            </a:r>
            <a:r>
              <a:rPr lang="el-GR" sz="1300" dirty="0" err="1">
                <a:latin typeface="Calibri" panose="020F0502020204030204" pitchFamily="34" charset="0"/>
                <a:ea typeface="Calibri" panose="020F0502020204030204" pitchFamily="34" charset="0"/>
                <a:cs typeface="Times New Roman" panose="02020603050405020304" pitchFamily="18" charset="0"/>
              </a:rPr>
              <a:t>Μυρτουντίων</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Λυγιάς</a:t>
            </a:r>
            <a:r>
              <a:rPr lang="el-GR" sz="13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ΓΑΣΤΟΥΝΗΣ </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Γαστούνης</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Κοροίβου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Παλαιοχωρίου</a:t>
            </a:r>
            <a:r>
              <a:rPr lang="el-GR" sz="13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ΤΡΑΓΑΝΟΥ </a:t>
            </a:r>
            <a:r>
              <a:rPr lang="el-GR" sz="1300" dirty="0">
                <a:latin typeface="Calibri" panose="020F0502020204030204" pitchFamily="34" charset="0"/>
                <a:ea typeface="Calibri" panose="020F0502020204030204" pitchFamily="34" charset="0"/>
                <a:cs typeface="Times New Roman" panose="02020603050405020304" pitchFamily="18" charset="0"/>
              </a:rPr>
              <a:t>( Αγίας </a:t>
            </a:r>
            <a:r>
              <a:rPr lang="el-GR" sz="1300" dirty="0" err="1">
                <a:latin typeface="Calibri" panose="020F0502020204030204" pitchFamily="34" charset="0"/>
                <a:ea typeface="Calibri" panose="020F0502020204030204" pitchFamily="34" charset="0"/>
                <a:cs typeface="Times New Roman" panose="02020603050405020304" pitchFamily="18" charset="0"/>
              </a:rPr>
              <a:t>Μαύρας</a:t>
            </a:r>
            <a:r>
              <a:rPr lang="el-GR" sz="13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500" dirty="0">
                <a:solidFill>
                  <a:srgbClr val="0000CC"/>
                </a:solidFill>
                <a:latin typeface="Calibri" panose="020F0502020204030204" pitchFamily="34" charset="0"/>
                <a:ea typeface="Calibri" panose="020F0502020204030204" pitchFamily="34" charset="0"/>
                <a:cs typeface="Times New Roman" panose="02020603050405020304" pitchFamily="18" charset="0"/>
              </a:rPr>
              <a:t>ΔΗΜΟΣ ΠΥΡΓΟΥ   </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ΒΩΛΑΚΟΣ </a:t>
            </a:r>
            <a:r>
              <a:rPr lang="el-GR" sz="1300" dirty="0">
                <a:latin typeface="Calibri" panose="020F0502020204030204" pitchFamily="34" charset="0"/>
                <a:ea typeface="Calibri" panose="020F0502020204030204" pitchFamily="34" charset="0"/>
                <a:cs typeface="Times New Roman" panose="02020603050405020304" pitchFamily="18" charset="0"/>
              </a:rPr>
              <a:t>(</a:t>
            </a:r>
            <a:r>
              <a:rPr lang="el-GR" sz="1300" dirty="0" err="1">
                <a:latin typeface="Calibri" panose="020F0502020204030204" pitchFamily="34" charset="0"/>
                <a:ea typeface="Calibri" panose="020F0502020204030204" pitchFamily="34" charset="0"/>
                <a:cs typeface="Times New Roman" panose="02020603050405020304" pitchFamily="18" charset="0"/>
              </a:rPr>
              <a:t>Επιταλίου</a:t>
            </a:r>
            <a:r>
              <a:rPr lang="el-GR" sz="13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l-GR" sz="13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ΔΗΜΟΤΙΚΗ ΕΝΟΤΗΤΑ ΠΥΡΓΟΥ </a:t>
            </a:r>
            <a:r>
              <a:rPr lang="el-GR" sz="1300" dirty="0">
                <a:latin typeface="Calibri" panose="020F0502020204030204" pitchFamily="34" charset="0"/>
                <a:ea typeface="Calibri" panose="020F0502020204030204" pitchFamily="34" charset="0"/>
                <a:cs typeface="Times New Roman" panose="02020603050405020304" pitchFamily="18" charset="0"/>
              </a:rPr>
              <a:t>(Αγίου Ηλία Πύργου, Αγίου Ιωάννου, </a:t>
            </a:r>
            <a:r>
              <a:rPr lang="el-GR" sz="1300" dirty="0" err="1">
                <a:latin typeface="Calibri" panose="020F0502020204030204" pitchFamily="34" charset="0"/>
                <a:ea typeface="Calibri" panose="020F0502020204030204" pitchFamily="34" charset="0"/>
                <a:cs typeface="Times New Roman" panose="02020603050405020304" pitchFamily="18" charset="0"/>
              </a:rPr>
              <a:t>Γρανιτσαιίκων</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Κατακόλου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Κορακοχωρίου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Λεβεντοχωρίου</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Μυρτέας</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Σκαφιδιάς</a:t>
            </a:r>
            <a:r>
              <a:rPr lang="el-GR" sz="1300" dirty="0">
                <a:latin typeface="Calibri" panose="020F0502020204030204" pitchFamily="34" charset="0"/>
                <a:ea typeface="Calibri" panose="020F0502020204030204" pitchFamily="34" charset="0"/>
                <a:cs typeface="Times New Roman" panose="02020603050405020304" pitchFamily="18" charset="0"/>
              </a:rPr>
              <a:t>, </a:t>
            </a:r>
            <a:r>
              <a:rPr lang="el-GR" sz="1300" dirty="0" err="1">
                <a:latin typeface="Calibri" panose="020F0502020204030204" pitchFamily="34" charset="0"/>
                <a:ea typeface="Calibri" panose="020F0502020204030204" pitchFamily="34" charset="0"/>
                <a:cs typeface="Times New Roman" panose="02020603050405020304" pitchFamily="18" charset="0"/>
              </a:rPr>
              <a:t>Σκουροχωρίου</a:t>
            </a:r>
            <a:r>
              <a:rPr lang="el-GR" sz="1300" dirty="0">
                <a:latin typeface="Calibri" panose="020F0502020204030204" pitchFamily="34" charset="0"/>
                <a:ea typeface="Calibri" panose="020F0502020204030204" pitchFamily="34" charset="0"/>
                <a:cs typeface="Times New Roman" panose="02020603050405020304" pitchFamily="18" charset="0"/>
              </a:rPr>
              <a:t>)</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el-GR" b="1">
                <a:solidFill>
                  <a:srgbClr val="006600"/>
                </a:solidFill>
              </a:rPr>
              <a:t>Περιοχή εφαρμογής(ΕΤΘΑ)πληθ.45702 κατ.</a:t>
            </a:r>
            <a:endParaRPr lang="el-GR">
              <a:solidFill>
                <a:srgbClr val="006600"/>
              </a:solidFill>
            </a:endParaRPr>
          </a:p>
        </p:txBody>
      </p:sp>
      <p:pic>
        <p:nvPicPr>
          <p:cNvPr id="8195" name="Picture 2"/>
          <p:cNvPicPr>
            <a:picLocks noChangeAspect="1" noChangeArrowheads="1"/>
          </p:cNvPicPr>
          <p:nvPr/>
        </p:nvPicPr>
        <p:blipFill>
          <a:blip r:embed="rId2" cstate="print"/>
          <a:srcRect/>
          <a:stretch>
            <a:fillRect/>
          </a:stretch>
        </p:blipFill>
        <p:spPr bwMode="auto">
          <a:xfrm>
            <a:off x="1152525" y="1123950"/>
            <a:ext cx="6299200" cy="53292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755015"/>
          </a:xfrm>
        </p:spPr>
        <p:txBody>
          <a:bodyPr/>
          <a:lstStyle/>
          <a:p>
            <a:r>
              <a:rPr lang="el-GR" sz="3600" dirty="0">
                <a:solidFill>
                  <a:srgbClr val="006600"/>
                </a:solidFill>
              </a:rPr>
              <a:t>Θεματικές κατευθύνσεις και Στόχοι του ΤΠ</a:t>
            </a:r>
          </a:p>
        </p:txBody>
      </p:sp>
      <p:graphicFrame>
        <p:nvGraphicFramePr>
          <p:cNvPr id="7" name="6 - Θέση περιεχομένου"/>
          <p:cNvGraphicFramePr>
            <a:graphicFrameLocks noGrp="1"/>
          </p:cNvGraphicFramePr>
          <p:nvPr>
            <p:ph idx="1"/>
            <p:extLst>
              <p:ext uri="{D42A27DB-BD31-4B8C-83A1-F6EECF244321}">
                <p14:modId xmlns:p14="http://schemas.microsoft.com/office/powerpoint/2010/main" val="3071695063"/>
              </p:ext>
            </p:extLst>
          </p:nvPr>
        </p:nvGraphicFramePr>
        <p:xfrm>
          <a:off x="467544" y="836712"/>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Έλλειψη"/>
          <p:cNvSpPr/>
          <p:nvPr/>
        </p:nvSpPr>
        <p:spPr>
          <a:xfrm>
            <a:off x="109499" y="4631390"/>
            <a:ext cx="8416031" cy="748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Διαφοροποίηση και ενδυνάμωση της τοπικής οικονομίας</a:t>
            </a:r>
            <a:endParaRPr lang="el-GR" dirty="0"/>
          </a:p>
        </p:txBody>
      </p:sp>
      <p:cxnSp>
        <p:nvCxnSpPr>
          <p:cNvPr id="9" name="8 - Ευθεία γραμμή σύνδεσης"/>
          <p:cNvCxnSpPr/>
          <p:nvPr/>
        </p:nvCxnSpPr>
        <p:spPr>
          <a:xfrm>
            <a:off x="2771775" y="2636838"/>
            <a:ext cx="0" cy="215900"/>
          </a:xfrm>
          <a:prstGeom prst="line">
            <a:avLst/>
          </a:prstGeom>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772805" y="2670037"/>
            <a:ext cx="3456384" cy="830997"/>
          </a:xfrm>
          <a:prstGeom prst="rect">
            <a:avLst/>
          </a:prstGeom>
        </p:spPr>
        <p:txBody>
          <a:bodyPr wrap="square">
            <a:spAutoFit/>
          </a:bodyPr>
          <a:lstStyle/>
          <a:p>
            <a:r>
              <a:rPr lang="el-GR" sz="1600" dirty="0">
                <a:solidFill>
                  <a:prstClr val="white"/>
                </a:solidFill>
                <a:latin typeface="Calibri"/>
                <a:cs typeface="+mn-cs"/>
              </a:rPr>
              <a:t>Βελτίωση της ελκυστικότητας της περιοχής παρέμβασης και ενίσχυση του τουριστικού προϊόντος.</a:t>
            </a:r>
          </a:p>
        </p:txBody>
      </p:sp>
      <p:sp>
        <p:nvSpPr>
          <p:cNvPr id="8" name="4 - Έλλειψη">
            <a:extLst>
              <a:ext uri="{FF2B5EF4-FFF2-40B4-BE49-F238E27FC236}">
                <a16:creationId xmlns:a16="http://schemas.microsoft.com/office/drawing/2014/main" id="{7EE93A58-BF23-44F3-908A-C8EADABBDB1C}"/>
              </a:ext>
            </a:extLst>
          </p:cNvPr>
          <p:cNvSpPr/>
          <p:nvPr/>
        </p:nvSpPr>
        <p:spPr>
          <a:xfrm>
            <a:off x="100667" y="5314152"/>
            <a:ext cx="8424863" cy="719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t>Διατήρηση-βελτίωση των πολιτιστικών στοιχείων της περιοχής</a:t>
            </a:r>
            <a:r>
              <a:rPr lang="el-GR" dirty="0"/>
              <a:t> </a:t>
            </a:r>
          </a:p>
        </p:txBody>
      </p:sp>
      <p:sp>
        <p:nvSpPr>
          <p:cNvPr id="10" name="4 - Έλλειψη">
            <a:extLst>
              <a:ext uri="{FF2B5EF4-FFF2-40B4-BE49-F238E27FC236}">
                <a16:creationId xmlns:a16="http://schemas.microsoft.com/office/drawing/2014/main" id="{936C6B5D-5D9A-4F01-9213-C3A7559D0EFD}"/>
              </a:ext>
            </a:extLst>
          </p:cNvPr>
          <p:cNvSpPr/>
          <p:nvPr/>
        </p:nvSpPr>
        <p:spPr>
          <a:xfrm>
            <a:off x="245164" y="3827518"/>
            <a:ext cx="8424863" cy="755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spcBef>
                <a:spcPts val="600"/>
              </a:spcBef>
              <a:spcAft>
                <a:spcPts val="1000"/>
              </a:spcAft>
            </a:pPr>
            <a:r>
              <a:rPr lang="el-GR" b="1" dirty="0"/>
              <a:t>Προώθηση της συμμετοχής, της συνεργασίας, της δικτύωσης και της ανταλλαγής τεχνογνωσίας μεταξύ διαφορετικών περιοχών, εταίρων και κρατών. </a:t>
            </a:r>
          </a:p>
        </p:txBody>
      </p:sp>
      <p:sp>
        <p:nvSpPr>
          <p:cNvPr id="11" name="4 - Έλλειψη">
            <a:extLst>
              <a:ext uri="{FF2B5EF4-FFF2-40B4-BE49-F238E27FC236}">
                <a16:creationId xmlns:a16="http://schemas.microsoft.com/office/drawing/2014/main" id="{07BA6FFF-FDE5-42F5-A66B-F1A04041D00D}"/>
              </a:ext>
            </a:extLst>
          </p:cNvPr>
          <p:cNvSpPr/>
          <p:nvPr/>
        </p:nvSpPr>
        <p:spPr>
          <a:xfrm>
            <a:off x="245164" y="5998726"/>
            <a:ext cx="8573335" cy="909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800" b="1" dirty="0">
                <a:effectLst/>
                <a:latin typeface="Calibri" panose="020F0502020204030204" pitchFamily="34" charset="0"/>
                <a:ea typeface="Times New Roman" panose="02020603050405020304" pitchFamily="18" charset="0"/>
              </a:rPr>
              <a:t>Βελτίωση/διαφοροποίηση των </a:t>
            </a:r>
            <a:r>
              <a:rPr lang="el-GR" sz="1800" b="1" dirty="0" err="1">
                <a:effectLst/>
                <a:latin typeface="Calibri" panose="020F0502020204030204" pitchFamily="34" charset="0"/>
                <a:ea typeface="Times New Roman" panose="02020603050405020304" pitchFamily="18" charset="0"/>
              </a:rPr>
              <a:t>προιόντων</a:t>
            </a:r>
            <a:r>
              <a:rPr lang="el-GR" sz="1800" b="1" dirty="0">
                <a:effectLst/>
                <a:latin typeface="Calibri" panose="020F0502020204030204" pitchFamily="34" charset="0"/>
                <a:ea typeface="Times New Roman" panose="02020603050405020304" pitchFamily="18" charset="0"/>
              </a:rPr>
              <a:t>/υπηρεσιών και του αλιευτικού εισοδήματος για την ανάπτυξη των αλιευτικών περιοχών</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6" descr="C:\Users\giannis\Desktop\site\images.png"/>
          <p:cNvPicPr>
            <a:picLocks noChangeAspect="1" noChangeArrowheads="1"/>
          </p:cNvPicPr>
          <p:nvPr/>
        </p:nvPicPr>
        <p:blipFill>
          <a:blip r:embed="rId2" cstate="print"/>
          <a:srcRect/>
          <a:stretch>
            <a:fillRect/>
          </a:stretch>
        </p:blipFill>
        <p:spPr bwMode="auto">
          <a:xfrm>
            <a:off x="6948264" y="1340768"/>
            <a:ext cx="2411413" cy="1604962"/>
          </a:xfrm>
          <a:prstGeom prst="rect">
            <a:avLst/>
          </a:prstGeom>
          <a:noFill/>
          <a:ln w="9525">
            <a:noFill/>
            <a:miter lim="800000"/>
            <a:headEnd/>
            <a:tailEnd/>
          </a:ln>
        </p:spPr>
      </p:pic>
      <p:pic>
        <p:nvPicPr>
          <p:cNvPr id="8" name="Εικόνα 7" descr="Thessaloniki seminar logo">
            <a:hlinkClick r:id="rId3" tooltip="&quot;Thessaloniki seminar logo&quot;"/>
            <a:extLst>
              <a:ext uri="{FF2B5EF4-FFF2-40B4-BE49-F238E27FC236}">
                <a16:creationId xmlns:a16="http://schemas.microsoft.com/office/drawing/2014/main" id="{7226CA1B-3A2C-4A6B-B938-3E1631EE679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5565576"/>
            <a:ext cx="2095500" cy="1552575"/>
          </a:xfrm>
          <a:prstGeom prst="rect">
            <a:avLst/>
          </a:prstGeom>
          <a:noFill/>
          <a:ln>
            <a:noFill/>
          </a:ln>
          <a:scene3d>
            <a:camera prst="perspectiveRelaxedModerately">
              <a:rot lat="18600000" lon="0" rev="600000"/>
            </a:camera>
            <a:lightRig rig="threePt" dir="t"/>
          </a:scene3d>
        </p:spPr>
      </p:pic>
      <p:sp>
        <p:nvSpPr>
          <p:cNvPr id="15362" name="1 - Τίτλος"/>
          <p:cNvSpPr>
            <a:spLocks noGrp="1"/>
          </p:cNvSpPr>
          <p:nvPr>
            <p:ph type="title"/>
          </p:nvPr>
        </p:nvSpPr>
        <p:spPr>
          <a:xfrm>
            <a:off x="457200" y="0"/>
            <a:ext cx="8229600" cy="1143000"/>
          </a:xfrm>
        </p:spPr>
        <p:txBody>
          <a:bodyPr/>
          <a:lstStyle/>
          <a:p>
            <a:pPr eaLnBrk="1" hangingPunct="1"/>
            <a:r>
              <a:rPr lang="el-GR" sz="4000" i="1" dirty="0"/>
              <a:t>Κριτήρια </a:t>
            </a:r>
            <a:r>
              <a:rPr lang="el-GR" sz="4000" i="1" dirty="0" err="1"/>
              <a:t>Επιλεξιμότητας</a:t>
            </a:r>
            <a:r>
              <a:rPr lang="el-GR" sz="4000" i="1" dirty="0"/>
              <a:t> &amp; Επιλογής </a:t>
            </a:r>
            <a:endParaRPr lang="el-GR" sz="4000" dirty="0"/>
          </a:p>
        </p:txBody>
      </p:sp>
      <p:sp>
        <p:nvSpPr>
          <p:cNvPr id="3" name="2 - Θέση περιεχομένου"/>
          <p:cNvSpPr>
            <a:spLocks noGrp="1"/>
          </p:cNvSpPr>
          <p:nvPr>
            <p:ph idx="1"/>
          </p:nvPr>
        </p:nvSpPr>
        <p:spPr>
          <a:xfrm>
            <a:off x="512506" y="1620992"/>
            <a:ext cx="7920038" cy="5430885"/>
          </a:xfrm>
        </p:spPr>
        <p:txBody>
          <a:bodyPr rtlCol="0">
            <a:normAutofit/>
          </a:bodyPr>
          <a:lstStyle/>
          <a:p>
            <a:r>
              <a:rPr lang="el-GR" sz="1600" dirty="0">
                <a:solidFill>
                  <a:srgbClr val="7030A0"/>
                </a:solidFill>
              </a:rPr>
              <a:t>ΣΤΑΔΙΟ Α. ΕΛΕΓΧΟΣ ΠΛΗΡΟΤΗΤΑΣ ΚΑΙ ΕΠΙΛΕΞΙΜΟΤΗΤΑΣ ΤΗΣ ΠΡΟΤΑΣΗΣ</a:t>
            </a:r>
          </a:p>
          <a:p>
            <a:r>
              <a:rPr lang="el-GR" sz="1600" dirty="0"/>
              <a:t>Εξετάζεται η ημερομηνία υποβολής , η ορθή συμπλήρωση του ΤΔΠ, η </a:t>
            </a:r>
            <a:r>
              <a:rPr lang="el-GR" sz="1600" dirty="0" err="1"/>
              <a:t>Επιλεξιμότητα</a:t>
            </a:r>
            <a:r>
              <a:rPr lang="el-GR" sz="1600" dirty="0"/>
              <a:t> του φορέα , η περίοδος υλοποίηση κ.α.</a:t>
            </a:r>
          </a:p>
          <a:p>
            <a:r>
              <a:rPr lang="el-GR" sz="1600" dirty="0">
                <a:solidFill>
                  <a:srgbClr val="7030A0"/>
                </a:solidFill>
              </a:rPr>
              <a:t>ΣΤΑΔΙΟ Β1. ΠΛΗΡΟΤΗΤΑ ΚΑΙ ΣΑΦΗΝΕΙΑ ΤΟΥ ΠΕΡΙΕΧΟΜΕΝΟΥ ΤΗΣ ΠΡΟΤΑΣΗΣ</a:t>
            </a:r>
          </a:p>
          <a:p>
            <a:r>
              <a:rPr lang="el-GR" sz="1600" dirty="0"/>
              <a:t>Εξετάζεται η πληρότητα και η σαφήνεια της πρότασης , το εύλογο κόστος, ορθή κατανομή προϋπολογισμού </a:t>
            </a:r>
          </a:p>
          <a:p>
            <a:r>
              <a:rPr lang="el-GR" sz="1600" dirty="0">
                <a:solidFill>
                  <a:srgbClr val="7030A0"/>
                </a:solidFill>
              </a:rPr>
              <a:t>ΣΤΑΔΙΟ Β2. ΕΝΣΩΜΑΤΩΣΗ ΟΡΙΖΟΝΤΙΩΝ ΠΟΛΙΤΙΚΩΝ ΚΑΙ ΤΗΡΗΣΗ ΘΕΣΜΙΚΟΥ ΠΛΑΙΣΙΟΥ</a:t>
            </a:r>
          </a:p>
          <a:p>
            <a:r>
              <a:rPr lang="el-GR" sz="1600" dirty="0"/>
              <a:t>Εξετάζεται η τήρηση του ισχύοντος θεσμικού πλαισίου, η προαγωγή της ισότητάς , η εξασφάλιση προσβασιμότητας ΑΜΕΑ, η συμβολή στην αειφόρο ανάπτυξη</a:t>
            </a:r>
          </a:p>
          <a:p>
            <a:r>
              <a:rPr lang="el-GR" sz="1600" b="1" dirty="0">
                <a:solidFill>
                  <a:srgbClr val="7030A0"/>
                </a:solidFill>
              </a:rPr>
              <a:t>ΣΤΑΔΙΟ Β3.  ΣΚΟΠΙΜΟΤΗΤΑ ΤΗΣ ΠΡΑΞΗΣ</a:t>
            </a:r>
          </a:p>
          <a:p>
            <a:r>
              <a:rPr lang="el-GR" sz="1600" dirty="0"/>
              <a:t>Εξετάζεται η συμβολή στην επίτευξη των στόχων της πρόσκλησης, η συμπληρωματικότητα , η συνάφεια με ειδικές στρατηγικές , η συνεισφορά στην αύξηση της απασχόλησης, η βιωσιμότητα και η εφαρμογή νέων τεχνολογιών </a:t>
            </a:r>
          </a:p>
          <a:p>
            <a:r>
              <a:rPr lang="el-GR" sz="1600" b="1" dirty="0">
                <a:solidFill>
                  <a:srgbClr val="7030A0"/>
                </a:solidFill>
              </a:rPr>
              <a:t>ΣΤΑΔΙΟ Β4. ΩΡΙΜΟΤΗΤΑ ΠΡΑΞΗΣ, ΕΠΙΧΕΙΡΗΣΙΑΚΗ ΚΑΙ ΧΡΗΜΑΤΟΟΙΚΟΝΟΜΙΚΗ ΙΚΑΝΟΤΗΤΑ ΔΙΚΑΙΟΥΧΟΥ </a:t>
            </a:r>
          </a:p>
          <a:p>
            <a:r>
              <a:rPr lang="el-GR" sz="1600" dirty="0"/>
              <a:t>Εξετάζεται ο βαθμός ωριμότητας της πράξης από την άποψη της εξέλιξης των απαιτούμενων προπαρασκευαστικών ενεργειών (μελέτες, έρευνες, </a:t>
            </a:r>
            <a:r>
              <a:rPr lang="el-GR" sz="1600" dirty="0" err="1"/>
              <a:t>αδειοδοτήσεις</a:t>
            </a:r>
            <a:r>
              <a:rPr lang="el-GR" sz="1600" dirty="0"/>
              <a:t>, εγκρίσεις, </a:t>
            </a:r>
            <a:r>
              <a:rPr lang="el-GR" sz="1600" dirty="0" err="1"/>
              <a:t>κλπ</a:t>
            </a:r>
            <a:r>
              <a:rPr lang="el-GR" sz="1600" dirty="0"/>
              <a:t>) και ο βαθμός προόδου συγκεκριμένων διοικητικών ή άλλων ενεργειών, (πχ. διαδικασία απόκτησης γης, κλπ.)  Επίσης εξετάζεται η εμπειρία του επενδυτή  και η δυνατότητα διάθεσης ιδίων κεφαλαίων </a:t>
            </a:r>
          </a:p>
          <a:p>
            <a:endParaRPr lang="el-GR" sz="800" dirty="0"/>
          </a:p>
          <a:p>
            <a:endParaRPr lang="el-GR" sz="800" dirty="0">
              <a:solidFill>
                <a:srgbClr val="9900FF"/>
              </a:solidFill>
            </a:endParaRPr>
          </a:p>
          <a:p>
            <a:pPr eaLnBrk="1" fontAlgn="auto" hangingPunct="1">
              <a:spcAft>
                <a:spcPts val="600"/>
              </a:spcAft>
              <a:buNone/>
              <a:defRPr/>
            </a:pPr>
            <a:endParaRPr lang="el-GR" sz="800" dirty="0"/>
          </a:p>
        </p:txBody>
      </p:sp>
      <p:sp>
        <p:nvSpPr>
          <p:cNvPr id="15364" name="3 - Ορθογώνιο"/>
          <p:cNvSpPr>
            <a:spLocks noChangeArrowheads="1"/>
          </p:cNvSpPr>
          <p:nvPr/>
        </p:nvSpPr>
        <p:spPr bwMode="auto">
          <a:xfrm>
            <a:off x="484853" y="937497"/>
            <a:ext cx="7920038" cy="707886"/>
          </a:xfrm>
          <a:prstGeom prst="rect">
            <a:avLst/>
          </a:prstGeom>
          <a:noFill/>
          <a:ln w="9525">
            <a:noFill/>
            <a:miter lim="800000"/>
            <a:headEnd/>
            <a:tailEnd/>
          </a:ln>
        </p:spPr>
        <p:txBody>
          <a:bodyPr>
            <a:spAutoFit/>
          </a:bodyPr>
          <a:lstStyle/>
          <a:p>
            <a:r>
              <a:rPr lang="el-GR" sz="2000" b="1" dirty="0">
                <a:latin typeface="Calibri" pitchFamily="34" charset="0"/>
              </a:rPr>
              <a:t>Η αξιολόγηση των προτάσεων γίνεται βάσει της στρατηγικής τοπικής ανάπτυξης,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solidFill>
                  <a:schemeClr val="accent6">
                    <a:lumMod val="75000"/>
                  </a:schemeClr>
                </a:solidFill>
              </a:rPr>
              <a:t>1</a:t>
            </a:r>
            <a:r>
              <a:rPr lang="el-GR" baseline="30000" dirty="0">
                <a:solidFill>
                  <a:schemeClr val="accent6">
                    <a:lumMod val="75000"/>
                  </a:schemeClr>
                </a:solidFill>
              </a:rPr>
              <a:t>η</a:t>
            </a:r>
            <a:r>
              <a:rPr lang="el-GR" dirty="0">
                <a:solidFill>
                  <a:schemeClr val="accent6">
                    <a:lumMod val="75000"/>
                  </a:schemeClr>
                </a:solidFill>
              </a:rPr>
              <a:t> προκήρυξη ιδιωτικών επενδύσεων</a:t>
            </a:r>
          </a:p>
        </p:txBody>
      </p:sp>
      <p:sp>
        <p:nvSpPr>
          <p:cNvPr id="3" name="2 - Θέση περιεχομένου"/>
          <p:cNvSpPr>
            <a:spLocks noGrp="1"/>
          </p:cNvSpPr>
          <p:nvPr>
            <p:ph idx="1"/>
          </p:nvPr>
        </p:nvSpPr>
        <p:spPr>
          <a:xfrm>
            <a:off x="539552" y="2060849"/>
            <a:ext cx="8147248" cy="3744416"/>
          </a:xfrm>
        </p:spPr>
        <p:txBody>
          <a:bodyPr/>
          <a:lstStyle/>
          <a:p>
            <a:pPr algn="just"/>
            <a:r>
              <a:rPr lang="el-GR" sz="2500" dirty="0"/>
              <a:t>Οι προτάσεις υποβάλλονται μέσω του Πληροφοριακού Συστήματος Διαχείρισης Κρατικών Ενισχύσεων (ΠΣΚΕ), κάνοντας χρήση του τυποποιημένου Εντύπου Υποβολής Αίτησης Χρηματοδότησης. </a:t>
            </a:r>
            <a:r>
              <a:rPr lang="en-US" sz="18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http</a:t>
            </a:r>
            <a:r>
              <a:rPr lang="el-GR" sz="18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a:t>
            </a:r>
            <a:r>
              <a:rPr lang="en-US" sz="18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www</a:t>
            </a:r>
            <a:r>
              <a:rPr lang="el-GR" sz="18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a:t>
            </a:r>
            <a:r>
              <a:rPr lang="en-US" sz="1800" u="sng" dirty="0" err="1">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ependyseis</a:t>
            </a:r>
            <a:r>
              <a:rPr lang="el-GR" sz="18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a:t>
            </a:r>
            <a:r>
              <a:rPr lang="en-US" sz="1800" u="sng" dirty="0">
                <a:solidFill>
                  <a:srgbClr val="0000FF"/>
                </a:solidFill>
                <a:effectLst/>
                <a:latin typeface="Tahoma" panose="020B0604030504040204" pitchFamily="34" charset="0"/>
                <a:ea typeface="Times New Roman" panose="02020603050405020304" pitchFamily="18" charset="0"/>
                <a:cs typeface="Times New Roman" panose="02020603050405020304" pitchFamily="18" charset="0"/>
                <a:hlinkClick r:id="rId2"/>
              </a:rPr>
              <a:t>gr</a:t>
            </a:r>
            <a:endParaRPr lang="el-GR" sz="2500" dirty="0"/>
          </a:p>
          <a:p>
            <a:r>
              <a:rPr lang="el-GR" sz="2500" dirty="0"/>
              <a:t>από την </a:t>
            </a:r>
            <a:r>
              <a:rPr lang="el-GR" sz="2500" b="1" dirty="0">
                <a:solidFill>
                  <a:srgbClr val="FFFF00"/>
                </a:solidFill>
              </a:rPr>
              <a:t>1</a:t>
            </a:r>
            <a:r>
              <a:rPr lang="en-US" sz="2500" b="1" dirty="0">
                <a:solidFill>
                  <a:srgbClr val="FFFF00"/>
                </a:solidFill>
              </a:rPr>
              <a:t>0</a:t>
            </a:r>
            <a:r>
              <a:rPr lang="el-GR" sz="2500" b="1" dirty="0">
                <a:solidFill>
                  <a:srgbClr val="FFFF00"/>
                </a:solidFill>
              </a:rPr>
              <a:t>/</a:t>
            </a:r>
            <a:r>
              <a:rPr lang="en-US" sz="2500" b="1" dirty="0">
                <a:solidFill>
                  <a:srgbClr val="FFFF00"/>
                </a:solidFill>
              </a:rPr>
              <a:t>9</a:t>
            </a:r>
            <a:r>
              <a:rPr lang="el-GR" sz="2500" b="1" dirty="0">
                <a:solidFill>
                  <a:srgbClr val="FFFF00"/>
                </a:solidFill>
              </a:rPr>
              <a:t>/202</a:t>
            </a:r>
            <a:r>
              <a:rPr lang="en-US" sz="2500" b="1" dirty="0">
                <a:solidFill>
                  <a:srgbClr val="FFFF00"/>
                </a:solidFill>
              </a:rPr>
              <a:t>1</a:t>
            </a:r>
            <a:r>
              <a:rPr lang="el-GR" sz="2500" b="1" dirty="0">
                <a:solidFill>
                  <a:srgbClr val="FFFF00"/>
                </a:solidFill>
              </a:rPr>
              <a:t>, ώρα </a:t>
            </a:r>
            <a:r>
              <a:rPr lang="en-US" sz="2500" b="1" dirty="0">
                <a:solidFill>
                  <a:srgbClr val="FFFF00"/>
                </a:solidFill>
              </a:rPr>
              <a:t>13</a:t>
            </a:r>
            <a:r>
              <a:rPr lang="el-GR" sz="2500" b="1" dirty="0">
                <a:solidFill>
                  <a:srgbClr val="FFFF00"/>
                </a:solidFill>
              </a:rPr>
              <a:t>:00 </a:t>
            </a:r>
            <a:r>
              <a:rPr lang="el-GR" sz="2500" dirty="0">
                <a:solidFill>
                  <a:srgbClr val="FFFF00"/>
                </a:solidFill>
              </a:rPr>
              <a:t>έως, αποκλειστικά, την </a:t>
            </a:r>
            <a:r>
              <a:rPr lang="en-US" sz="2500" b="1" dirty="0">
                <a:solidFill>
                  <a:srgbClr val="FFFF00"/>
                </a:solidFill>
              </a:rPr>
              <a:t>22</a:t>
            </a:r>
            <a:r>
              <a:rPr lang="el-GR" sz="2500" b="1" dirty="0">
                <a:solidFill>
                  <a:srgbClr val="FFFF00"/>
                </a:solidFill>
              </a:rPr>
              <a:t>/</a:t>
            </a:r>
            <a:r>
              <a:rPr lang="en-US" sz="2500" b="1" dirty="0">
                <a:solidFill>
                  <a:srgbClr val="FFFF00"/>
                </a:solidFill>
              </a:rPr>
              <a:t>11/</a:t>
            </a:r>
            <a:r>
              <a:rPr lang="el-GR" sz="2500" b="1" dirty="0">
                <a:solidFill>
                  <a:srgbClr val="FFFF00"/>
                </a:solidFill>
              </a:rPr>
              <a:t>202</a:t>
            </a:r>
            <a:r>
              <a:rPr lang="en-US" sz="2500" b="1" dirty="0">
                <a:solidFill>
                  <a:srgbClr val="FFFF00"/>
                </a:solidFill>
              </a:rPr>
              <a:t>1</a:t>
            </a:r>
            <a:r>
              <a:rPr lang="el-GR" sz="2500" b="1" dirty="0">
                <a:solidFill>
                  <a:srgbClr val="FFFF00"/>
                </a:solidFill>
              </a:rPr>
              <a:t>, ώρα 1</a:t>
            </a:r>
            <a:r>
              <a:rPr lang="en-US" sz="2500" b="1" dirty="0">
                <a:solidFill>
                  <a:srgbClr val="FFFF00"/>
                </a:solidFill>
              </a:rPr>
              <a:t>5</a:t>
            </a:r>
            <a:r>
              <a:rPr lang="el-GR" sz="2500" b="1" dirty="0">
                <a:solidFill>
                  <a:srgbClr val="FFFF00"/>
                </a:solidFill>
              </a:rPr>
              <a:t>:00 </a:t>
            </a:r>
          </a:p>
          <a:p>
            <a:pPr marL="0" indent="0">
              <a:buNone/>
            </a:pPr>
            <a:endParaRPr lang="el-GR" sz="2500" dirty="0"/>
          </a:p>
          <a:p>
            <a:pPr marL="0" indent="0">
              <a:buNone/>
            </a:pPr>
            <a:endParaRPr lang="el-GR" dirty="0"/>
          </a:p>
        </p:txBody>
      </p:sp>
      <p:pic>
        <p:nvPicPr>
          <p:cNvPr id="1032" name="Picture 8" descr="C:\Program Files (x86)\Microsoft Office\MEDIA\OFFICE12\Lines\BD21323_.gif"/>
          <p:cNvPicPr>
            <a:picLocks noChangeAspect="1" noChangeArrowheads="1"/>
          </p:cNvPicPr>
          <p:nvPr/>
        </p:nvPicPr>
        <p:blipFill>
          <a:blip r:embed="rId3" cstate="print"/>
          <a:srcRect/>
          <a:stretch>
            <a:fillRect/>
          </a:stretch>
        </p:blipFill>
        <p:spPr bwMode="auto">
          <a:xfrm>
            <a:off x="1475656" y="1556792"/>
            <a:ext cx="5934075" cy="200025"/>
          </a:xfrm>
          <a:prstGeom prst="rect">
            <a:avLst/>
          </a:prstGeom>
          <a:noFill/>
        </p:spPr>
      </p:pic>
      <p:pic>
        <p:nvPicPr>
          <p:cNvPr id="11" name="10 - Εικόνα" descr="ΣΙΜΑΤΑ small 2 ΠΑΑ.jpg"/>
          <p:cNvPicPr>
            <a:picLocks noChangeAspect="1"/>
          </p:cNvPicPr>
          <p:nvPr/>
        </p:nvPicPr>
        <p:blipFill>
          <a:blip r:embed="rId4" cstate="print"/>
          <a:stretch>
            <a:fillRect/>
          </a:stretch>
        </p:blipFill>
        <p:spPr>
          <a:xfrm>
            <a:off x="1835696" y="5877272"/>
            <a:ext cx="5976664" cy="8556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457200" y="0"/>
            <a:ext cx="8229600" cy="946412"/>
          </a:xfrm>
        </p:spPr>
        <p:txBody>
          <a:bodyPr/>
          <a:lstStyle/>
          <a:p>
            <a:pPr lvl="0"/>
            <a:r>
              <a:rPr lang="el-GR" sz="1600" dirty="0">
                <a:solidFill>
                  <a:schemeClr val="accent5">
                    <a:lumMod val="75000"/>
                  </a:schemeClr>
                </a:solidFill>
              </a:rPr>
              <a:t>Α. Ιδιωτικές επενδύσεις για την αειφόρο ανάπτυξη των αλιευτικών περιοχών – Μη Κρατικές ενισχύσεις / Επιχειρηματικότητα</a:t>
            </a:r>
            <a:endParaRPr lang="el-GR" sz="1600" b="1" i="1" dirty="0">
              <a:solidFill>
                <a:schemeClr val="accent5">
                  <a:lumMod val="75000"/>
                </a:schemeClr>
              </a:solidFill>
            </a:endParaRPr>
          </a:p>
        </p:txBody>
      </p:sp>
      <p:sp>
        <p:nvSpPr>
          <p:cNvPr id="6" name="5 - Ορθογώνιο"/>
          <p:cNvSpPr/>
          <p:nvPr/>
        </p:nvSpPr>
        <p:spPr>
          <a:xfrm>
            <a:off x="179512" y="1772816"/>
            <a:ext cx="7632848" cy="946413"/>
          </a:xfrm>
          <a:prstGeom prst="rect">
            <a:avLst/>
          </a:prstGeom>
        </p:spPr>
        <p:txBody>
          <a:bodyPr wrap="square">
            <a:spAutoFit/>
          </a:bodyPr>
          <a:lstStyle/>
          <a:p>
            <a:pPr lvl="0">
              <a:buFont typeface="Arial" pitchFamily="34" charset="0"/>
              <a:buChar char="•"/>
            </a:pPr>
            <a:endParaRPr lang="en-US" sz="1500" dirty="0"/>
          </a:p>
          <a:p>
            <a:endParaRPr lang="en-US" sz="1500" b="1" dirty="0">
              <a:solidFill>
                <a:srgbClr val="0000CC"/>
              </a:solidFill>
            </a:endParaRPr>
          </a:p>
          <a:p>
            <a:pPr lvl="0">
              <a:lnSpc>
                <a:spcPct val="150000"/>
              </a:lnSpc>
            </a:pPr>
            <a:endParaRPr lang="el-GR" sz="1700" dirty="0"/>
          </a:p>
        </p:txBody>
      </p:sp>
      <p:graphicFrame>
        <p:nvGraphicFramePr>
          <p:cNvPr id="14" name="13 - Διάγραμμα"/>
          <p:cNvGraphicFramePr/>
          <p:nvPr>
            <p:extLst>
              <p:ext uri="{D42A27DB-BD31-4B8C-83A1-F6EECF244321}">
                <p14:modId xmlns:p14="http://schemas.microsoft.com/office/powerpoint/2010/main" val="4200539180"/>
              </p:ext>
            </p:extLst>
          </p:nvPr>
        </p:nvGraphicFramePr>
        <p:xfrm>
          <a:off x="179512" y="773324"/>
          <a:ext cx="8784976" cy="1503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 Διάγραμμα"/>
          <p:cNvGraphicFramePr/>
          <p:nvPr>
            <p:extLst>
              <p:ext uri="{D42A27DB-BD31-4B8C-83A1-F6EECF244321}">
                <p14:modId xmlns:p14="http://schemas.microsoft.com/office/powerpoint/2010/main" val="1954696984"/>
              </p:ext>
            </p:extLst>
          </p:nvPr>
        </p:nvGraphicFramePr>
        <p:xfrm>
          <a:off x="457200" y="2276872"/>
          <a:ext cx="8424936"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Πάπυρος: Οριζόντιος 2">
            <a:extLst>
              <a:ext uri="{FF2B5EF4-FFF2-40B4-BE49-F238E27FC236}">
                <a16:creationId xmlns:a16="http://schemas.microsoft.com/office/drawing/2014/main" id="{45691DC6-C7E4-47C5-A447-5342FC7BF7F1}"/>
              </a:ext>
            </a:extLst>
          </p:cNvPr>
          <p:cNvSpPr/>
          <p:nvPr/>
        </p:nvSpPr>
        <p:spPr>
          <a:xfrm>
            <a:off x="2699792" y="5461410"/>
            <a:ext cx="7200800" cy="1246531"/>
          </a:xfrm>
          <a:prstGeom prst="horizontalScroll">
            <a:avLst>
              <a:gd name="adj" fmla="val 0"/>
            </a:avLst>
          </a:prstGeom>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FF00"/>
                </a:solidFill>
              </a:rPr>
              <a:t>Δικαιούχοι: </a:t>
            </a:r>
            <a:r>
              <a:rPr lang="el-GR" sz="1800" dirty="0">
                <a:effectLst/>
                <a:latin typeface="Calibri" panose="020F0502020204030204" pitchFamily="34" charset="0"/>
                <a:ea typeface="Calibri" panose="020F0502020204030204" pitchFamily="34" charset="0"/>
              </a:rPr>
              <a:t>επαγγελματίες αλιείς, που ασκούν επαγγελματικά την αλιεία επί ενεργού αλιευτικού σκάφους στην παράκτια αλιεία (επαγγελματική αλιευτική άδεια σε ισχύ), συμπεριλαμβανομένων αυτών της αλιείας εσωτερικών υδάτων</a:t>
            </a:r>
            <a:endParaRPr lang="el-GR" dirty="0"/>
          </a:p>
        </p:txBody>
      </p:sp>
    </p:spTree>
    <p:extLst>
      <p:ext uri="{BB962C8B-B14F-4D97-AF65-F5344CB8AC3E}">
        <p14:creationId xmlns:p14="http://schemas.microsoft.com/office/powerpoint/2010/main" val="8965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482"/>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0482"/>
                  </p:tgtEl>
                </p:cond>
              </p:nextCondLst>
            </p:seq>
          </p:childTnLst>
        </p:cTn>
      </p:par>
    </p:tnLst>
    <p:bldLst>
      <p:bldGraphic spid="14" grpId="0">
        <p:bldAsOne/>
      </p:bldGraphic>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2721</TotalTime>
  <Words>4116</Words>
  <Application>Microsoft Office PowerPoint</Application>
  <PresentationFormat>Προβολή στην οθόνη (4:3)</PresentationFormat>
  <Paragraphs>309</Paragraphs>
  <Slides>37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37</vt:i4>
      </vt:variant>
    </vt:vector>
  </HeadingPairs>
  <TitlesOfParts>
    <vt:vector size="42" baseType="lpstr">
      <vt:lpstr>Arial</vt:lpstr>
      <vt:lpstr>Calibri</vt:lpstr>
      <vt:lpstr>Symbol</vt:lpstr>
      <vt:lpstr>Tahoma</vt:lpstr>
      <vt:lpstr>Θέμα του Office</vt:lpstr>
      <vt:lpstr>ΑΝΑΠΤΥΞΙΑΚΗ ΟΛΥΜΠΙΑΣ Α.Α.Ε. ΟΤΑ </vt:lpstr>
      <vt:lpstr> 1η πρόσκληση με τίτλο :  «ΙΔΙΩΤΙΚΕΣ ΕΠΕΝΔΥΣΕΙΣ ΓΙΑ ΤΗΝ ΑΕΙΦΟΡΟ ΑΝΑΠΤΥΞΗ ΤΩΝ ΑΛΙΕΥΤΙΚΩΝ ΠΕΡΙΟΧΩΝ» </vt:lpstr>
      <vt:lpstr>Το ΕΤΘΑ, δύναται να χρηματοδοτήσει τις ακόλουθες γενικές δράσεις:</vt:lpstr>
      <vt:lpstr>  Περιοχή παρέμβασης του Τ.Π. CLLD / LEADER Αλιείας Ν. Ηλείας (Πληθυσμός: 45.702 κατ.) </vt:lpstr>
      <vt:lpstr>Περιοχή εφαρμογής(ΕΤΘΑ)πληθ.45702 κατ.</vt:lpstr>
      <vt:lpstr>Θεματικές κατευθύνσεις και Στόχοι του ΤΠ</vt:lpstr>
      <vt:lpstr>Κριτήρια Επιλεξιμότητας &amp; Επιλογής </vt:lpstr>
      <vt:lpstr>1η προκήρυξη ιδιωτικών επενδύσεων</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Α. Ιδιωτικές επενδύσεις για την αειφόρο ανάπτυξη των αλιευτικών περιοχών – Μη Κρατικές ενισχύσεις / Επιχειρηματικότητα</vt:lpstr>
      <vt:lpstr>Β. Ιδιωτικές επενδύσεις για την αειφόρο ανάπτυξη των αλιευτικών περιοχών – Κρατικές ενισχύσεις / Επιχειρηματικότητα δυνάμει του Καν. (ΕΕ) 1407/2013 (de minimis).</vt:lpstr>
      <vt:lpstr>Β. Ιδιωτικές επενδύσεις για την αειφόρο ανάπτυξη των αλιευτικών περιοχών – Κρατικές ενισχύσεις / Επιχειρηματικότητα δυνάμει του Καν. (ΕΕ) 1407/2013 (de minimis).</vt:lpstr>
      <vt:lpstr>Β. Ιδιωτικές επενδύσεις για την αειφόρο ανάπτυξη των αλιευτικών περιοχών – Κρατικές ενισχύσεις / Επιχειρηματικότητα δυνάμει του Καν. (ΕΕ) 1407/2013 (de minimis).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giannis</dc:creator>
  <cp:lastModifiedBy>Γκαβου Α</cp:lastModifiedBy>
  <cp:revision>278</cp:revision>
  <dcterms:created xsi:type="dcterms:W3CDTF">2016-03-17T09:24:38Z</dcterms:created>
  <dcterms:modified xsi:type="dcterms:W3CDTF">2021-09-23T08:26:47Z</dcterms:modified>
</cp:coreProperties>
</file>